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93" r:id="rId3"/>
    <p:sldId id="304" r:id="rId4"/>
    <p:sldId id="280" r:id="rId5"/>
    <p:sldId id="303" r:id="rId6"/>
    <p:sldId id="281" r:id="rId7"/>
    <p:sldId id="295" r:id="rId8"/>
    <p:sldId id="294" r:id="rId9"/>
    <p:sldId id="296" r:id="rId10"/>
    <p:sldId id="298" r:id="rId11"/>
    <p:sldId id="305" r:id="rId12"/>
    <p:sldId id="306" r:id="rId13"/>
    <p:sldId id="307" r:id="rId14"/>
    <p:sldId id="28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04"/>
            <p14:sldId id="280"/>
            <p14:sldId id="303"/>
          </p14:sldIdLst>
        </p14:section>
        <p14:section name="Oddíl bez názvu" id="{F46804FE-B9A3-41DD-8849-F0E87E180A94}">
          <p14:sldIdLst>
            <p14:sldId id="281"/>
            <p14:sldId id="295"/>
            <p14:sldId id="294"/>
            <p14:sldId id="296"/>
            <p14:sldId id="298"/>
            <p14:sldId id="305"/>
            <p14:sldId id="306"/>
            <p14:sldId id="307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286" autoAdjust="0"/>
  </p:normalViewPr>
  <p:slideViewPr>
    <p:cSldViewPr>
      <p:cViewPr>
        <p:scale>
          <a:sx n="100" d="100"/>
          <a:sy n="100" d="100"/>
        </p:scale>
        <p:origin x="-462" y="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16.3.2013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D816A-803D-4C66-BF54-EC5D516D63C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01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16.3.2013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office365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office365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google.cz/" TargetMode="External"/><Relationship Id="rId4" Type="http://schemas.openxmlformats.org/officeDocument/2006/relationships/hyperlink" Target="office365.c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kype.com/cs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927720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VY_32_INOVACE_PP1.PRA.20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Další způsoby elektronické komunikace (chat, video, telefonie)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Síť, server, 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jméno, heslo, IP telefon, VoIP, chat,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Skype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ICQ, webkamera, mikrofon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Office 365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4176463" cy="4824536"/>
          </a:xfrm>
        </p:spPr>
        <p:txBody>
          <a:bodyPr>
            <a:normAutofit lnSpcReduction="10000"/>
          </a:bodyPr>
          <a:lstStyle/>
          <a:p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Office 365  </a:t>
            </a:r>
            <a:r>
              <a:rPr lang="cs-CZ" sz="1400" dirty="0" smtClean="0"/>
              <a:t>nabízí </a:t>
            </a:r>
            <a:r>
              <a:rPr lang="cs-CZ" sz="1400" b="1" dirty="0"/>
              <a:t>známé nástroje</a:t>
            </a:r>
            <a:r>
              <a:rPr lang="cs-CZ" sz="1400" dirty="0"/>
              <a:t> pro </a:t>
            </a:r>
            <a:r>
              <a:rPr lang="cs-CZ" sz="1400" dirty="0" smtClean="0"/>
              <a:t>práci s kancelářskými aplikacemi  </a:t>
            </a:r>
            <a:r>
              <a:rPr lang="cs-CZ" sz="1400" dirty="0"/>
              <a:t>Microsoft Office </a:t>
            </a:r>
            <a:r>
              <a:rPr lang="cs-CZ" sz="1400" b="1" dirty="0"/>
              <a:t>prostřednictvím </a:t>
            </a:r>
            <a:r>
              <a:rPr lang="cs-CZ" sz="1400" b="1" dirty="0" err="1"/>
              <a:t>cloudového</a:t>
            </a:r>
            <a:r>
              <a:rPr lang="cs-CZ" sz="1400" b="1" dirty="0"/>
              <a:t> řešení</a:t>
            </a:r>
            <a:r>
              <a:rPr lang="cs-CZ" sz="1400" dirty="0"/>
              <a:t>.</a:t>
            </a:r>
          </a:p>
          <a:p>
            <a:r>
              <a:rPr lang="cs-CZ" sz="1400" dirty="0" smtClean="0"/>
              <a:t>Uživatelé mají možnost pomocí internetu přistupovat  ke svým dokumentům a datům téměř odkudkoliv.  Poskytuje služby jako je email, webové servery, </a:t>
            </a:r>
            <a:r>
              <a:rPr lang="cs-CZ" sz="1400" dirty="0"/>
              <a:t> </a:t>
            </a:r>
            <a:r>
              <a:rPr lang="cs-CZ" sz="1400" dirty="0" smtClean="0"/>
              <a:t>sdílení dokumentů, umožnuje </a:t>
            </a:r>
            <a:r>
              <a:rPr lang="cs-CZ" sz="1400" dirty="0"/>
              <a:t>v</a:t>
            </a:r>
            <a:r>
              <a:rPr lang="cs-CZ" sz="1400" dirty="0" smtClean="0"/>
              <a:t>ideokonference.</a:t>
            </a:r>
          </a:p>
          <a:p>
            <a:r>
              <a:rPr lang="cs-CZ" sz="1400" dirty="0" smtClean="0"/>
              <a:t>Dále umožnuje také plánovat schůzky a jednání. Součástí je také uživatelé </a:t>
            </a:r>
            <a:r>
              <a:rPr lang="cs-CZ" sz="1400" dirty="0"/>
              <a:t>mohou snadno spolupracovat díky přístupu k e-mailu, webovým konferencím, </a:t>
            </a:r>
            <a:r>
              <a:rPr lang="cs-CZ" sz="1400" dirty="0" smtClean="0"/>
              <a:t> dokumentům </a:t>
            </a:r>
            <a:r>
              <a:rPr lang="cs-CZ" sz="1400" dirty="0"/>
              <a:t>a </a:t>
            </a:r>
            <a:r>
              <a:rPr lang="cs-CZ" sz="1400" dirty="0" smtClean="0"/>
              <a:t>kalendářům.</a:t>
            </a:r>
            <a:endParaRPr lang="cs-CZ" sz="1400" dirty="0"/>
          </a:p>
          <a:p>
            <a:r>
              <a:rPr lang="cs-CZ" sz="1400" dirty="0"/>
              <a:t>Služby Office 365 zahrnují </a:t>
            </a:r>
            <a:r>
              <a:rPr lang="cs-CZ" sz="1400" b="1" dirty="0"/>
              <a:t>služby zabezpečení na podnikové úrovni</a:t>
            </a:r>
            <a:r>
              <a:rPr lang="cs-CZ" sz="1400" dirty="0"/>
              <a:t> a jsou zaštiťovány společností Microsoft. Jsou nabízeny prostřednictvím řady plánů, </a:t>
            </a:r>
            <a:r>
              <a:rPr lang="cs-CZ" sz="1400" dirty="0" smtClean="0"/>
              <a:t> které </a:t>
            </a:r>
            <a:r>
              <a:rPr lang="cs-CZ" sz="1400" dirty="0"/>
              <a:t>jsou navrženy tak, aby byly plněny jedinečné potřeby </a:t>
            </a:r>
            <a:r>
              <a:rPr lang="cs-CZ" sz="1400" dirty="0" smtClean="0"/>
              <a:t>dané organizace </a:t>
            </a:r>
            <a:r>
              <a:rPr lang="cs-CZ" sz="1400" dirty="0"/>
              <a:t>– bez ohledu na to, zda </a:t>
            </a:r>
            <a:r>
              <a:rPr lang="cs-CZ" sz="1400" dirty="0" smtClean="0"/>
              <a:t>se jedná o malou firmu nebo  </a:t>
            </a:r>
            <a:r>
              <a:rPr lang="cs-CZ" sz="1400" dirty="0"/>
              <a:t>nadnárodní podnik.</a:t>
            </a:r>
          </a:p>
          <a:p>
            <a:pPr marL="82296" indent="0">
              <a:buNone/>
            </a:pP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4" name="Zaoblený obdélník 3">
            <a:hlinkClick r:id="rId3" action="ppaction://hlinkfile"/>
          </p:cNvPr>
          <p:cNvSpPr/>
          <p:nvPr/>
        </p:nvSpPr>
        <p:spPr>
          <a:xfrm>
            <a:off x="4788024" y="1268760"/>
            <a:ext cx="4032448" cy="44644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Office</a:t>
            </a:r>
            <a:endParaRPr lang="cs-CZ" sz="9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hlinkClick r:id="rId4"/>
            </a:endParaRPr>
          </a:p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365</a:t>
            </a:r>
            <a:endParaRPr lang="cs-CZ" sz="9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21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Google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3600399" cy="544522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www.google.cz</a:t>
            </a:r>
            <a:endParaRPr lang="cs-CZ" sz="2800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endParaRPr lang="cs-CZ" sz="1400" dirty="0" smtClean="0"/>
          </a:p>
          <a:p>
            <a:pPr marL="82296" indent="0">
              <a:buNone/>
            </a:pPr>
            <a:r>
              <a:rPr lang="cs-CZ" sz="1800" dirty="0" smtClean="0"/>
              <a:t>Nabízí podobné funkce jako </a:t>
            </a:r>
            <a:r>
              <a:rPr lang="cs-CZ" sz="1800" b="1" dirty="0" smtClean="0"/>
              <a:t>Office 365</a:t>
            </a:r>
          </a:p>
          <a:p>
            <a:pPr marL="82296" indent="0">
              <a:buNone/>
            </a:pPr>
            <a:r>
              <a:rPr lang="cs-CZ" sz="1800" dirty="0" smtClean="0"/>
              <a:t>Kromě toho nabízí spoustu dalších funkcí jako jakou jsou například:</a:t>
            </a:r>
          </a:p>
          <a:p>
            <a:pPr marL="82296" indent="0">
              <a:buNone/>
            </a:pPr>
            <a:endParaRPr lang="cs-CZ" sz="1800" dirty="0"/>
          </a:p>
          <a:p>
            <a:r>
              <a:rPr lang="cs-CZ" sz="2400" dirty="0" smtClean="0"/>
              <a:t>Formuláře</a:t>
            </a:r>
          </a:p>
          <a:p>
            <a:r>
              <a:rPr lang="cs-CZ" sz="2400" dirty="0" smtClean="0"/>
              <a:t>Nákresy</a:t>
            </a:r>
          </a:p>
          <a:p>
            <a:r>
              <a:rPr lang="cs-CZ" sz="2400" dirty="0" smtClean="0"/>
              <a:t>Poznámkové bloky</a:t>
            </a:r>
          </a:p>
          <a:p>
            <a:r>
              <a:rPr lang="cs-CZ" sz="2400" dirty="0" smtClean="0"/>
              <a:t>Sdílený diskový prostor 5GB</a:t>
            </a:r>
          </a:p>
          <a:p>
            <a:r>
              <a:rPr lang="cs-CZ" sz="2400" dirty="0" smtClean="0"/>
              <a:t>Kancelář (aplikace pro projekty)</a:t>
            </a:r>
          </a:p>
          <a:p>
            <a:r>
              <a:rPr lang="cs-CZ" sz="2400" dirty="0" smtClean="0"/>
              <a:t>Mnoho dalších aplikací.</a:t>
            </a:r>
          </a:p>
          <a:p>
            <a:endParaRPr lang="cs-CZ" sz="2800" dirty="0"/>
          </a:p>
        </p:txBody>
      </p:sp>
      <p:sp>
        <p:nvSpPr>
          <p:cNvPr id="4" name="Zaoblený obdélník 3">
            <a:hlinkClick r:id="rId4" action="ppaction://hlinkfile"/>
          </p:cNvPr>
          <p:cNvSpPr/>
          <p:nvPr/>
        </p:nvSpPr>
        <p:spPr>
          <a:xfrm>
            <a:off x="3995936" y="1268760"/>
            <a:ext cx="4824536" cy="44644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/>
              </a:rPr>
              <a:t>Google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Iptelefonie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3600399" cy="544522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cs-CZ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VoIP</a:t>
            </a:r>
            <a:endParaRPr lang="cs-CZ" sz="2800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 algn="ctr">
              <a:buNone/>
            </a:pPr>
            <a:r>
              <a:rPr lang="cs-CZ" sz="2800" b="1" dirty="0" err="1"/>
              <a:t>Voice</a:t>
            </a:r>
            <a:r>
              <a:rPr lang="cs-CZ" sz="2800" b="1" dirty="0"/>
              <a:t> </a:t>
            </a:r>
            <a:r>
              <a:rPr lang="cs-CZ" sz="2800" b="1" dirty="0" err="1"/>
              <a:t>over</a:t>
            </a:r>
            <a:r>
              <a:rPr lang="cs-CZ" sz="2800" b="1" dirty="0"/>
              <a:t> Internet </a:t>
            </a:r>
            <a:r>
              <a:rPr lang="cs-CZ" sz="2800" b="1" dirty="0" err="1" smtClean="0"/>
              <a:t>Protocol</a:t>
            </a:r>
            <a:r>
              <a:rPr lang="cs-CZ" sz="2800" b="1" dirty="0" smtClean="0"/>
              <a:t> </a:t>
            </a:r>
          </a:p>
          <a:p>
            <a:pPr marL="82296" indent="0">
              <a:buNone/>
            </a:pPr>
            <a:r>
              <a:rPr lang="cs-CZ" sz="2800" dirty="0" smtClean="0"/>
              <a:t>Tato technologie umožnuje pomocí digitalizace přenášet hlas pomocí počítačové sítě s využitím IP protokolu. </a:t>
            </a:r>
          </a:p>
          <a:p>
            <a:pPr marL="82296" indent="0">
              <a:buNone/>
            </a:pPr>
            <a:r>
              <a:rPr lang="cs-CZ" sz="2800" dirty="0" smtClean="0"/>
              <a:t>Toto řešení má své výhody i nevýhody, výhodou je relativně nízké provozní náklady, nevýhodou je závislost kvality spojení na kvalitě a rychlosti internetového připojení.</a:t>
            </a:r>
          </a:p>
          <a:p>
            <a:pPr marL="82296" indent="0">
              <a:buNone/>
            </a:pPr>
            <a:endParaRPr lang="cs-CZ" sz="48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4860032" y="1412776"/>
            <a:ext cx="3843507" cy="5112568"/>
            <a:chOff x="4919042" y="1412776"/>
            <a:chExt cx="3784497" cy="4833828"/>
          </a:xfrm>
        </p:grpSpPr>
        <p:pic>
          <p:nvPicPr>
            <p:cNvPr id="1026" name="Picture 2" descr="http://upload.wikimedia.org/wikipedia/commons/b/bd/1140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9042" y="1412776"/>
              <a:ext cx="3784497" cy="4336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bdélník 5"/>
            <p:cNvSpPr/>
            <p:nvPr/>
          </p:nvSpPr>
          <p:spPr>
            <a:xfrm>
              <a:off x="4919042" y="5877272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2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způsoby </a:t>
            </a:r>
            <a:r>
              <a:rPr lang="cs-CZ" sz="3200" dirty="0">
                <a:effectLst/>
                <a:latin typeface="Arial"/>
                <a:ea typeface="Times New Roman"/>
              </a:rPr>
              <a:t>elektronické komunikace 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11560" y="1340768"/>
            <a:ext cx="7992888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18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Jaké máme druhy komunikace podle závislosti na čase</a:t>
            </a:r>
            <a:endParaRPr lang="cs-CZ" sz="1800" b="1" cap="all" dirty="0">
              <a:solidFill>
                <a:schemeClr val="tx2">
                  <a:satMod val="130000"/>
                </a:schemeClr>
              </a:solidFill>
              <a:latin typeface="Arial"/>
              <a:ea typeface="Times New Roman"/>
              <a:cs typeface="+mj-cs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0944" y="2780928"/>
            <a:ext cx="7992888" cy="144016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18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Jaké máme druhy komunikace podle způsobu komunikace</a:t>
            </a:r>
            <a:endParaRPr lang="cs-CZ" sz="1800" b="1" cap="all" dirty="0">
              <a:solidFill>
                <a:schemeClr val="tx2">
                  <a:satMod val="130000"/>
                </a:schemeClr>
              </a:solidFill>
              <a:latin typeface="Arial"/>
              <a:ea typeface="Times New Roman"/>
              <a:cs typeface="+mj-cs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0944" y="4365104"/>
            <a:ext cx="7992888" cy="201622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18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Jaké znáte aplikace pro komunikaci přes počítačové sítě</a:t>
            </a:r>
            <a:endParaRPr lang="cs-CZ" sz="1800" b="1" cap="all" dirty="0">
              <a:solidFill>
                <a:schemeClr val="tx2">
                  <a:satMod val="130000"/>
                </a:schemeClr>
              </a:solidFill>
              <a:latin typeface="Arial"/>
              <a:ea typeface="Times New Roman"/>
              <a:cs typeface="+mj-cs"/>
            </a:endParaRP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5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cap="all" dirty="0" smtClean="0"/>
              <a:t>Autor</a:t>
            </a:r>
            <a:r>
              <a:rPr lang="cs-CZ" dirty="0" smtClean="0"/>
              <a:t>  - Přihlášení </a:t>
            </a:r>
            <a:r>
              <a:rPr lang="cs-CZ" dirty="0" err="1" smtClean="0"/>
              <a:t>Skype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cap="all" dirty="0"/>
              <a:t>Autor</a:t>
            </a:r>
            <a:r>
              <a:rPr lang="cs-CZ" dirty="0"/>
              <a:t>  - Přihlášení </a:t>
            </a:r>
            <a:r>
              <a:rPr lang="cs-CZ" dirty="0" smtClean="0"/>
              <a:t>ICQ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cap="all" dirty="0"/>
              <a:t>Autor</a:t>
            </a:r>
            <a:r>
              <a:rPr lang="cs-CZ" dirty="0"/>
              <a:t>  - Přihlášení </a:t>
            </a:r>
            <a:r>
              <a:rPr lang="cs-CZ" dirty="0" err="1" smtClean="0"/>
              <a:t>Facebook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dirty="0" smtClean="0"/>
              <a:t>NEZNÁMÝ</a:t>
            </a:r>
            <a:r>
              <a:rPr lang="cs-CZ" dirty="0"/>
              <a:t>. </a:t>
            </a:r>
            <a:r>
              <a:rPr lang="cs-CZ" i="1" dirty="0"/>
              <a:t>Soubor:1140E.jpg - Wikipedie:</a:t>
            </a:r>
            <a:r>
              <a:rPr lang="cs-CZ" dirty="0"/>
              <a:t> [online]. [cit. 17.3.2013]. Dostupný na WWW: http://cs.wikipedia.org/wiki/Soubor:1140E.jpg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způsoby </a:t>
            </a:r>
            <a:r>
              <a:rPr lang="cs-CZ" sz="3200" dirty="0">
                <a:effectLst/>
                <a:latin typeface="Arial"/>
                <a:ea typeface="Times New Roman"/>
              </a:rPr>
              <a:t>elektronické komunikace 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Jak můžeme rozdělit elektronickou komunikaci:</a:t>
            </a: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Elektronická komunikace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Uživatelé  nekomunikují v reálném čase</a:t>
            </a:r>
            <a:endParaRPr lang="cs-CZ" sz="2300" kern="1200" dirty="0"/>
          </a:p>
        </p:txBody>
      </p:sp>
      <p:sp>
        <p:nvSpPr>
          <p:cNvPr id="12" name="Volný tvar 11"/>
          <p:cNvSpPr/>
          <p:nvPr/>
        </p:nvSpPr>
        <p:spPr>
          <a:xfrm>
            <a:off x="395674" y="5157192"/>
            <a:ext cx="8319127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FAX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395674" y="4071715"/>
            <a:ext cx="8306501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Email</a:t>
            </a: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502031" y="2676162"/>
            <a:ext cx="4212770" cy="125689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Odesílatel zprávu odešle, příjemce přijme kdykoliv. </a:t>
            </a:r>
            <a:r>
              <a:rPr lang="cs-CZ" sz="2300" dirty="0"/>
              <a:t> </a:t>
            </a:r>
            <a:r>
              <a:rPr lang="cs-CZ" sz="2300" dirty="0" smtClean="0"/>
              <a:t>Nemusí být připojení oba ve stejnou dobu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err="1" smtClean="0"/>
              <a:t>Offline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31736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Elektronická komunikace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Komunikace </a:t>
            </a:r>
            <a:r>
              <a:rPr lang="cs-CZ" sz="2300" dirty="0"/>
              <a:t>v reálném čase</a:t>
            </a:r>
          </a:p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endParaRPr lang="cs-CZ" sz="2300" kern="1200" dirty="0"/>
          </a:p>
        </p:txBody>
      </p:sp>
      <p:sp>
        <p:nvSpPr>
          <p:cNvPr id="14" name="Volný tvar 13"/>
          <p:cNvSpPr/>
          <p:nvPr/>
        </p:nvSpPr>
        <p:spPr>
          <a:xfrm>
            <a:off x="4499991" y="2852936"/>
            <a:ext cx="4212770" cy="140091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Odesílatel zprávu odešle, příjemce přijme „okamžitě“ Minimální zpoždění dané rychlostí přenosu dat.</a:t>
            </a: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Online</a:t>
            </a:r>
            <a:endParaRPr lang="cs-CZ" sz="2300" kern="1200" dirty="0"/>
          </a:p>
        </p:txBody>
      </p:sp>
      <p:sp>
        <p:nvSpPr>
          <p:cNvPr id="22" name="Volný tvar 21"/>
          <p:cNvSpPr/>
          <p:nvPr/>
        </p:nvSpPr>
        <p:spPr>
          <a:xfrm>
            <a:off x="395674" y="4694514"/>
            <a:ext cx="8306501" cy="190283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Telefon, mobilní telefon,  </a:t>
            </a:r>
            <a:r>
              <a:rPr lang="cs-CZ" sz="2300" dirty="0" smtClean="0"/>
              <a:t>videotelefon,  chat, </a:t>
            </a:r>
            <a:r>
              <a:rPr lang="cs-CZ" sz="2300" dirty="0" err="1" smtClean="0"/>
              <a:t>Skype</a:t>
            </a:r>
            <a:r>
              <a:rPr lang="cs-CZ" sz="2300" dirty="0" smtClean="0"/>
              <a:t>,  ICQ</a:t>
            </a:r>
            <a:r>
              <a:rPr lang="cs-CZ" sz="2300" dirty="0" smtClean="0"/>
              <a:t> 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882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Elektronická komunikace</a:t>
            </a:r>
            <a:endParaRPr lang="cs-CZ" sz="3600" dirty="0"/>
          </a:p>
        </p:txBody>
      </p:sp>
      <p:sp>
        <p:nvSpPr>
          <p:cNvPr id="13" name="Volný tvar 12"/>
          <p:cNvSpPr/>
          <p:nvPr/>
        </p:nvSpPr>
        <p:spPr>
          <a:xfrm>
            <a:off x="4501867" y="1772816"/>
            <a:ext cx="4214810" cy="365148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Komunikace v reálném čase</a:t>
            </a:r>
          </a:p>
          <a:p>
            <a:pPr marL="990600" lvl="0" indent="-542925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cs-CZ" sz="2300" dirty="0" smtClean="0"/>
              <a:t>Přes www rozhraní</a:t>
            </a:r>
          </a:p>
          <a:p>
            <a:pPr marL="990600" lvl="0" indent="-542925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r>
              <a:rPr lang="cs-CZ" sz="2300" dirty="0" smtClean="0"/>
              <a:t>Pomocí </a:t>
            </a:r>
            <a:r>
              <a:rPr lang="cs-CZ" sz="2300" smtClean="0"/>
              <a:t>speciálních aplikací.</a:t>
            </a:r>
          </a:p>
          <a:p>
            <a:pPr marL="457200" lvl="0" indent="-9525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endParaRPr lang="cs-CZ" sz="2300" dirty="0" smtClean="0"/>
          </a:p>
          <a:p>
            <a:pPr marL="457200" lvl="0" indent="-45720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lphaLcParenR"/>
            </a:pPr>
            <a:endParaRPr lang="cs-CZ" sz="2300" kern="1200" dirty="0"/>
          </a:p>
        </p:txBody>
      </p:sp>
      <p:sp>
        <p:nvSpPr>
          <p:cNvPr id="15" name="Volný tvar 14"/>
          <p:cNvSpPr/>
          <p:nvPr/>
        </p:nvSpPr>
        <p:spPr>
          <a:xfrm>
            <a:off x="410176" y="2121979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 rtl="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/>
              <a:t>Přenos textu</a:t>
            </a:r>
            <a:endParaRPr lang="cs-CZ" sz="2300" kern="1200" dirty="0"/>
          </a:p>
        </p:txBody>
      </p:sp>
      <p:sp>
        <p:nvSpPr>
          <p:cNvPr id="18" name="Volný tvar 17"/>
          <p:cNvSpPr/>
          <p:nvPr/>
        </p:nvSpPr>
        <p:spPr>
          <a:xfrm>
            <a:off x="410176" y="4288279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Přenos obrazu - video</a:t>
            </a:r>
            <a:endParaRPr lang="cs-CZ" sz="2300" kern="1200" dirty="0"/>
          </a:p>
        </p:txBody>
      </p:sp>
      <p:sp>
        <p:nvSpPr>
          <p:cNvPr id="3" name="Obdélník 2"/>
          <p:cNvSpPr/>
          <p:nvPr/>
        </p:nvSpPr>
        <p:spPr>
          <a:xfrm>
            <a:off x="899592" y="1232941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  <a:tabLst>
                <a:tab pos="4124325" algn="l"/>
              </a:tabLst>
            </a:pPr>
            <a:r>
              <a:rPr lang="cs-CZ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</a:rPr>
              <a:t>Možnosti elektronické online komunikace</a:t>
            </a:r>
            <a:endParaRPr lang="cs-CZ" b="1" cap="all" dirty="0">
              <a:solidFill>
                <a:schemeClr val="tx2">
                  <a:satMod val="130000"/>
                </a:schemeClr>
              </a:solidFill>
              <a:latin typeface="Arial"/>
              <a:ea typeface="Times New Roman"/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430383" y="3203833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Přenos zvuku - audio</a:t>
            </a:r>
            <a:endParaRPr lang="cs-CZ" sz="2300" kern="1200" dirty="0"/>
          </a:p>
        </p:txBody>
      </p:sp>
    </p:spTree>
    <p:extLst>
      <p:ext uri="{BB962C8B-B14F-4D97-AF65-F5344CB8AC3E}">
        <p14:creationId xmlns:p14="http://schemas.microsoft.com/office/powerpoint/2010/main" val="16560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Telefonování přes internet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18" y="1312620"/>
            <a:ext cx="3960441" cy="298047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000" dirty="0" smtClean="0"/>
              <a:t>Pro tento druh online komunikace lze možno využít několik komunikačních programů.  Asi k nejznámějším patří </a:t>
            </a:r>
            <a:r>
              <a:rPr lang="cs-CZ" sz="2000" b="1" dirty="0" err="1" smtClean="0"/>
              <a:t>Skype</a:t>
            </a:r>
            <a:r>
              <a:rPr lang="cs-CZ" sz="2000" b="1" dirty="0" smtClean="0"/>
              <a:t>.</a:t>
            </a:r>
          </a:p>
          <a:p>
            <a:pPr marL="82296" indent="0">
              <a:buNone/>
            </a:pPr>
            <a:r>
              <a:rPr lang="cs-CZ" sz="2000" dirty="0" smtClean="0"/>
              <a:t>Umožňuje </a:t>
            </a:r>
            <a:r>
              <a:rPr lang="cs-CZ" sz="2000" dirty="0"/>
              <a:t>zdarma </a:t>
            </a:r>
            <a:r>
              <a:rPr lang="cs-CZ" sz="2000" dirty="0" smtClean="0"/>
              <a:t>nejen komunikovat mezi jednotlivými uživateli přes PC, ale také poskytuje službu telefonování na pevné či mobilní telefony za nízké poplatky včetně volání do zahraničí.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543370"/>
            <a:ext cx="8640958" cy="190996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000" dirty="0" smtClean="0"/>
              <a:t>Kromě klasického telefonování umožnuje spoustu dalších funkci, jako jsou videokonference pro několik uživatelů,  zasílání a sdílení souborů, zasílání SMS zpráv. Umožnuje také propojení s jinými aplikacemi jako je </a:t>
            </a:r>
            <a:r>
              <a:rPr lang="cs-CZ" sz="2000" b="1" dirty="0"/>
              <a:t>MS </a:t>
            </a:r>
            <a:r>
              <a:rPr lang="cs-CZ" sz="2000" b="1" dirty="0" smtClean="0"/>
              <a:t>Messenger, </a:t>
            </a:r>
            <a:r>
              <a:rPr lang="cs-CZ" sz="2000" dirty="0" smtClean="0"/>
              <a:t> či sociální sít </a:t>
            </a:r>
            <a:r>
              <a:rPr lang="cs-CZ" sz="2000" b="1" dirty="0" smtClean="0"/>
              <a:t>Facebook </a:t>
            </a:r>
            <a:r>
              <a:rPr lang="cs-CZ" sz="2000" dirty="0" smtClean="0"/>
              <a:t>a zjednodušit tak přihlašování jedním uživatelským jménem a heslem. Více informací k </a:t>
            </a:r>
            <a:r>
              <a:rPr lang="cs-CZ" sz="2000" dirty="0"/>
              <a:t>aplikaci najdeme na: </a:t>
            </a:r>
            <a:r>
              <a:rPr lang="cs-CZ" sz="2000" dirty="0" smtClean="0"/>
              <a:t> </a:t>
            </a:r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://www.skype.com/cs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444" y="980728"/>
            <a:ext cx="4304424" cy="30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4444330" y="4039505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Další komunikační aplikace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19" y="1312620"/>
            <a:ext cx="5472609" cy="298047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800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ICQ</a:t>
            </a:r>
          </a:p>
          <a:p>
            <a:pPr marL="82296" indent="0">
              <a:buNone/>
            </a:pPr>
            <a:r>
              <a:rPr lang="cs-CZ" sz="2000" dirty="0" smtClean="0"/>
              <a:t>Jeden z dalších komunikačních klientů, s podobnými možnostmi jako předcházející </a:t>
            </a:r>
            <a:r>
              <a:rPr lang="cs-CZ" sz="2000" b="1" dirty="0" err="1" smtClean="0"/>
              <a:t>Skype</a:t>
            </a:r>
            <a:r>
              <a:rPr lang="cs-CZ" sz="2000" dirty="0" smtClean="0"/>
              <a:t>.  </a:t>
            </a:r>
          </a:p>
          <a:p>
            <a:pPr marL="82296" indent="0">
              <a:buNone/>
            </a:pPr>
            <a:r>
              <a:rPr lang="cs-CZ" sz="2000" dirty="0" smtClean="0"/>
              <a:t>Kromě klasické aplikace kterou je nutno na PC či mobilní telefon nainstalovat, umožnuje také připojení bez instalace s využitím WWW rozhraní, které nalezneme na adrese:</a:t>
            </a:r>
          </a:p>
          <a:p>
            <a:pPr marL="82296" indent="0">
              <a:buNone/>
            </a:pPr>
            <a:r>
              <a:rPr lang="cs-CZ" dirty="0">
                <a:solidFill>
                  <a:srgbClr val="002060"/>
                </a:solidFill>
              </a:rPr>
              <a:t>http://online-icq.ic.cz/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4365104"/>
            <a:ext cx="3816423" cy="246392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800" cap="all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Microsoft </a:t>
            </a:r>
            <a:r>
              <a:rPr lang="cs-CZ" sz="2800" cap="all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Lync</a:t>
            </a:r>
            <a:endParaRPr lang="cs-CZ" sz="2800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82296" indent="0">
              <a:buNone/>
            </a:pPr>
            <a:r>
              <a:rPr lang="cs-CZ" sz="1800" dirty="0" smtClean="0"/>
              <a:t>je aplikací pro komunikaci a kontaktování pomocí </a:t>
            </a:r>
            <a:r>
              <a:rPr lang="cs-CZ" sz="1800" dirty="0"/>
              <a:t>zasílání rychlých zpráv a zvukových, audiovizuálních nebo online </a:t>
            </a:r>
            <a:r>
              <a:rPr lang="cs-CZ" sz="1800" dirty="0" smtClean="0"/>
              <a:t>schůzek. Je součástí služby </a:t>
            </a:r>
            <a:r>
              <a:rPr lang="cs-CZ" sz="1800" b="1" dirty="0"/>
              <a:t>Office 365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42160" y="479269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2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 descr="ICQ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097" y="1196752"/>
            <a:ext cx="1652539" cy="353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Sociální sítě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7992887" cy="16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dirty="0" smtClean="0"/>
              <a:t>Internetové služby které poskytují registrovaným uživatelům mezi sebou komunikovat, vytvářet profily, prezentace, sdílet vzájemně data (fotky, dokumenty, videa).  Dále umožnuje využívat chat čí další aplikace jako jsou například různé on-line hry.  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1" y="2996952"/>
            <a:ext cx="7992887" cy="108012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1800" dirty="0" smtClean="0"/>
              <a:t>Někdy jsou za sociální sítě považovány i diskusní fóra, která sdružují určitý okruh uživatelů se zaměřením na určité téma, kde jsi pak vyměňují názory a zkušenosti z určité oblasti.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1521" y="4365104"/>
            <a:ext cx="7992887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1800" dirty="0" smtClean="0"/>
              <a:t>Komunikace může probíhat buď soukromě (mezi dvěma uživateli) nebo také jako veřejné fórum pro všechny návštěvníky. Některé diskusní fóra jsou přístupna dokonce bez registrace, v tomto případě ale lze příspěvky pouze číst, uživatel na ně nemůže reagovat a do fóra přidávat vlastní příspěvky. 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Sociální 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1" y="1412776"/>
            <a:ext cx="3456383" cy="417646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cs-CZ" sz="2800" dirty="0" smtClean="0"/>
              <a:t>Počátky sociálních sítí vzniky v roce 1997 projektem </a:t>
            </a:r>
            <a:r>
              <a:rPr lang="cs-CZ" sz="2800" b="1" dirty="0" smtClean="0"/>
              <a:t>Sixdegrees</a:t>
            </a:r>
            <a:r>
              <a:rPr lang="cs-CZ" sz="2800" dirty="0" smtClean="0"/>
              <a:t>.  Zde si mohli uživatelé vytvořit svůj osobní profil, seznam kontaktů.</a:t>
            </a:r>
          </a:p>
          <a:p>
            <a:pPr marL="82296" indent="0">
              <a:buNone/>
            </a:pPr>
            <a:r>
              <a:rPr lang="cs-CZ" sz="2800" dirty="0" smtClean="0"/>
              <a:t>V dnešní době je asi nejznámější a největší  sociální sítí </a:t>
            </a:r>
            <a:r>
              <a:rPr lang="cs-CZ" sz="2700" b="1" dirty="0" smtClean="0"/>
              <a:t>Facebook </a:t>
            </a:r>
            <a:r>
              <a:rPr lang="cs-CZ" sz="2700" dirty="0" smtClean="0"/>
              <a:t>s počtem uživatelů přesahující jednu miliardu. </a:t>
            </a:r>
          </a:p>
          <a:p>
            <a:pPr marL="82296" indent="0">
              <a:buNone/>
            </a:pPr>
            <a:r>
              <a:rPr lang="cs-CZ" sz="2700" dirty="0" smtClean="0"/>
              <a:t>Tato celosvětová sociální síť je lokalizování v 68 jazycích. </a:t>
            </a:r>
          </a:p>
          <a:p>
            <a:pPr marL="82296" indent="0">
              <a:buNone/>
            </a:pPr>
            <a:endParaRPr lang="cs-CZ" sz="2700" b="1" dirty="0"/>
          </a:p>
          <a:p>
            <a:pPr marL="82296" indent="0">
              <a:buNone/>
            </a:pPr>
            <a:r>
              <a:rPr lang="cs-CZ" sz="2700" b="1" dirty="0"/>
              <a:t>Google</a:t>
            </a:r>
            <a:r>
              <a:rPr lang="cs-CZ" sz="2700" b="1" dirty="0" smtClean="0"/>
              <a:t>+ </a:t>
            </a:r>
            <a:r>
              <a:rPr lang="cs-CZ" sz="2700" dirty="0" smtClean="0"/>
              <a:t>je další sociální sítí, která vznikla v roce 2011jako obdoba </a:t>
            </a:r>
            <a:r>
              <a:rPr lang="cs-CZ" sz="2800" b="1" dirty="0" err="1" smtClean="0"/>
              <a:t>Facebooku</a:t>
            </a:r>
            <a:r>
              <a:rPr lang="cs-CZ" sz="2800" b="1" dirty="0" smtClean="0"/>
              <a:t>. </a:t>
            </a:r>
            <a:r>
              <a:rPr lang="cs-CZ" sz="2800" dirty="0"/>
              <a:t> </a:t>
            </a:r>
            <a:r>
              <a:rPr lang="cs-CZ" sz="2800" dirty="0" smtClean="0"/>
              <a:t>Umožňuje ovšem nastavit sdílení informací  určité skupině lidí (určitému okruhu).</a:t>
            </a:r>
            <a:endParaRPr lang="cs-CZ" sz="2400" dirty="0" smtClean="0"/>
          </a:p>
        </p:txBody>
      </p:sp>
      <p:pic>
        <p:nvPicPr>
          <p:cNvPr id="7" name="Obrázek 6" descr="Přihlásit se | Facebook - Mozilla Firefox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728" y="1700808"/>
            <a:ext cx="5350272" cy="3528392"/>
          </a:xfrm>
          <a:prstGeom prst="rect">
            <a:avLst/>
          </a:prstGeom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1520" y="5517232"/>
            <a:ext cx="8712968" cy="9361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cs-CZ" sz="2800" dirty="0" smtClean="0"/>
              <a:t>K českým sociálním sítím patří </a:t>
            </a:r>
            <a:r>
              <a:rPr lang="cs-CZ" sz="2800" dirty="0"/>
              <a:t>například lide.cz,  spoluzaci.cz, </a:t>
            </a:r>
            <a:r>
              <a:rPr lang="cs-CZ" sz="2800" dirty="0" smtClean="0"/>
              <a:t>sportcentral.cz a další.</a:t>
            </a:r>
            <a:endParaRPr lang="cs-CZ" sz="2400" dirty="0" smtClean="0"/>
          </a:p>
        </p:txBody>
      </p:sp>
      <p:sp>
        <p:nvSpPr>
          <p:cNvPr id="8" name="Obdélník 7"/>
          <p:cNvSpPr/>
          <p:nvPr/>
        </p:nvSpPr>
        <p:spPr>
          <a:xfrm>
            <a:off x="3793728" y="525939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931</Words>
  <Application>Microsoft Office PowerPoint</Application>
  <PresentationFormat>Předvádění na obrazovce (4:3)</PresentationFormat>
  <Paragraphs>136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Prezentace aplikace PowerPoint</vt:lpstr>
      <vt:lpstr>způsoby elektronické komunikace </vt:lpstr>
      <vt:lpstr>Elektronická komunikace</vt:lpstr>
      <vt:lpstr>Elektronická komunikace</vt:lpstr>
      <vt:lpstr>Elektronická komunikace</vt:lpstr>
      <vt:lpstr>Telefonování přes internet</vt:lpstr>
      <vt:lpstr>Další komunikační aplikace</vt:lpstr>
      <vt:lpstr>Sociální sítě</vt:lpstr>
      <vt:lpstr>Sociální sítě</vt:lpstr>
      <vt:lpstr>Office 365</vt:lpstr>
      <vt:lpstr>Google</vt:lpstr>
      <vt:lpstr>Iptelefonie</vt:lpstr>
      <vt:lpstr>způsoby elektronické komunikace </vt:lpstr>
      <vt:lpstr>Použitá literatura, citace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Další způsoby elektronické komunikace (chat, video, telefonie)</dc:title>
  <dc:creator>SŠZePř</dc:creator>
  <cp:lastModifiedBy>Martin</cp:lastModifiedBy>
  <cp:revision>214</cp:revision>
  <dcterms:created xsi:type="dcterms:W3CDTF">2012-07-01T09:09:54Z</dcterms:created>
  <dcterms:modified xsi:type="dcterms:W3CDTF">2013-03-17T11:28:14Z</dcterms:modified>
</cp:coreProperties>
</file>