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5"/>
  </p:notesMasterIdLst>
  <p:sldIdLst>
    <p:sldId id="259" r:id="rId2"/>
    <p:sldId id="293" r:id="rId3"/>
    <p:sldId id="356" r:id="rId4"/>
    <p:sldId id="357" r:id="rId5"/>
    <p:sldId id="358" r:id="rId6"/>
    <p:sldId id="359" r:id="rId7"/>
    <p:sldId id="360" r:id="rId8"/>
    <p:sldId id="363" r:id="rId9"/>
    <p:sldId id="364" r:id="rId10"/>
    <p:sldId id="362" r:id="rId11"/>
    <p:sldId id="375" r:id="rId12"/>
    <p:sldId id="365" r:id="rId13"/>
    <p:sldId id="366" r:id="rId14"/>
    <p:sldId id="367" r:id="rId15"/>
    <p:sldId id="368" r:id="rId16"/>
    <p:sldId id="369" r:id="rId17"/>
    <p:sldId id="374" r:id="rId18"/>
    <p:sldId id="370" r:id="rId19"/>
    <p:sldId id="371" r:id="rId20"/>
    <p:sldId id="372" r:id="rId21"/>
    <p:sldId id="373" r:id="rId22"/>
    <p:sldId id="376" r:id="rId23"/>
    <p:sldId id="32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AE69A2-97EF-4896-BCE1-F5A926F6966A}">
          <p14:sldIdLst>
            <p14:sldId id="259"/>
            <p14:sldId id="293"/>
            <p14:sldId id="356"/>
            <p14:sldId id="357"/>
            <p14:sldId id="358"/>
            <p14:sldId id="359"/>
            <p14:sldId id="360"/>
            <p14:sldId id="363"/>
            <p14:sldId id="364"/>
            <p14:sldId id="362"/>
            <p14:sldId id="375"/>
            <p14:sldId id="365"/>
            <p14:sldId id="366"/>
            <p14:sldId id="367"/>
            <p14:sldId id="368"/>
            <p14:sldId id="369"/>
            <p14:sldId id="374"/>
            <p14:sldId id="370"/>
            <p14:sldId id="371"/>
            <p14:sldId id="372"/>
            <p14:sldId id="373"/>
            <p14:sldId id="376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286" autoAdjust="0"/>
  </p:normalViewPr>
  <p:slideViewPr>
    <p:cSldViewPr>
      <p:cViewPr varScale="1">
        <p:scale>
          <a:sx n="91" d="100"/>
          <a:sy n="91" d="100"/>
        </p:scale>
        <p:origin x="112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982C-0328-4620-9968-C8F8EDF3EB27}" type="datetimeFigureOut">
              <a:rPr lang="cs-CZ" smtClean="0"/>
              <a:pPr/>
              <a:t>28. 8. 2013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816A-803D-4C66-BF54-EC5D516D63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6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65E1-277D-4341-9327-60F292FD89B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2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7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16349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27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28. 8. 2013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1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zlinskedum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onitor_(obrazovka)" TargetMode="External"/><Relationship Id="rId7" Type="http://schemas.openxmlformats.org/officeDocument/2006/relationships/hyperlink" Target="http://cs.wikipedia.org/wiki/Tla%C4%8D%C3%ADtko_(po%C4%8D%C3%ADta%C4%8D)" TargetMode="External"/><Relationship Id="rId2" Type="http://schemas.openxmlformats.org/officeDocument/2006/relationships/hyperlink" Target="http://cs.wikipedia.org/wiki/U%C5%BEivatelsk%C3%A9_rozhran%C3%AD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s.wikipedia.org/wiki/Po%C4%8D%C3%ADta%C4%8Dov%C3%A1_my%C5%A1" TargetMode="External"/><Relationship Id="rId5" Type="http://schemas.openxmlformats.org/officeDocument/2006/relationships/hyperlink" Target="http://cs.wikipedia.org/wiki/Po%C4%8D%C3%ADta%C4%8Dov%C3%A1_kl%C3%A1vesnice" TargetMode="External"/><Relationship Id="rId4" Type="http://schemas.openxmlformats.org/officeDocument/2006/relationships/hyperlink" Target="http://cs.wikipedia.org/wiki/Okno_(po%C4%8D%C3%ADta%C4%8Dov%C3%A9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KDE_4.png" TargetMode="External"/><Relationship Id="rId2" Type="http://schemas.openxmlformats.org/officeDocument/2006/relationships/hyperlink" Target="http://cs.wikipedia.org/wiki/Soubor:Android_4.3_Jelly_Bean_on_Nexus.pn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U%C5%BEivatelsk%C3%A9_rozhran%C3%AD" TargetMode="External"/><Relationship Id="rId2" Type="http://schemas.openxmlformats.org/officeDocument/2006/relationships/hyperlink" Target="http://cs.wikipedia.org/wiki/Informatik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s.wikipedia.org/wiki/Windows_8" TargetMode="External"/><Relationship Id="rId5" Type="http://schemas.openxmlformats.org/officeDocument/2006/relationships/hyperlink" Target="http://cs.wikipedia.org/wiki/Windows_Phone" TargetMode="External"/><Relationship Id="rId4" Type="http://schemas.openxmlformats.org/officeDocument/2006/relationships/hyperlink" Target="http://cs.wikipedia.org/wiki/Microsof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29" y="188640"/>
            <a:ext cx="5707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74273"/>
              </p:ext>
            </p:extLst>
          </p:nvPr>
        </p:nvGraphicFramePr>
        <p:xfrm>
          <a:off x="1331640" y="1833324"/>
          <a:ext cx="7560840" cy="4420821"/>
        </p:xfrm>
        <a:graphic>
          <a:graphicData uri="http://schemas.openxmlformats.org/drawingml/2006/table">
            <a:tbl>
              <a:tblPr firstRow="1" firstCol="1"/>
              <a:tblGrid>
                <a:gridCol w="1950561"/>
                <a:gridCol w="5610279"/>
              </a:tblGrid>
              <a:tr h="605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a adresa školy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Střední škola zemědělská a přírodovědná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nábřeží Dukelských Hrdinů 570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756 61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operačního programu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 Vzdělávání pro konkurenceschopnost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Registrační číslo projektu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24225" algn="l"/>
                        </a:tabLs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CZ.1.07/1.5.00/34.0441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Označení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VY_32_INOVACE_PP1.PRA.11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Stupeň a typ vzdělávání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Odborné vzdělávání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oblast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Všeobecné vzdělání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ICT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tematické oblasti (sady)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Informatika – základní pojmy 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Grafické </a:t>
                      </a:r>
                      <a:r>
                        <a:rPr kumimoji="0" lang="cs-CZ" sz="1100" kern="120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uživatelské rozhraní 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Druh učebního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Prezentace 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76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Anotace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Klíčová slova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CD, CD-R,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CD-RW, </a:t>
                      </a:r>
                      <a:r>
                        <a:rPr lang="cs-CZ" sz="1100" baseline="0" dirty="0" err="1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Blu-ray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HDD, Disketa, </a:t>
                      </a:r>
                      <a:r>
                        <a:rPr lang="cs-CZ" sz="1100" baseline="0" dirty="0" err="1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Flash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disk, paměťová karta</a:t>
                      </a:r>
                      <a:endParaRPr lang="cs-CZ" sz="1100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Ročník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I.-</a:t>
                      </a: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IV.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Typická věková skupina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16 - 19 let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Ing.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Prašivka Jan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Datum zhotovení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267542" y="1261790"/>
            <a:ext cx="568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Informatika</a:t>
            </a:r>
            <a:r>
              <a:rPr lang="cs-CZ" sz="3200" dirty="0">
                <a:latin typeface="Calibri" pitchFamily="34" charset="0"/>
                <a:ea typeface="Calibri"/>
                <a:cs typeface="Calibri" pitchFamily="34" charset="0"/>
              </a:rPr>
              <a:t>, základní </a:t>
            </a: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pojmy</a:t>
            </a:r>
            <a:endParaRPr lang="cs-CZ" sz="3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05550"/>
            <a:ext cx="1512168" cy="476250"/>
          </a:xfrm>
        </p:spPr>
        <p:txBody>
          <a:bodyPr lIns="72000" anchor="ctr"/>
          <a:lstStyle/>
          <a:p>
            <a:r>
              <a:rPr lang="cs-CZ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www.zlinskedumy.cz</a:t>
            </a:r>
            <a:endParaRPr lang="cs-CZ" dirty="0">
              <a:solidFill>
                <a:srgbClr val="C5D1D7">
                  <a:lumMod val="75000"/>
                </a:srgb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40" y="6305550"/>
            <a:ext cx="134874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0899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500" dirty="0" smtClean="0"/>
              <a:t>Přihlášení, odhlášení,  vypnutí</a:t>
            </a:r>
            <a:endParaRPr lang="cs-CZ" sz="35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82443"/>
          <a:stretch/>
        </p:blipFill>
        <p:spPr>
          <a:xfrm>
            <a:off x="7132686" y="840575"/>
            <a:ext cx="1768869" cy="56672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79632"/>
          <a:stretch/>
        </p:blipFill>
        <p:spPr>
          <a:xfrm>
            <a:off x="229561" y="835685"/>
            <a:ext cx="2037144" cy="56258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044796" y="976365"/>
            <a:ext cx="2741242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Odhlášení uživatele v rozhraní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UI („Metro“). Kliknutí myší na uživatele.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559149" y="4601062"/>
            <a:ext cx="2982490" cy="175432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Vypnutí počítače v rozhraní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UI („Metro“). Posunutí kurzoru myši do pravého okraje obrazovky, dále: nastavení a logo vypnutí.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53301" y="2530081"/>
            <a:ext cx="432048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Přihlašování do systému je stejné jako u předchozích verzí Microsoft Windows, tedy přihlašovací řádek se jménem a heslem, případně obrázkem uživatele.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5800544" y="4690247"/>
            <a:ext cx="1699980" cy="38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2206197" y="1197637"/>
            <a:ext cx="1709788" cy="38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707008" y="654641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5, obrázek 6 – Rozhraní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Modern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UI (Windows 8)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16" y="108311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Zkuste popsat části obrázku</a:t>
            </a:r>
            <a:endParaRPr lang="cs-CZ" sz="3600" dirty="0"/>
          </a:p>
        </p:txBody>
      </p:sp>
      <p:sp>
        <p:nvSpPr>
          <p:cNvPr id="11" name="Obdélník 10"/>
          <p:cNvSpPr/>
          <p:nvPr/>
        </p:nvSpPr>
        <p:spPr>
          <a:xfrm>
            <a:off x="4921923" y="6405918"/>
            <a:ext cx="259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2" y="1580251"/>
            <a:ext cx="8190792" cy="4607321"/>
          </a:xfrm>
          <a:prstGeom prst="rect">
            <a:avLst/>
          </a:prstGeom>
        </p:spPr>
      </p:pic>
      <p:sp>
        <p:nvSpPr>
          <p:cNvPr id="28" name="Oválný bublinový popisek 27"/>
          <p:cNvSpPr/>
          <p:nvPr/>
        </p:nvSpPr>
        <p:spPr>
          <a:xfrm>
            <a:off x="4405937" y="946591"/>
            <a:ext cx="4608512" cy="1675704"/>
          </a:xfrm>
          <a:prstGeom prst="wedgeEllipseCallout">
            <a:avLst>
              <a:gd name="adj1" fmla="val 48885"/>
              <a:gd name="adj2" fmla="val -759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4864976" y="1361905"/>
            <a:ext cx="3690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Dokážete pojmenovat </a:t>
            </a:r>
          </a:p>
          <a:p>
            <a:pPr algn="ctr"/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vybrané části obrázku ?</a:t>
            </a:r>
            <a:endParaRPr lang="cs-CZ" sz="2400" i="1" dirty="0"/>
          </a:p>
        </p:txBody>
      </p:sp>
      <p:sp>
        <p:nvSpPr>
          <p:cNvPr id="6" name="Ovál 5"/>
          <p:cNvSpPr/>
          <p:nvPr/>
        </p:nvSpPr>
        <p:spPr>
          <a:xfrm>
            <a:off x="84506" y="5863536"/>
            <a:ext cx="1936554" cy="445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84506" y="407707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7513274" y="5863536"/>
            <a:ext cx="1042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se šipkou 37"/>
          <p:cNvCxnSpPr/>
          <p:nvPr/>
        </p:nvCxnSpPr>
        <p:spPr>
          <a:xfrm flipH="1">
            <a:off x="611561" y="4993634"/>
            <a:ext cx="720079" cy="268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ál 40"/>
          <p:cNvSpPr/>
          <p:nvPr/>
        </p:nvSpPr>
        <p:spPr>
          <a:xfrm>
            <a:off x="4343908" y="2958219"/>
            <a:ext cx="1042136" cy="1032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3116188" y="5927389"/>
            <a:ext cx="2263791" cy="328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16632" y="90839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Plocha, hlavní panel</a:t>
            </a:r>
            <a:endParaRPr lang="cs-CZ" sz="3600" dirty="0"/>
          </a:p>
        </p:txBody>
      </p:sp>
      <p:sp>
        <p:nvSpPr>
          <p:cNvPr id="11" name="Obdélník 10"/>
          <p:cNvSpPr/>
          <p:nvPr/>
        </p:nvSpPr>
        <p:spPr>
          <a:xfrm>
            <a:off x="6558273" y="48881"/>
            <a:ext cx="256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52792" cy="48671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3568" y="400506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Plocha,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tapeta plochy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95836" y="3373676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Okno spuštěného programu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33536" y="6149840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spuštěného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na hlavním panelu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80730" y="6329139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panel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19235" y="4460590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stále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spuštěných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programů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236642" y="3140699"/>
            <a:ext cx="144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Okno spuštěného programu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6375305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Snadné spuštění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6122" y="2351017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Ikony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6480730" y="5851623"/>
            <a:ext cx="725487" cy="521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061773" y="5383920"/>
            <a:ext cx="0" cy="5108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8061773" y="2803501"/>
            <a:ext cx="1" cy="570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1619672" y="5991940"/>
            <a:ext cx="1385535" cy="552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2190712" y="5905332"/>
            <a:ext cx="867749" cy="414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1143554" y="6028256"/>
            <a:ext cx="1" cy="4139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6" idx="2"/>
          </p:cNvCxnSpPr>
          <p:nvPr/>
        </p:nvCxnSpPr>
        <p:spPr>
          <a:xfrm flipH="1">
            <a:off x="930306" y="2689571"/>
            <a:ext cx="545851" cy="421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 flipV="1">
            <a:off x="971600" y="1884953"/>
            <a:ext cx="452485" cy="496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899592" y="2520187"/>
            <a:ext cx="216531" cy="169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014" y="49880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Plocha, hlavní panel</a:t>
            </a:r>
            <a:endParaRPr lang="cs-CZ" sz="3600" dirty="0"/>
          </a:p>
        </p:txBody>
      </p:sp>
      <p:sp>
        <p:nvSpPr>
          <p:cNvPr id="11" name="Obdélník 10"/>
          <p:cNvSpPr/>
          <p:nvPr/>
        </p:nvSpPr>
        <p:spPr>
          <a:xfrm>
            <a:off x="6561156" y="6409297"/>
            <a:ext cx="256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73661" b="22099"/>
          <a:stretch/>
        </p:blipFill>
        <p:spPr>
          <a:xfrm>
            <a:off x="3036400" y="940645"/>
            <a:ext cx="3398164" cy="5653318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7102310" y="305590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Zástupce složky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102309" y="4509865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Ikona dokumentu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57802" y="5929559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Zástupce programu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102310" y="1173317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Plocha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57802" y="1742083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57802" y="1036671"/>
            <a:ext cx="1503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počítač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59963" y="5137856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Zástupce programu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1988" y="2471070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Síť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57802" y="317901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Ovládací panely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102309" y="381968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Ikona dokumentu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102310" y="225396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Zástupce složky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pc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2538995" y="5307132"/>
            <a:ext cx="57401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 flipV="1">
            <a:off x="6106525" y="3988957"/>
            <a:ext cx="94453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6106527" y="2602080"/>
            <a:ext cx="921625" cy="38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6128359" y="4670179"/>
            <a:ext cx="955463" cy="17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H="1">
            <a:off x="6083425" y="3276905"/>
            <a:ext cx="944727" cy="21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5880283" y="1310018"/>
            <a:ext cx="1147869" cy="35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2198814" y="3348287"/>
            <a:ext cx="837586" cy="73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 flipV="1">
            <a:off x="2520602" y="6124020"/>
            <a:ext cx="57401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V="1">
            <a:off x="940041" y="2670444"/>
            <a:ext cx="2172970" cy="2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>
            <a:off x="1960906" y="1205949"/>
            <a:ext cx="1152105" cy="104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V="1">
            <a:off x="1028792" y="1911360"/>
            <a:ext cx="2084219" cy="37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8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07504" y="281179"/>
            <a:ext cx="4320480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Nabídka start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107504" y="623731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Rozhraní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Modern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UI (Windows 8)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10" y="2564904"/>
            <a:ext cx="6296934" cy="354202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716016" y="325608"/>
            <a:ext cx="4176464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U nejnovější verze Windows 8 a mobilní verze Windows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není klasické tlačítko Start. Existují však aplikace, které dokážou tlačítko Start doplnit na hlavní panel a vše se chová jako u předchozích verzí Windows..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804248" y="2516599"/>
            <a:ext cx="2088232" cy="39703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Programy mají své zástupce umístěny v novém rozhraní Moder UI a spouští se klasicky „kliknutím“ na příslušnou ikonu. Zástupce programů lze umístit rovněž na klasickou plochu Windows.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7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219799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Okno programu a jeho prvky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3275856" y="648866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Dokument1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564987" cy="447014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5218" y="1819224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nabídek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1174135" y="2163053"/>
            <a:ext cx="698303" cy="140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15218" y="111452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Systémová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nabídka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86572" y="1114520"/>
            <a:ext cx="13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Titulek okna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5218" y="252392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nástrojů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98327" y="4268823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Datový soubor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68033" y="4431014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Okraj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okna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8337" y="5903893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Stavový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řádek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869629" y="1125431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Tlačítka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159863" y="1518248"/>
            <a:ext cx="828164" cy="433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1099915" y="2567925"/>
            <a:ext cx="938716" cy="213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971600" y="6327224"/>
            <a:ext cx="8404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4528960" y="1432846"/>
            <a:ext cx="14337" cy="517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5" idx="2"/>
          </p:cNvCxnSpPr>
          <p:nvPr/>
        </p:nvCxnSpPr>
        <p:spPr>
          <a:xfrm flipH="1">
            <a:off x="7250634" y="1463985"/>
            <a:ext cx="1093645" cy="486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7484250" y="4725144"/>
            <a:ext cx="7707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0499" y="94498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Manipulace s oknem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210499" y="802284"/>
            <a:ext cx="26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6574697" cy="369826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90512" y="353361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Tlačítka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660233" y="589081"/>
            <a:ext cx="630279" cy="632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092280" y="1340768"/>
            <a:ext cx="18629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MINIMALIZOVAT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2280" y="1812208"/>
            <a:ext cx="18629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MAXIMALIZOVAT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2283648"/>
            <a:ext cx="18629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ZAVŘÍT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2765210"/>
            <a:ext cx="18629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OBNOVIT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9074" y="5949280"/>
            <a:ext cx="344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Minimalizované okno </a:t>
            </a:r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„skryje“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tlačítka na hlavním panelu.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93783" y="5480632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Maximalizované okno </a:t>
            </a:r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zakrývá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celou obrazovku počítače.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6228184" y="3717636"/>
            <a:ext cx="1152128" cy="1583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1475656" y="5050685"/>
            <a:ext cx="1" cy="910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0499" y="94498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Manipulace s oknem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6454392" y="68101"/>
            <a:ext cx="26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13, 14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8 - Tlačítka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4532" b="87662"/>
          <a:stretch/>
        </p:blipFill>
        <p:spPr>
          <a:xfrm>
            <a:off x="2915816" y="3501008"/>
            <a:ext cx="1872208" cy="23762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94532" t="12712" b="78415"/>
          <a:stretch/>
        </p:blipFill>
        <p:spPr>
          <a:xfrm>
            <a:off x="5076056" y="3501008"/>
            <a:ext cx="1872208" cy="170881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23528" y="1041870"/>
            <a:ext cx="597666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Tlačítka slouží ke změně velikosti okna za běhu daného programu. U maximalizovaného okna se objeví tlačítko „Obnovit“, které vrátí okno do původní velikosti.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1079" y="3162454"/>
            <a:ext cx="18629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MINIMALIZOVAT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22919" y="5877272"/>
            <a:ext cx="18629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MAXIMALIZOVAT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73985" y="2136015"/>
            <a:ext cx="18629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ZAVŘÍT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0800000" flipV="1">
            <a:off x="323528" y="5013176"/>
            <a:ext cx="176921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OBNOVIT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5818948" y="3789040"/>
            <a:ext cx="205840" cy="1944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6505914" y="2570344"/>
            <a:ext cx="1499544" cy="883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475656" y="3645024"/>
            <a:ext cx="15841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2250190" y="3789040"/>
            <a:ext cx="1385706" cy="1382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116632"/>
            <a:ext cx="9252520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200" dirty="0" smtClean="0"/>
              <a:t>Přepínání mezi spuštěnými programy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3059832" y="12593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 (Přepínací okno)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72816"/>
            <a:ext cx="5867400" cy="17907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094584" y="4221088"/>
            <a:ext cx="4176464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Přepínání mezi spuštěnými programy zajišťuje stisknutí kláves levý Alt +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(vyvolání nabídky) a poté kliknutí myší na vybraný program do kterého se chceme přepnout.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6200000">
            <a:off x="1187679" y="4653082"/>
            <a:ext cx="2258382" cy="38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3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84112" y="127192"/>
            <a:ext cx="50500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Dialogová okna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116972" y="5726191"/>
            <a:ext cx="1657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8,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pozadí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plochy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 descr="Pozadí ploch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92" y="1749977"/>
            <a:ext cx="5808542" cy="4320989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4749162" y="1346322"/>
            <a:ext cx="147761" cy="1357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77125" y="3813470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Ukázka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výsledného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66250" y="1140073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Rozevírací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39097" y="4772941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Zaškrtávací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políčko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31488" y="6230432"/>
            <a:ext cx="2118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Volby se provedou,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okno se zavře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52982" y="6208484"/>
            <a:ext cx="235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Volby se neprovedou,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okno se zavře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931735" y="2394123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Řádek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865844" y="951000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Rozevírací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58209" y="169241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Tlačítka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5236520" y="1558753"/>
            <a:ext cx="559482" cy="1311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331640" y="4479789"/>
            <a:ext cx="1224136" cy="164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77125" y="4772941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Rozevírací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1213957" y="5180689"/>
            <a:ext cx="1274748" cy="103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7224566" y="592662"/>
            <a:ext cx="559482" cy="1178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7193108" y="2081672"/>
            <a:ext cx="690007" cy="553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826551" y="6236120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Rozevírací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5404771" y="5949280"/>
            <a:ext cx="535381" cy="335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 flipV="1">
            <a:off x="6914226" y="5895469"/>
            <a:ext cx="590082" cy="3353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4852645" y="5302654"/>
            <a:ext cx="3030470" cy="14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3559288" y="5180689"/>
            <a:ext cx="972200" cy="1027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Uživatelské prostředí</a:t>
            </a:r>
            <a:endParaRPr lang="cs-CZ" sz="3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75556" y="1628800"/>
            <a:ext cx="7920880" cy="20882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uživatelské rozhraní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(anglicky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User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zkratka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 tooltip="Uživatelské rozhraní"/>
              </a:rPr>
              <a:t>uživatelské rozhraní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které umožňuje ovládat počítač pomocí interaktivních grafických 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ovládacích </a:t>
            </a:r>
            <a:r>
              <a:rPr lang="cs-C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prvků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(tlačítka, ikony, panel nástrojů, textová pole, nabídka, adresní řádek)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5556" y="4005064"/>
            <a:ext cx="79020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 tooltip="Monitor (obrazovka)"/>
              </a:rPr>
              <a:t>monitoru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počítače jsou zobrazena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Okno (počítačové)"/>
              </a:rPr>
              <a:t>okna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ve kterých programy zobrazují svůj výstup. Uživatel používá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5" tooltip="Počítačová klávesnice"/>
              </a:rPr>
              <a:t>klávesnici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6" tooltip="Počítačová myš"/>
              </a:rPr>
              <a:t>myš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grafické vstupní prvky jako jsou menu, ikony,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7" tooltip="Tlačítko (počítač)"/>
              </a:rPr>
              <a:t>tlačítka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posuvníky, formuláře a podobně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219799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Dialogová okna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2087724" y="648866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8, Internet – vlastnosti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Internet – vlastnos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07" y="1245533"/>
            <a:ext cx="3382970" cy="46225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660232" y="5431021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Volby se provedou,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okno zůstane otevřeno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další nastavení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1511" y="3907795"/>
            <a:ext cx="1467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úrovně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9075" y="4893522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Zaškrtávací políčko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379704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Okna s kartami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(záložkami)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560400" y="1772816"/>
            <a:ext cx="13554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8" idx="3"/>
          </p:cNvCxnSpPr>
          <p:nvPr/>
        </p:nvCxnSpPr>
        <p:spPr>
          <a:xfrm>
            <a:off x="1609349" y="4077072"/>
            <a:ext cx="1509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693475" y="4682307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vlastností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Přímá spojnice se šipkou 15"/>
          <p:cNvCxnSpPr>
            <a:stCxn id="9" idx="3"/>
          </p:cNvCxnSpPr>
          <p:nvPr/>
        </p:nvCxnSpPr>
        <p:spPr>
          <a:xfrm flipV="1">
            <a:off x="2238108" y="4653136"/>
            <a:ext cx="963327" cy="409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944191" y="5655541"/>
            <a:ext cx="716041" cy="5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788025" y="4893522"/>
            <a:ext cx="18722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6174529" y="1375861"/>
            <a:ext cx="1475461" cy="2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776097" y="111516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„zavřít“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219799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opakování</a:t>
            </a:r>
            <a:endParaRPr lang="cs-CZ" sz="36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73731" y="1052736"/>
            <a:ext cx="619268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Jaké znáte operační systémy ?</a:t>
            </a:r>
            <a:endParaRPr lang="cs-CZ" sz="24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3731" y="2924944"/>
            <a:ext cx="6408712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Co znamená pojem „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“?</a:t>
            </a:r>
            <a:endParaRPr lang="cs-CZ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3528" y="4785322"/>
            <a:ext cx="8591402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Vyjmenujte tlačítka pro manipulaci s okny ?</a:t>
            </a:r>
            <a:endParaRPr lang="cs-CZ" sz="2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1860844"/>
            <a:ext cx="81369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50777" y="3773485"/>
            <a:ext cx="81369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63913" y="5620558"/>
            <a:ext cx="81369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219799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opakování</a:t>
            </a:r>
            <a:endParaRPr lang="cs-CZ" sz="36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979810"/>
            <a:ext cx="6314493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K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čemu slouží dialogová okna ?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1916832"/>
            <a:ext cx="856895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-108520" y="3212976"/>
            <a:ext cx="9386297" cy="64807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Jak vyvoláme přepínání spuštěných programů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4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1520" y="4294918"/>
            <a:ext cx="8568952" cy="1179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5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24873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cs typeface="Times New Roman" pitchFamily="18" charset="0"/>
              </a:rPr>
              <a:t>Použitá literatura, citace</a:t>
            </a:r>
            <a:br>
              <a:rPr lang="cs-CZ" sz="3600" dirty="0" smtClean="0">
                <a:cs typeface="Times New Roman" pitchFamily="18" charset="0"/>
              </a:rPr>
            </a:br>
            <a:endParaRPr lang="cs-CZ" sz="3600" dirty="0"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7848872" cy="2088232"/>
          </a:xfrm>
        </p:spPr>
        <p:txBody>
          <a:bodyPr>
            <a:normAutofit/>
          </a:bodyPr>
          <a:lstStyle/>
          <a:p>
            <a:pPr marL="82296" indent="0">
              <a:lnSpc>
                <a:spcPct val="120000"/>
              </a:lnSpc>
              <a:buNone/>
            </a:pPr>
            <a:endParaRPr lang="cs-CZ" sz="2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cs-CZ" sz="2800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19675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1 </a:t>
            </a:r>
            <a:r>
              <a:rPr lang="cs-CZ" dirty="0"/>
              <a:t>NEZNÁMÝ. </a:t>
            </a:r>
            <a:r>
              <a:rPr lang="cs-CZ" i="1" dirty="0" err="1"/>
              <a:t>Soubor:Android</a:t>
            </a:r>
            <a:r>
              <a:rPr lang="cs-CZ" i="1" dirty="0"/>
              <a:t> 4.3 </a:t>
            </a:r>
            <a:r>
              <a:rPr lang="cs-CZ" i="1" dirty="0" err="1"/>
              <a:t>Jelly</a:t>
            </a:r>
            <a:r>
              <a:rPr lang="cs-CZ" i="1" dirty="0"/>
              <a:t> </a:t>
            </a:r>
            <a:r>
              <a:rPr lang="cs-CZ" i="1" dirty="0" err="1"/>
              <a:t>Bean</a:t>
            </a:r>
            <a:r>
              <a:rPr lang="cs-CZ" i="1" dirty="0"/>
              <a:t> on </a:t>
            </a:r>
            <a:r>
              <a:rPr lang="cs-CZ" i="1" dirty="0" err="1" smtClean="0"/>
              <a:t>Nexus.pnG</a:t>
            </a:r>
            <a:r>
              <a:rPr lang="cs-CZ" i="1" dirty="0" smtClean="0"/>
              <a:t>– </a:t>
            </a:r>
            <a:r>
              <a:rPr lang="cs-CZ" i="1" dirty="0"/>
              <a:t>Wikipedie</a:t>
            </a:r>
            <a:r>
              <a:rPr lang="cs-CZ" dirty="0"/>
              <a:t> [online]. [cit. </a:t>
            </a:r>
            <a:r>
              <a:rPr lang="cs-CZ" dirty="0" smtClean="0"/>
              <a:t>3.8.2013]. </a:t>
            </a:r>
            <a:r>
              <a:rPr lang="cs-CZ" dirty="0"/>
              <a:t>Dostupný na </a:t>
            </a:r>
            <a:r>
              <a:rPr lang="cs-CZ" dirty="0" smtClean="0"/>
              <a:t>WWW: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cs.wikipedia.org/wiki/Soubor:Android_4.3_Jelly_Bean_on_Nexus.png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2 </a:t>
            </a:r>
            <a:r>
              <a:rPr lang="cs-CZ" dirty="0"/>
              <a:t>NEZNÁMÝ. </a:t>
            </a:r>
            <a:r>
              <a:rPr lang="cs-CZ" i="1" dirty="0" err="1"/>
              <a:t>Soubor:KDE</a:t>
            </a:r>
            <a:r>
              <a:rPr lang="cs-CZ" i="1" dirty="0"/>
              <a:t> </a:t>
            </a:r>
            <a:r>
              <a:rPr lang="cs-CZ" i="1" dirty="0" smtClean="0"/>
              <a:t>4.png– </a:t>
            </a:r>
            <a:r>
              <a:rPr lang="cs-CZ" i="1" dirty="0"/>
              <a:t>Wikipedie</a:t>
            </a:r>
            <a:r>
              <a:rPr lang="cs-CZ" dirty="0"/>
              <a:t> [online]. [cit. </a:t>
            </a:r>
            <a:r>
              <a:rPr lang="cs-CZ" dirty="0" smtClean="0"/>
              <a:t>6.2.2013</a:t>
            </a:r>
            <a:r>
              <a:rPr lang="cs-CZ" dirty="0"/>
              <a:t>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cs.wikipedia.org/wiki/Soubor:KDE_4.png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9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Uživatelské prostředí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573470" y="1236253"/>
            <a:ext cx="8069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GRAFICKÉHO UŽIVATELSKÉHO PROSTŘEDÍ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683566" y="2023149"/>
            <a:ext cx="3000427" cy="1200329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stanice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36096" y="2023149"/>
            <a:ext cx="3024336" cy="1200329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Mp3 přehrávače</a:t>
            </a:r>
          </a:p>
        </p:txBody>
      </p:sp>
      <p:sp>
        <p:nvSpPr>
          <p:cNvPr id="8" name="Obdélník 7"/>
          <p:cNvSpPr/>
          <p:nvPr/>
        </p:nvSpPr>
        <p:spPr>
          <a:xfrm>
            <a:off x="659657" y="3506657"/>
            <a:ext cx="3024336" cy="646331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Notebooky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436096" y="3505114"/>
            <a:ext cx="3024336" cy="646331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Tablety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429200" y="4370955"/>
            <a:ext cx="3024336" cy="646331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Telefony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9657" y="5258840"/>
            <a:ext cx="3024336" cy="1200329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Domácí spotřebiče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436096" y="5258840"/>
            <a:ext cx="3024336" cy="1200329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Herní zařízení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9657" y="4370955"/>
            <a:ext cx="3024336" cy="646331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ctr"/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Ultrabooky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Uživatelské prostředí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1619672" y="1196752"/>
            <a:ext cx="5708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 OPERAČNÍCH SYSTÉMŮ</a:t>
            </a:r>
            <a:endParaRPr lang="cs-CZ" sz="24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1957941"/>
            <a:ext cx="7920880" cy="20882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 operačních systémů (OS) jsou si velice podobná a využívají princip oken a ikon.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délníkový bublinový popisek 4"/>
          <p:cNvSpPr/>
          <p:nvPr/>
        </p:nvSpPr>
        <p:spPr>
          <a:xfrm>
            <a:off x="1619672" y="3068960"/>
            <a:ext cx="5832648" cy="2376264"/>
          </a:xfrm>
          <a:prstGeom prst="wedgeRectCallout">
            <a:avLst>
              <a:gd name="adj1" fmla="val 70543"/>
              <a:gd name="adj2" fmla="val -2399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Znáte některé operační systémy ? Dokázali byste vyjmenovat nejznámější OS používaných v počítačích nebo v mobilních telefonech.</a:t>
            </a:r>
            <a:endParaRPr lang="cs-CZ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7544" y="5725341"/>
            <a:ext cx="381642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PC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…………………………….………………………………………………….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788024" y="5725341"/>
            <a:ext cx="381642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MOBILNÍ TELEFONY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…………………………….………………………………………………….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 animBg="1"/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Uživatelské prostředí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1547740" y="1268760"/>
            <a:ext cx="5937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NEJZNÁMĚJŠÍ A NEJVÍCE VYUŽÍVANÉ 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OPERAČNÍ SYSTÉMY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539552" y="2451150"/>
            <a:ext cx="36724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POČÍTAČE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4915417" y="2457838"/>
            <a:ext cx="369112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MOBILNÍ TELEFONY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539552" y="4293096"/>
            <a:ext cx="367240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Windows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 OS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</a:p>
          <a:p>
            <a:pPr algn="ctr"/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Amiga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OS</a:t>
            </a:r>
          </a:p>
          <a:p>
            <a:pPr algn="ctr"/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MorphOS</a:t>
            </a:r>
            <a:endParaRPr lang="cs-CZ" sz="2400" dirty="0"/>
          </a:p>
        </p:txBody>
      </p:sp>
      <p:sp>
        <p:nvSpPr>
          <p:cNvPr id="3" name="Šipka dolů 2"/>
          <p:cNvSpPr/>
          <p:nvPr/>
        </p:nvSpPr>
        <p:spPr>
          <a:xfrm>
            <a:off x="2087724" y="3196696"/>
            <a:ext cx="576064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6589270" y="3196696"/>
            <a:ext cx="576064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15417" y="4265977"/>
            <a:ext cx="367240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 Mobile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</a:p>
          <a:p>
            <a:pPr algn="ctr"/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Symbian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OS</a:t>
            </a:r>
          </a:p>
          <a:p>
            <a:pPr algn="ctr"/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54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  <p:bldP spid="11" grpId="0" animBg="1"/>
      <p:bldP spid="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Uživatelské prostředí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3347864" y="1187872"/>
            <a:ext cx="228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OS</a:t>
            </a:r>
            <a:endParaRPr lang="cs-CZ" sz="2400" dirty="0"/>
          </a:p>
        </p:txBody>
      </p:sp>
      <p:pic>
        <p:nvPicPr>
          <p:cNvPr id="1026" name="Picture 2" descr="http://upload.wikimedia.org/wikipedia/commons/4/43/Android_4.3_Jelly_Bean_on_Nex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0" y="1936642"/>
            <a:ext cx="2120849" cy="3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5/54/KDE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36642"/>
            <a:ext cx="6071320" cy="379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79512" y="6027811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 – Android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630092" y="6027811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Linux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Uživatelské prostředí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743503" y="1196752"/>
            <a:ext cx="7698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 KLASICKÉ PLOCHY -  OS WINDOWS 8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82743" cy="48840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372200" y="6021288"/>
            <a:ext cx="256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3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Uživatelské prostředí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937480" y="1362943"/>
            <a:ext cx="7197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NOVÉ UŽIVATELSKÉ PROSTŘEDÍ - 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UI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9532" y="2276872"/>
            <a:ext cx="8352928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„Metro“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(lépe: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je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 tooltip="Informatika"/>
              </a:rPr>
              <a:t>informatice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označení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 tooltip="Uživatelské rozhraní"/>
              </a:rPr>
              <a:t>uživatelské rozhraní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vytvořené firmou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icrosoft"/>
              </a:rPr>
              <a:t>Microsoft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které se používá v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nových operačních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systémech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5" tooltip="Windows Phone"/>
              </a:rPr>
              <a:t>Windows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hlinkClick r:id="rId5" tooltip="Windows Phone"/>
              </a:rPr>
              <a:t>Phone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6" tooltip="Windows 8"/>
              </a:rPr>
              <a:t>Windows 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jeho zásadám patří jednoduchost,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dále zaměření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obsah a typografii. Označení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Metro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je ochranná známka německé firmy Metro AG, 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proto není tento název firmou Microsoft používán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Pro vývojáře je používáno označení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současné době je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odkazováno toho rozhraní jako rozhraní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Windows 8"/>
              </a:rPr>
              <a:t>Windows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  <a:hlinkClick r:id="rId6" tooltip="Windows 8"/>
              </a:rPr>
              <a:t>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0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290745"/>
            <a:ext cx="8424936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smtClean="0"/>
              <a:t>Uživatelské prostředí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251520" y="629304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 – Rozhraní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Modern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UI (Windows 8)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0" y="1325254"/>
            <a:ext cx="8422904" cy="47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974</Words>
  <Application>Microsoft Office PowerPoint</Application>
  <PresentationFormat>Předvádění na obrazovce (4:3)</PresentationFormat>
  <Paragraphs>213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Gill Sans MT</vt:lpstr>
      <vt:lpstr>Times New Roman</vt:lpstr>
      <vt:lpstr>Verdana</vt:lpstr>
      <vt:lpstr>Wingdings 2</vt:lpstr>
      <vt:lpstr>Slunovrat</vt:lpstr>
      <vt:lpstr>Prezentace aplikace PowerPoint</vt:lpstr>
      <vt:lpstr>Uživatelské prostředí</vt:lpstr>
      <vt:lpstr>Uživatelské prostředí</vt:lpstr>
      <vt:lpstr>Uživatelské prostředí</vt:lpstr>
      <vt:lpstr>Uživatelské prostředí</vt:lpstr>
      <vt:lpstr>Uživatelské prostředí</vt:lpstr>
      <vt:lpstr>Uživatelské prostředí</vt:lpstr>
      <vt:lpstr>Uživatelské prostředí</vt:lpstr>
      <vt:lpstr>Prezentace aplikace PowerPoint</vt:lpstr>
      <vt:lpstr>Přihlášení, odhlášení,  vypnutí</vt:lpstr>
      <vt:lpstr>Zkuste popsat části obrázku</vt:lpstr>
      <vt:lpstr>Plocha, hlavní panel</vt:lpstr>
      <vt:lpstr>Plocha, hlavní panel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literatura, citace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Záznamová media, jejich parametry a práce s nimi</dc:title>
  <dc:creator>SŠZePř</dc:creator>
  <cp:lastModifiedBy>MARTIN Tablet</cp:lastModifiedBy>
  <cp:revision>317</cp:revision>
  <dcterms:created xsi:type="dcterms:W3CDTF">2012-07-01T09:09:54Z</dcterms:created>
  <dcterms:modified xsi:type="dcterms:W3CDTF">2013-08-28T18:55:40Z</dcterms:modified>
</cp:coreProperties>
</file>