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sldIdLst>
    <p:sldId id="259" r:id="rId3"/>
    <p:sldId id="293" r:id="rId4"/>
    <p:sldId id="301" r:id="rId5"/>
    <p:sldId id="303" r:id="rId6"/>
    <p:sldId id="304" r:id="rId7"/>
    <p:sldId id="281" r:id="rId8"/>
    <p:sldId id="295" r:id="rId9"/>
    <p:sldId id="302" r:id="rId10"/>
    <p:sldId id="305" r:id="rId11"/>
    <p:sldId id="294" r:id="rId12"/>
    <p:sldId id="306" r:id="rId13"/>
    <p:sldId id="289" r:id="rId14"/>
    <p:sldId id="297" r:id="rId15"/>
    <p:sldId id="273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54AE69A2-97EF-4896-BCE1-F5A926F6966A}">
          <p14:sldIdLst>
            <p14:sldId id="259"/>
            <p14:sldId id="293"/>
            <p14:sldId id="301"/>
            <p14:sldId id="303"/>
            <p14:sldId id="304"/>
            <p14:sldId id="281"/>
            <p14:sldId id="295"/>
            <p14:sldId id="302"/>
            <p14:sldId id="305"/>
            <p14:sldId id="294"/>
            <p14:sldId id="306"/>
            <p14:sldId id="289"/>
            <p14:sldId id="297"/>
            <p14:sldId id="27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4" autoAdjust="0"/>
    <p:restoredTop sz="94286" autoAdjust="0"/>
  </p:normalViewPr>
  <p:slideViewPr>
    <p:cSldViewPr>
      <p:cViewPr varScale="1">
        <p:scale>
          <a:sx n="104" d="100"/>
          <a:sy n="104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6982C-0328-4620-9968-C8F8EDF3EB27}" type="datetimeFigureOut">
              <a:rPr lang="cs-CZ" smtClean="0"/>
              <a:pPr/>
              <a:t>17.10.2013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3D816A-803D-4C66-BF54-EC5D516D63C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0663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965E1-277D-4341-9327-60F292FD89B3}" type="slidenum">
              <a:rPr lang="cs-CZ" smtClean="0">
                <a:solidFill>
                  <a:prstClr val="black"/>
                </a:solidFill>
              </a:rPr>
              <a:pPr/>
              <a:t>1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325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D816A-803D-4C66-BF54-EC5D516D63C2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9014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D816A-803D-4C66-BF54-EC5D516D63C2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9014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D816A-803D-4C66-BF54-EC5D516D63C2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9014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475E5C-3C28-4DAB-8CF5-008AB36AF5E3}" type="datetimeFigureOut">
              <a:rPr lang="cs-CZ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17.10.2013</a:t>
            </a:fld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FC76BC-D8AA-4318-9C80-2D5B29B7CFF5}" type="slidenum">
              <a:rPr lang="cs-CZ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á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á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64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475E5C-3C28-4DAB-8CF5-008AB36AF5E3}" type="datetimeFigureOut">
              <a:rPr lang="cs-CZ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17.10.2013</a:t>
            </a:fld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FC76BC-D8AA-4318-9C80-2D5B29B7CFF5}" type="slidenum">
              <a:rPr lang="cs-CZ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226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475E5C-3C28-4DAB-8CF5-008AB36AF5E3}" type="datetimeFigureOut">
              <a:rPr lang="cs-CZ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17.10.2013</a:t>
            </a:fld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FC76BC-D8AA-4318-9C80-2D5B29B7CFF5}" type="slidenum">
              <a:rPr lang="cs-CZ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776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383E7-97B3-4C05-82A8-BD1FDB51B2F6}" type="datetimeFigureOut">
              <a:rPr lang="cs-CZ" smtClean="0"/>
              <a:pPr/>
              <a:t>17.10.2013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DDC47-2BBC-4BB4-B83C-C234377572B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383E7-97B3-4C05-82A8-BD1FDB51B2F6}" type="datetimeFigureOut">
              <a:rPr lang="cs-CZ" smtClean="0"/>
              <a:pPr/>
              <a:t>17.10.2013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DDC47-2BBC-4BB4-B83C-C234377572B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383E7-97B3-4C05-82A8-BD1FDB51B2F6}" type="datetimeFigureOut">
              <a:rPr lang="cs-CZ" smtClean="0"/>
              <a:pPr/>
              <a:t>17.10.2013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DDC47-2BBC-4BB4-B83C-C234377572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383E7-97B3-4C05-82A8-BD1FDB51B2F6}" type="datetimeFigureOut">
              <a:rPr lang="cs-CZ" smtClean="0"/>
              <a:pPr/>
              <a:t>17.10.2013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DDC47-2BBC-4BB4-B83C-C234377572B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383E7-97B3-4C05-82A8-BD1FDB51B2F6}" type="datetimeFigureOut">
              <a:rPr lang="cs-CZ" smtClean="0"/>
              <a:pPr/>
              <a:t>17.10.2013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DDC47-2BBC-4BB4-B83C-C234377572B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383E7-97B3-4C05-82A8-BD1FDB51B2F6}" type="datetimeFigureOut">
              <a:rPr lang="cs-CZ" smtClean="0"/>
              <a:pPr/>
              <a:t>17.10.2013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DDC47-2BBC-4BB4-B83C-C234377572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383E7-97B3-4C05-82A8-BD1FDB51B2F6}" type="datetimeFigureOut">
              <a:rPr lang="cs-CZ" smtClean="0"/>
              <a:pPr/>
              <a:t>17.10.2013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DDC47-2BBC-4BB4-B83C-C234377572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383E7-97B3-4C05-82A8-BD1FDB51B2F6}" type="datetimeFigureOut">
              <a:rPr lang="cs-CZ" smtClean="0"/>
              <a:pPr/>
              <a:t>17.10.2013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DDC47-2BBC-4BB4-B83C-C234377572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475E5C-3C28-4DAB-8CF5-008AB36AF5E3}" type="datetimeFigureOut">
              <a:rPr lang="cs-CZ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17.10.2013</a:t>
            </a:fld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FC76BC-D8AA-4318-9C80-2D5B29B7CFF5}" type="slidenum">
              <a:rPr lang="cs-CZ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1413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383E7-97B3-4C05-82A8-BD1FDB51B2F6}" type="datetimeFigureOut">
              <a:rPr lang="cs-CZ" smtClean="0"/>
              <a:pPr/>
              <a:t>17.10.2013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DDC47-2BBC-4BB4-B83C-C234377572B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383E7-97B3-4C05-82A8-BD1FDB51B2F6}" type="datetimeFigureOut">
              <a:rPr lang="cs-CZ" smtClean="0"/>
              <a:pPr/>
              <a:t>17.10.2013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DDC47-2BBC-4BB4-B83C-C234377572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383E7-97B3-4C05-82A8-BD1FDB51B2F6}" type="datetimeFigureOut">
              <a:rPr lang="cs-CZ" smtClean="0"/>
              <a:pPr/>
              <a:t>17.10.2013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DDC47-2BBC-4BB4-B83C-C234377572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475E5C-3C28-4DAB-8CF5-008AB36AF5E3}" type="datetimeFigureOut">
              <a:rPr lang="cs-CZ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17.10.2013</a:t>
            </a:fld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FC76BC-D8AA-4318-9C80-2D5B29B7CFF5}" type="slidenum">
              <a:rPr lang="cs-CZ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Obdélní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á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á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171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475E5C-3C28-4DAB-8CF5-008AB36AF5E3}" type="datetimeFigureOut">
              <a:rPr lang="cs-CZ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17.10.2013</a:t>
            </a:fld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FC76BC-D8AA-4318-9C80-2D5B29B7CFF5}" type="slidenum">
              <a:rPr lang="cs-CZ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558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475E5C-3C28-4DAB-8CF5-008AB36AF5E3}" type="datetimeFigureOut">
              <a:rPr lang="cs-CZ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17.10.2013</a:t>
            </a:fld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FC76BC-D8AA-4318-9C80-2D5B29B7CFF5}" type="slidenum">
              <a:rPr lang="cs-CZ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890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475E5C-3C28-4DAB-8CF5-008AB36AF5E3}" type="datetimeFigureOut">
              <a:rPr lang="cs-CZ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17.10.2013</a:t>
            </a:fld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FC76BC-D8AA-4318-9C80-2D5B29B7CFF5}" type="slidenum">
              <a:rPr lang="cs-CZ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829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475E5C-3C28-4DAB-8CF5-008AB36AF5E3}" type="datetimeFigureOut">
              <a:rPr lang="cs-CZ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17.10.2013</a:t>
            </a:fld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FC76BC-D8AA-4318-9C80-2D5B29B7CFF5}" type="slidenum">
              <a:rPr lang="cs-CZ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Obdélní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062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475E5C-3C28-4DAB-8CF5-008AB36AF5E3}" type="datetimeFigureOut">
              <a:rPr lang="cs-CZ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17.10.2013</a:t>
            </a:fld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FC76BC-D8AA-4318-9C80-2D5B29B7CFF5}" type="slidenum">
              <a:rPr lang="cs-CZ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584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475E5C-3C28-4DAB-8CF5-008AB36AF5E3}" type="datetimeFigureOut">
              <a:rPr lang="cs-CZ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17.10.2013</a:t>
            </a:fld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FC76BC-D8AA-4318-9C80-2D5B29B7CFF5}" type="slidenum">
              <a:rPr lang="cs-CZ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D16349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32787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á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A475E5C-3C28-4DAB-8CF5-008AB36AF5E3}" type="datetimeFigureOut">
              <a:rPr lang="cs-CZ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17.10.2013</a:t>
            </a:fld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0FC76BC-D8AA-4318-9C80-2D5B29B7CFF5}" type="slidenum">
              <a:rPr lang="cs-CZ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Obdélní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514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94383E7-97B3-4C05-82A8-BD1FDB51B2F6}" type="datetimeFigureOut">
              <a:rPr lang="cs-CZ" smtClean="0"/>
              <a:pPr/>
              <a:t>17.10.2013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22DDC47-2BBC-4BB4-B83C-C234377572B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hyperlink" Target="http://www.zlinskedumy.cz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Blu-ra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5" Type="http://schemas.openxmlformats.org/officeDocument/2006/relationships/hyperlink" Target="http://cs.wikipedia.org/wiki/Modr%C3%A1" TargetMode="External"/><Relationship Id="rId4" Type="http://schemas.openxmlformats.org/officeDocument/2006/relationships/hyperlink" Target="http://cs.wikipedia.org/wiki/Angli%C4%8Dtina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cs.wikipedia.org/wiki/Informa%C4%8Dn%C3%AD_technologie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s.wikipedia.org/wiki/Disketa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Kompaktn%C3%AD_dis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hyperlink" Target="http://cs.wikipedia.org/wiki/DVD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cs.wikipedia.org/wiki/USB_flash_disk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529" y="188640"/>
            <a:ext cx="570706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360824"/>
              </p:ext>
            </p:extLst>
          </p:nvPr>
        </p:nvGraphicFramePr>
        <p:xfrm>
          <a:off x="1331640" y="1833324"/>
          <a:ext cx="7560840" cy="4420821"/>
        </p:xfrm>
        <a:graphic>
          <a:graphicData uri="http://schemas.openxmlformats.org/drawingml/2006/table">
            <a:tbl>
              <a:tblPr firstRow="1" firstCol="1"/>
              <a:tblGrid>
                <a:gridCol w="1950561"/>
                <a:gridCol w="5610279"/>
              </a:tblGrid>
              <a:tr h="6058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Název a adresa školy</a:t>
                      </a: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Střední škola zemědělská a přírodovědná Rožnov pod Radhoštěm</a:t>
                      </a: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nábřeží Dukelských Hrdinů 570</a:t>
                      </a: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756 61 Rožnov pod Radhoštěm</a:t>
                      </a: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  <a:tr h="2797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Název operačního programu</a:t>
                      </a: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OP Vzdělávání pro konkurenceschopnost</a:t>
                      </a:r>
                    </a:p>
                  </a:txBody>
                  <a:tcPr marL="50227" marR="5022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019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Registrační číslo projektu</a:t>
                      </a: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24225" algn="l"/>
                        </a:tabLst>
                      </a:pPr>
                      <a:r>
                        <a:rPr lang="cs-CZ" sz="110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CZ.1.07/1.5.00/34.0441</a:t>
                      </a:r>
                    </a:p>
                  </a:txBody>
                  <a:tcPr marL="50227" marR="5022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797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Označení vzdělávacího materiálu</a:t>
                      </a: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VY_32_INOVACE_PP1.PRA.06</a:t>
                      </a: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019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Stupeň a typ vzdělávání</a:t>
                      </a: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Odborné vzdělávání</a:t>
                      </a:r>
                    </a:p>
                  </a:txBody>
                  <a:tcPr marL="50227" marR="5022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019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Vzdělávací oblast</a:t>
                      </a: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Všeobecné vzdělání</a:t>
                      </a: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019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Vzdělávací obor</a:t>
                      </a: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ICT</a:t>
                      </a: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797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Název tematické oblasti (sady)</a:t>
                      </a: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cs-CZ" sz="110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Informatika – základní pojmy </a:t>
                      </a:r>
                      <a:endParaRPr kumimoji="0" lang="cs-CZ" sz="1100" kern="12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797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Název vzdělávacího materiálu</a:t>
                      </a: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Arial"/>
                          <a:ea typeface="Times New Roman"/>
                        </a:rPr>
                        <a:t>Záznamová media, jejich parametry a práce s nimi</a:t>
                      </a:r>
                      <a:endParaRPr kumimoji="0" lang="cs-CZ" sz="1100" kern="12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019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Druh učebního materiálu</a:t>
                      </a: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Prezentace </a:t>
                      </a: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4762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Anotace</a:t>
                      </a: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962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Klíčová slova</a:t>
                      </a: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CD, CD-R,</a:t>
                      </a:r>
                      <a:r>
                        <a:rPr lang="cs-CZ" sz="1100" baseline="0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CD-RW, </a:t>
                      </a:r>
                      <a:r>
                        <a:rPr lang="cs-CZ" sz="1100" baseline="0" dirty="0" err="1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Blu-ray</a:t>
                      </a:r>
                      <a:r>
                        <a:rPr lang="cs-CZ" sz="1100" baseline="0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, HDD, Disketa, </a:t>
                      </a:r>
                      <a:r>
                        <a:rPr lang="cs-CZ" sz="1100" baseline="0" dirty="0" err="1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Flash</a:t>
                      </a:r>
                      <a:r>
                        <a:rPr lang="cs-CZ" sz="1100" baseline="0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disk, paměťová karta</a:t>
                      </a:r>
                      <a:endParaRPr lang="cs-CZ" sz="1100" dirty="0" smtClean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019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Ročník</a:t>
                      </a: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I.-</a:t>
                      </a:r>
                      <a:r>
                        <a:rPr lang="cs-CZ" sz="1100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IV.</a:t>
                      </a: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019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Typická věková skupina</a:t>
                      </a: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16 - 19 let</a:t>
                      </a:r>
                    </a:p>
                  </a:txBody>
                  <a:tcPr marL="50227" marR="5022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019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Autor</a:t>
                      </a: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Ing.</a:t>
                      </a:r>
                      <a:r>
                        <a:rPr lang="cs-CZ" sz="1100" baseline="0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Prašivka Jan</a:t>
                      </a: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019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Datum zhotovení</a:t>
                      </a: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  <p:sp>
        <p:nvSpPr>
          <p:cNvPr id="11" name="TextovéPole 10"/>
          <p:cNvSpPr txBox="1"/>
          <p:nvPr/>
        </p:nvSpPr>
        <p:spPr>
          <a:xfrm>
            <a:off x="2267542" y="1261790"/>
            <a:ext cx="5689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cs-CZ" sz="3200" dirty="0" smtClean="0">
                <a:latin typeface="Calibri" pitchFamily="34" charset="0"/>
                <a:ea typeface="Calibri"/>
                <a:cs typeface="Calibri" pitchFamily="34" charset="0"/>
              </a:rPr>
              <a:t>Informatika</a:t>
            </a:r>
            <a:r>
              <a:rPr lang="cs-CZ" sz="3200" dirty="0">
                <a:latin typeface="Calibri" pitchFamily="34" charset="0"/>
                <a:ea typeface="Calibri"/>
                <a:cs typeface="Calibri" pitchFamily="34" charset="0"/>
              </a:rPr>
              <a:t>, základní </a:t>
            </a:r>
            <a:r>
              <a:rPr lang="cs-CZ" sz="3200" dirty="0" smtClean="0">
                <a:latin typeface="Calibri" pitchFamily="34" charset="0"/>
                <a:ea typeface="Calibri"/>
                <a:cs typeface="Calibri" pitchFamily="34" charset="0"/>
              </a:rPr>
              <a:t>pojmy</a:t>
            </a:r>
            <a:endParaRPr lang="cs-CZ" sz="30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1331640" y="6305550"/>
            <a:ext cx="1512168" cy="476250"/>
          </a:xfrm>
        </p:spPr>
        <p:txBody>
          <a:bodyPr lIns="72000" anchor="ctr"/>
          <a:lstStyle/>
          <a:p>
            <a:r>
              <a:rPr lang="cs-CZ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4"/>
              </a:rPr>
              <a:t>www.zlinskedumy.cz</a:t>
            </a:r>
            <a:endParaRPr lang="cs-CZ" dirty="0">
              <a:solidFill>
                <a:srgbClr val="C5D1D7">
                  <a:lumMod val="75000"/>
                </a:srgbClr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40" y="6305550"/>
            <a:ext cx="1348740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5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424936" cy="619934"/>
          </a:xfrm>
        </p:spPr>
        <p:txBody>
          <a:bodyPr>
            <a:normAutofit/>
          </a:bodyPr>
          <a:lstStyle/>
          <a:p>
            <a:pPr algn="ctr"/>
            <a:r>
              <a:rPr lang="cs-CZ" sz="3600" dirty="0" err="1" smtClean="0"/>
              <a:t>Blu</a:t>
            </a:r>
            <a:r>
              <a:rPr lang="cs-CZ" sz="3600" dirty="0" smtClean="0"/>
              <a:t>-</a:t>
            </a:r>
            <a:r>
              <a:rPr lang="cs-CZ" sz="3600" dirty="0" err="1" smtClean="0"/>
              <a:t>ray</a:t>
            </a:r>
            <a:r>
              <a:rPr lang="cs-CZ" sz="3600" dirty="0" smtClean="0"/>
              <a:t> disk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1521" y="1412776"/>
            <a:ext cx="4824535" cy="270173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cs-CZ" sz="2400" b="1" dirty="0" err="1" smtClean="0">
                <a:hlinkClick r:id="rId3"/>
              </a:rPr>
              <a:t>Blu</a:t>
            </a:r>
            <a:r>
              <a:rPr lang="cs-CZ" sz="2400" b="1" dirty="0" smtClean="0">
                <a:hlinkClick r:id="rId3"/>
              </a:rPr>
              <a:t>-</a:t>
            </a:r>
            <a:r>
              <a:rPr lang="cs-CZ" sz="2400" b="1" dirty="0" err="1" smtClean="0">
                <a:hlinkClick r:id="rId3"/>
              </a:rPr>
              <a:t>ray</a:t>
            </a:r>
            <a:r>
              <a:rPr lang="cs-CZ" sz="2400" b="1" dirty="0" smtClean="0">
                <a:hlinkClick r:id="rId3"/>
              </a:rPr>
              <a:t> disk</a:t>
            </a:r>
            <a:r>
              <a:rPr lang="cs-CZ" sz="2400" b="1" dirty="0" smtClean="0"/>
              <a:t> </a:t>
            </a:r>
            <a:r>
              <a:rPr lang="cs-CZ" sz="2000" b="1" dirty="0" smtClean="0"/>
              <a:t>– </a:t>
            </a:r>
            <a:r>
              <a:rPr lang="cs-CZ" sz="2000" dirty="0" smtClean="0"/>
              <a:t>Patří k optickým diskům. Data se ukládají stejně jako u CD či DVD ve formě spirály.  Vzdálenost stop je 0,35</a:t>
            </a:r>
            <a:r>
              <a:rPr lang="el-GR" sz="2000" dirty="0" smtClean="0"/>
              <a:t> μ</a:t>
            </a:r>
            <a:r>
              <a:rPr lang="cs-CZ" sz="2000" dirty="0" smtClean="0"/>
              <a:t>m. </a:t>
            </a:r>
            <a:r>
              <a:rPr lang="cs-CZ" sz="2000" dirty="0" err="1" smtClean="0"/>
              <a:t>Blu</a:t>
            </a:r>
            <a:r>
              <a:rPr lang="cs-CZ" sz="2000" dirty="0" smtClean="0"/>
              <a:t>-</a:t>
            </a:r>
            <a:r>
              <a:rPr lang="cs-CZ" sz="2000" dirty="0" err="1" smtClean="0"/>
              <a:t>ray</a:t>
            </a:r>
            <a:r>
              <a:rPr lang="cs-CZ" sz="2000" dirty="0" smtClean="0"/>
              <a:t> využívá  laserové světlo s vlnovou délkou 405 </a:t>
            </a:r>
            <a:r>
              <a:rPr lang="cs-CZ" sz="2000" dirty="0" err="1" smtClean="0"/>
              <a:t>nm</a:t>
            </a:r>
            <a:r>
              <a:rPr lang="cs-CZ" sz="2000" dirty="0" smtClean="0"/>
              <a:t>. Název disku pochází z </a:t>
            </a:r>
            <a:r>
              <a:rPr lang="cs-CZ" sz="2000" dirty="0" smtClean="0">
                <a:hlinkClick r:id="rId4" tooltip="Angličtina"/>
              </a:rPr>
              <a:t>anglického</a:t>
            </a:r>
            <a:r>
              <a:rPr lang="cs-CZ" sz="2000" dirty="0" smtClean="0"/>
              <a:t> </a:t>
            </a:r>
            <a:r>
              <a:rPr lang="cs-CZ" sz="2000" i="1" dirty="0" err="1" smtClean="0"/>
              <a:t>Blue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ray</a:t>
            </a:r>
            <a:r>
              <a:rPr lang="cs-CZ" sz="2000" dirty="0" smtClean="0"/>
              <a:t>, tj. </a:t>
            </a:r>
            <a:r>
              <a:rPr lang="cs-CZ" sz="2000" dirty="0" smtClean="0">
                <a:hlinkClick r:id="rId5" tooltip="Modrá"/>
              </a:rPr>
              <a:t>modrý</a:t>
            </a:r>
            <a:r>
              <a:rPr lang="cs-CZ" sz="2000" dirty="0" smtClean="0"/>
              <a:t> paprsek, který se využívá pro čtení dat.</a:t>
            </a:r>
          </a:p>
          <a:p>
            <a:pPr marL="82296" indent="0">
              <a:buNone/>
            </a:pPr>
            <a:endParaRPr lang="cs-CZ" sz="2000" dirty="0" smtClean="0"/>
          </a:p>
          <a:p>
            <a:pPr marL="82296" indent="0">
              <a:buNone/>
            </a:pPr>
            <a:endParaRPr lang="cs-CZ" sz="2000" dirty="0" smtClean="0"/>
          </a:p>
          <a:p>
            <a:pPr marL="82296" indent="0">
              <a:buNone/>
            </a:pPr>
            <a:endParaRPr lang="cs-CZ" sz="2000" dirty="0"/>
          </a:p>
        </p:txBody>
      </p:sp>
      <p:grpSp>
        <p:nvGrpSpPr>
          <p:cNvPr id="12" name="Skupina 11"/>
          <p:cNvGrpSpPr/>
          <p:nvPr/>
        </p:nvGrpSpPr>
        <p:grpSpPr>
          <a:xfrm>
            <a:off x="5148064" y="1484784"/>
            <a:ext cx="3816424" cy="4329773"/>
            <a:chOff x="5004048" y="1484783"/>
            <a:chExt cx="3816424" cy="4329773"/>
          </a:xfrm>
        </p:grpSpPr>
        <p:pic>
          <p:nvPicPr>
            <p:cNvPr id="13314" name="Picture 2" descr="Soubor:Blu-ray 200GB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04048" y="1484783"/>
              <a:ext cx="3816424" cy="3816425"/>
            </a:xfrm>
            <a:prstGeom prst="rect">
              <a:avLst/>
            </a:prstGeom>
            <a:noFill/>
          </p:spPr>
        </p:pic>
        <p:sp>
          <p:nvSpPr>
            <p:cNvPr id="11" name="Obdélník 10"/>
            <p:cNvSpPr/>
            <p:nvPr/>
          </p:nvSpPr>
          <p:spPr>
            <a:xfrm>
              <a:off x="5004048" y="5445224"/>
              <a:ext cx="344586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b="1" dirty="0">
                  <a:latin typeface="Times New Roman" pitchFamily="18" charset="0"/>
                  <a:cs typeface="Times New Roman" pitchFamily="18" charset="0"/>
                </a:rPr>
                <a:t>Obrázek </a:t>
              </a:r>
              <a:r>
                <a:rPr lang="cs-CZ" b="1" dirty="0" smtClean="0">
                  <a:latin typeface="Times New Roman" pitchFamily="18" charset="0"/>
                  <a:cs typeface="Times New Roman" pitchFamily="18" charset="0"/>
                </a:rPr>
                <a:t> 4 – </a:t>
              </a:r>
              <a:r>
                <a:rPr lang="cs-CZ" dirty="0" err="1" smtClean="0"/>
                <a:t>Blu</a:t>
              </a:r>
              <a:r>
                <a:rPr lang="cs-CZ" dirty="0" smtClean="0"/>
                <a:t>-</a:t>
              </a:r>
              <a:r>
                <a:rPr lang="cs-CZ" dirty="0" err="1" smtClean="0"/>
                <a:t>ray</a:t>
              </a:r>
              <a:r>
                <a:rPr lang="cs-CZ" dirty="0" smtClean="0"/>
                <a:t> disk </a:t>
              </a:r>
              <a:endParaRPr lang="cs-CZ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251520" y="4005064"/>
            <a:ext cx="4680519" cy="23690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82296" lvl="0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cs-CZ" sz="2400" dirty="0" smtClean="0"/>
              <a:t>Disky umožňují záznam dat s celkovou kapacitou až 25 GB u jednovrstvého disku a 50 GB u dvouvrstvého disku až po 100 GB u oboustranné dvouvrstvé varianty.</a:t>
            </a: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83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1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424936" cy="619934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/>
              <a:t>Přenosné externí disky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1521" y="1412776"/>
            <a:ext cx="4248471" cy="270173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cs-CZ" sz="2000" dirty="0" smtClean="0"/>
          </a:p>
          <a:p>
            <a:pPr marL="82296" indent="0">
              <a:buNone/>
            </a:pPr>
            <a:endParaRPr lang="cs-CZ" sz="2000" dirty="0"/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251521" y="4114512"/>
            <a:ext cx="4248472" cy="22596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82296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4499992" y="1412776"/>
            <a:ext cx="4464496" cy="3672408"/>
            <a:chOff x="4608004" y="1412776"/>
            <a:chExt cx="4356484" cy="3274580"/>
          </a:xfrm>
        </p:grpSpPr>
        <p:pic>
          <p:nvPicPr>
            <p:cNvPr id="1028" name="Picture 4" descr="Soubor:Harddisk in USB external box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397" y="1412776"/>
              <a:ext cx="4223025" cy="2808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Obdélník 9"/>
            <p:cNvSpPr/>
            <p:nvPr/>
          </p:nvSpPr>
          <p:spPr>
            <a:xfrm>
              <a:off x="4608004" y="4318024"/>
              <a:ext cx="435648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b="1" dirty="0">
                  <a:latin typeface="Times New Roman" pitchFamily="18" charset="0"/>
                  <a:cs typeface="Times New Roman" pitchFamily="18" charset="0"/>
                </a:rPr>
                <a:t>Obrázek </a:t>
              </a:r>
              <a:r>
                <a:rPr lang="cs-CZ" b="1" dirty="0" smtClean="0">
                  <a:latin typeface="Times New Roman" pitchFamily="18" charset="0"/>
                  <a:cs typeface="Times New Roman" pitchFamily="18" charset="0"/>
                </a:rPr>
                <a:t> 5 </a:t>
              </a:r>
              <a:r>
                <a:rPr lang="cs-CZ" sz="1600" dirty="0" smtClean="0">
                  <a:latin typeface="Times New Roman" pitchFamily="18" charset="0"/>
                  <a:cs typeface="Times New Roman" pitchFamily="18" charset="0"/>
                </a:rPr>
                <a:t>– </a:t>
              </a:r>
              <a:r>
                <a:rPr lang="cs-CZ" b="1" dirty="0">
                  <a:latin typeface="Times New Roman" pitchFamily="18" charset="0"/>
                  <a:cs typeface="Times New Roman" pitchFamily="18" charset="0"/>
                </a:rPr>
                <a:t>Harddisk v USB rámečku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083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424936" cy="619934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Použitá literatura, citace</a:t>
            </a:r>
            <a:br>
              <a:rPr lang="cs-CZ" sz="3600" dirty="0" smtClean="0">
                <a:latin typeface="Times New Roman" pitchFamily="18" charset="0"/>
                <a:cs typeface="Times New Roman" pitchFamily="18" charset="0"/>
              </a:rPr>
            </a:br>
            <a:endParaRPr lang="cs-CZ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3568" y="980728"/>
            <a:ext cx="7848872" cy="2088232"/>
          </a:xfrm>
        </p:spPr>
        <p:txBody>
          <a:bodyPr>
            <a:normAutofit/>
          </a:bodyPr>
          <a:lstStyle/>
          <a:p>
            <a:pPr marL="82296" indent="0">
              <a:lnSpc>
                <a:spcPct val="120000"/>
              </a:lnSpc>
              <a:buNone/>
            </a:pPr>
            <a:endParaRPr lang="cs-CZ" sz="2800" dirty="0" smtClean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82296" indent="0">
              <a:lnSpc>
                <a:spcPct val="120000"/>
              </a:lnSpc>
              <a:buNone/>
            </a:pPr>
            <a:endParaRPr lang="cs-CZ" sz="2800" b="1" cap="all" dirty="0" smtClean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55576" y="1052736"/>
            <a:ext cx="813690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Times New Roman" pitchFamily="18" charset="0"/>
                <a:cs typeface="Times New Roman" pitchFamily="18" charset="0"/>
              </a:rPr>
              <a:t>Obrázek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cs-CZ" dirty="0" smtClean="0"/>
              <a:t>NEZNÁMÝ. </a:t>
            </a:r>
            <a:r>
              <a:rPr lang="cs-CZ" i="1" dirty="0"/>
              <a:t>Soubor:3,5"-Diskette.jpg – Wikipedie</a:t>
            </a:r>
            <a:r>
              <a:rPr lang="cs-CZ" dirty="0"/>
              <a:t> [online]. [cit. 12.7.2013]. Dostupný na WWW: http://cs.wikipedia.org/wiki/Soubor:3,5%22-Diskette.jpg 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Obrázek 2 </a:t>
            </a:r>
            <a:r>
              <a:rPr lang="cs-CZ" dirty="0"/>
              <a:t>NEZNÁMÝ. </a:t>
            </a:r>
            <a:r>
              <a:rPr lang="cs-CZ" i="1" dirty="0" err="1"/>
              <a:t>Soubor:DVD.png</a:t>
            </a:r>
            <a:r>
              <a:rPr lang="cs-CZ" i="1" dirty="0"/>
              <a:t> – Wikipedie</a:t>
            </a:r>
            <a:r>
              <a:rPr lang="cs-CZ" dirty="0"/>
              <a:t> [online]. [cit. 12.7.2013]. Dostupný na WWW: http://cs.wikipedia.org/wiki/Soubor:DVD.png 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Obrázek 3 </a:t>
            </a:r>
            <a:r>
              <a:rPr lang="cs-CZ" dirty="0"/>
              <a:t>BARABASZ, Andrzej. </a:t>
            </a:r>
            <a:r>
              <a:rPr lang="cs-CZ" i="1" dirty="0" err="1"/>
              <a:t>Soubor:Geil</a:t>
            </a:r>
            <a:r>
              <a:rPr lang="cs-CZ" i="1" dirty="0"/>
              <a:t> David 1GB AB.jpg – Wikipedie</a:t>
            </a:r>
            <a:r>
              <a:rPr lang="cs-CZ" dirty="0"/>
              <a:t> [online]. [cit. 12.8.2013]. Dostupný na WWW: </a:t>
            </a:r>
            <a:r>
              <a:rPr lang="cs-CZ" dirty="0" smtClean="0"/>
              <a:t>http</a:t>
            </a:r>
            <a:r>
              <a:rPr lang="cs-CZ" dirty="0"/>
              <a:t>://cs.wikipedia.org/wiki/Soubor:Geil_David_1GB_AB.jpg 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Obrázek 4 </a:t>
            </a:r>
            <a:r>
              <a:rPr lang="cs-CZ" dirty="0" smtClean="0"/>
              <a:t>NEZNÁMÝ. </a:t>
            </a:r>
            <a:r>
              <a:rPr lang="cs-CZ" i="1" dirty="0" smtClean="0"/>
              <a:t>Soubor:</a:t>
            </a:r>
            <a:r>
              <a:rPr lang="cs-CZ" i="1" dirty="0" err="1" smtClean="0"/>
              <a:t>Blu</a:t>
            </a:r>
            <a:r>
              <a:rPr lang="cs-CZ" i="1" dirty="0" smtClean="0"/>
              <a:t>-</a:t>
            </a:r>
            <a:r>
              <a:rPr lang="cs-CZ" i="1" dirty="0" err="1" smtClean="0"/>
              <a:t>ray</a:t>
            </a:r>
            <a:r>
              <a:rPr lang="cs-CZ" i="1" dirty="0" smtClean="0"/>
              <a:t> 200GB.jpg – </a:t>
            </a:r>
            <a:r>
              <a:rPr lang="cs-CZ" i="1" dirty="0" err="1" smtClean="0"/>
              <a:t>Wikipedie</a:t>
            </a:r>
            <a:r>
              <a:rPr lang="cs-CZ" dirty="0" smtClean="0"/>
              <a:t> [online]. [cit. 13.8.2013]. Dostupný na WWW: http://cs.wikipedia.org/wiki/Soubor:Blu-ray_200GB.jpg </a:t>
            </a: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Obrázek 5 </a:t>
            </a:r>
            <a:r>
              <a:rPr lang="cs-CZ" dirty="0"/>
              <a:t>BRZEK, Vojtěch Brzek. </a:t>
            </a:r>
            <a:r>
              <a:rPr lang="cs-CZ" i="1" dirty="0" err="1"/>
              <a:t>Soubor:Harddisk</a:t>
            </a:r>
            <a:r>
              <a:rPr lang="cs-CZ" i="1" dirty="0"/>
              <a:t> in USB </a:t>
            </a:r>
            <a:r>
              <a:rPr lang="cs-CZ" i="1" dirty="0" err="1"/>
              <a:t>external</a:t>
            </a:r>
            <a:r>
              <a:rPr lang="cs-CZ" i="1" dirty="0"/>
              <a:t> box.jpg – Wikipedie</a:t>
            </a:r>
            <a:r>
              <a:rPr lang="cs-CZ" dirty="0"/>
              <a:t> [online]. [cit. 27.8.2013]. Dostupný na WWW: http://cs.wikipedia.org/wiki/Soubor:Harddisk_in_USB_external_box.jpg </a:t>
            </a:r>
          </a:p>
          <a:p>
            <a:endParaRPr lang="cs-CZ" b="1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smtClean="0">
                <a:latin typeface="Times New Roman" pitchFamily="18" charset="0"/>
                <a:cs typeface="Times New Roman" pitchFamily="18" charset="0"/>
              </a:rPr>
              <a:t>Obrázek 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/>
              <a:t>NEZNÁMÝ</a:t>
            </a:r>
            <a:r>
              <a:rPr lang="cs-CZ" dirty="0"/>
              <a:t>. </a:t>
            </a:r>
            <a:r>
              <a:rPr lang="cs-CZ" i="1" dirty="0"/>
              <a:t>Soubor:Computer.tower.750pix.jpg</a:t>
            </a:r>
            <a:r>
              <a:rPr lang="cs-CZ" dirty="0"/>
              <a:t> </a:t>
            </a:r>
            <a:r>
              <a:rPr lang="cs-CZ" dirty="0" smtClean="0"/>
              <a:t> - </a:t>
            </a:r>
            <a:r>
              <a:rPr lang="cs-CZ" i="1" dirty="0" err="1"/>
              <a:t>Wikipédia</a:t>
            </a:r>
            <a:r>
              <a:rPr lang="cs-CZ" dirty="0"/>
              <a:t> </a:t>
            </a:r>
            <a:r>
              <a:rPr lang="cs-CZ" dirty="0" smtClean="0"/>
              <a:t>[</a:t>
            </a:r>
            <a:r>
              <a:rPr lang="cs-CZ" dirty="0"/>
              <a:t>online]. [cit. 25.12.2012]. Dostupný na WWW: http://cs.wikipedia.org/wiki/Soubor:Computer.tower.750pix.jpg 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050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424936" cy="619934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Použitá literatura, citace</a:t>
            </a:r>
            <a:br>
              <a:rPr lang="cs-CZ" sz="3600" dirty="0" smtClean="0">
                <a:latin typeface="Times New Roman" pitchFamily="18" charset="0"/>
                <a:cs typeface="Times New Roman" pitchFamily="18" charset="0"/>
              </a:rPr>
            </a:br>
            <a:endParaRPr lang="cs-CZ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3568" y="980728"/>
            <a:ext cx="7848872" cy="2088232"/>
          </a:xfrm>
        </p:spPr>
        <p:txBody>
          <a:bodyPr>
            <a:normAutofit/>
          </a:bodyPr>
          <a:lstStyle/>
          <a:p>
            <a:pPr marL="82296" indent="0">
              <a:lnSpc>
                <a:spcPct val="120000"/>
              </a:lnSpc>
              <a:buNone/>
            </a:pPr>
            <a:endParaRPr lang="cs-CZ" sz="2800" dirty="0" smtClean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82296" indent="0">
              <a:lnSpc>
                <a:spcPct val="120000"/>
              </a:lnSpc>
              <a:buNone/>
            </a:pPr>
            <a:endParaRPr lang="cs-CZ" sz="2800" b="1" cap="all" dirty="0" smtClean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043608" y="836712"/>
            <a:ext cx="75608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Times New Roman" pitchFamily="18" charset="0"/>
                <a:cs typeface="Times New Roman" pitchFamily="18" charset="0"/>
              </a:rPr>
              <a:t>Obrázek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cs-CZ" dirty="0" smtClean="0"/>
              <a:t>NEZNÁMÝ</a:t>
            </a:r>
            <a:r>
              <a:rPr lang="cs-CZ" dirty="0"/>
              <a:t>. </a:t>
            </a:r>
            <a:r>
              <a:rPr lang="cs-CZ" i="1" dirty="0"/>
              <a:t>File:Z800 2066 JKU.jpeg - </a:t>
            </a:r>
            <a:r>
              <a:rPr lang="cs-CZ" i="1" dirty="0" err="1"/>
              <a:t>Wikipedia</a:t>
            </a:r>
            <a:r>
              <a:rPr lang="cs-CZ" i="1" dirty="0"/>
              <a:t>, </a:t>
            </a:r>
            <a:r>
              <a:rPr lang="cs-CZ" i="1" dirty="0" err="1"/>
              <a:t>the</a:t>
            </a:r>
            <a:r>
              <a:rPr lang="cs-CZ" i="1" dirty="0"/>
              <a:t> free </a:t>
            </a:r>
            <a:r>
              <a:rPr lang="cs-CZ" i="1" dirty="0" err="1"/>
              <a:t>encyclopedia</a:t>
            </a:r>
            <a:r>
              <a:rPr lang="cs-CZ" dirty="0"/>
              <a:t> [online]. [cit. 26.12.2012]. Dostupný na WWW: http://en.wikipedia.org/wiki/File:Z800_2066_JKU.jpeg </a:t>
            </a:r>
            <a:endParaRPr lang="cs-CZ" dirty="0" smtClean="0"/>
          </a:p>
          <a:p>
            <a:r>
              <a:rPr lang="cs-CZ" dirty="0" smtClean="0"/>
              <a:t>NEZNÁMÝ</a:t>
            </a:r>
            <a:r>
              <a:rPr lang="cs-CZ" dirty="0"/>
              <a:t>. </a:t>
            </a:r>
            <a:r>
              <a:rPr lang="cs-CZ" i="1" dirty="0" err="1"/>
              <a:t>Soubor:Us-nasa-columbia.jpg</a:t>
            </a:r>
            <a:r>
              <a:rPr lang="cs-CZ" i="1" dirty="0"/>
              <a:t> - Wikipedie</a:t>
            </a:r>
            <a:r>
              <a:rPr lang="cs-CZ" dirty="0"/>
              <a:t> [online]. [cit. 26.12.2012]. 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Obrázek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cs-CZ" dirty="0" smtClean="0"/>
              <a:t>Dostupný </a:t>
            </a:r>
            <a:r>
              <a:rPr lang="cs-CZ" dirty="0"/>
              <a:t>na WWW: http://cs.wikipedia.org/wiki/Soubor:Us-nasa-columbia.jpg </a:t>
            </a:r>
          </a:p>
        </p:txBody>
      </p:sp>
    </p:spTree>
    <p:extLst>
      <p:ext uri="{BB962C8B-B14F-4D97-AF65-F5344CB8AC3E}">
        <p14:creationId xmlns:p14="http://schemas.microsoft.com/office/powerpoint/2010/main" val="281073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55577" y="836712"/>
            <a:ext cx="69127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NEZNÁMÝ, Neznámý. </a:t>
            </a:r>
            <a:r>
              <a:rPr lang="cs-CZ" i="1" dirty="0" err="1"/>
              <a:t>Personal_computer</a:t>
            </a:r>
            <a:r>
              <a:rPr lang="cs-CZ" dirty="0"/>
              <a:t> [online]. [cit. 16.12.2012]. Dostupný na WWW: http://cs.wikipedia.org/wiki/Soubor:Personal_computer,_exploded_5.svg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187624" y="2530624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Obrázek 2 </a:t>
            </a:r>
            <a:r>
              <a:rPr lang="cs-CZ" dirty="0"/>
              <a:t>New York - </a:t>
            </a:r>
            <a:r>
              <a:rPr lang="cs-CZ" dirty="0" err="1"/>
              <a:t>View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Empire </a:t>
            </a:r>
            <a:r>
              <a:rPr lang="cs-CZ" dirty="0" err="1"/>
              <a:t>State</a:t>
            </a:r>
            <a:r>
              <a:rPr lang="cs-CZ" dirty="0"/>
              <a:t> </a:t>
            </a:r>
            <a:r>
              <a:rPr lang="cs-CZ" dirty="0" err="1"/>
              <a:t>Buildung</a:t>
            </a:r>
            <a:r>
              <a:rPr lang="cs-CZ" dirty="0"/>
              <a:t> </a:t>
            </a:r>
          </a:p>
          <a:p>
            <a:r>
              <a:rPr lang="cs-CZ" dirty="0" smtClean="0"/>
              <a:t>UNTIEDT</a:t>
            </a:r>
            <a:r>
              <a:rPr lang="cs-CZ" dirty="0"/>
              <a:t>, </a:t>
            </a:r>
            <a:r>
              <a:rPr lang="cs-CZ" dirty="0" err="1"/>
              <a:t>Bernd</a:t>
            </a:r>
            <a:r>
              <a:rPr lang="cs-CZ" dirty="0"/>
              <a:t>. wikipedia.cz [online]. </a:t>
            </a:r>
            <a:r>
              <a:rPr lang="cs-CZ" dirty="0" err="1"/>
              <a:t>January</a:t>
            </a:r>
            <a:r>
              <a:rPr lang="cs-CZ" dirty="0"/>
              <a:t> 2005 [cit. 1.7.2012]. Dostupný pod licencí </a:t>
            </a:r>
            <a:r>
              <a:rPr lang="cs-CZ" dirty="0" err="1"/>
              <a:t>Creative</a:t>
            </a:r>
            <a:r>
              <a:rPr lang="cs-CZ" dirty="0"/>
              <a:t> </a:t>
            </a:r>
            <a:r>
              <a:rPr lang="cs-CZ" dirty="0" err="1"/>
              <a:t>Commons</a:t>
            </a:r>
            <a:r>
              <a:rPr lang="cs-CZ" dirty="0"/>
              <a:t> na WWW: &lt;http://cs.wikipedia.org/wiki/Soubor:New-York-Jan2005.jpg&gt;.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55577" y="3933056"/>
            <a:ext cx="65527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Obrázek 3 </a:t>
            </a:r>
            <a:r>
              <a:rPr lang="cs-CZ" dirty="0" err="1"/>
              <a:t>Somewhere</a:t>
            </a:r>
            <a:r>
              <a:rPr lang="cs-CZ" dirty="0"/>
              <a:t> in </a:t>
            </a:r>
            <a:r>
              <a:rPr lang="cs-CZ" dirty="0" err="1"/>
              <a:t>downtown</a:t>
            </a:r>
            <a:r>
              <a:rPr lang="cs-CZ" dirty="0"/>
              <a:t> Los Angeles</a:t>
            </a:r>
          </a:p>
          <a:p>
            <a:r>
              <a:rPr lang="cs-CZ" dirty="0"/>
              <a:t>DOAN, </a:t>
            </a:r>
            <a:r>
              <a:rPr lang="cs-CZ" dirty="0" err="1"/>
              <a:t>Mai-Linh</a:t>
            </a:r>
            <a:r>
              <a:rPr lang="cs-CZ" dirty="0"/>
              <a:t>. wikipedia.cz [online]. 2005 [cit. 1.7.2012]. Dostupný pod licencí </a:t>
            </a:r>
            <a:r>
              <a:rPr lang="cs-CZ" dirty="0" err="1"/>
              <a:t>Creative</a:t>
            </a:r>
            <a:r>
              <a:rPr lang="cs-CZ" dirty="0"/>
              <a:t> </a:t>
            </a:r>
            <a:r>
              <a:rPr lang="cs-CZ" dirty="0" err="1"/>
              <a:t>Commons</a:t>
            </a:r>
            <a:r>
              <a:rPr lang="cs-CZ" dirty="0"/>
              <a:t> na WWW: &lt;http://cs.wikipedia.org/wiki/Soubor:Los_Angeles_downtown_p1000070.jpg&gt;. </a:t>
            </a:r>
            <a:endParaRPr lang="cs-CZ" dirty="0" smtClean="0"/>
          </a:p>
          <a:p>
            <a:endParaRPr lang="cs-CZ" dirty="0"/>
          </a:p>
          <a:p>
            <a:r>
              <a:rPr lang="cs-CZ" dirty="0"/>
              <a:t>[19:13:43] </a:t>
            </a:r>
            <a:r>
              <a:rPr lang="cs-CZ" dirty="0" err="1"/>
              <a:t>zbynekpyš</a:t>
            </a:r>
            <a:r>
              <a:rPr lang="cs-CZ" dirty="0"/>
              <a:t>: http://www.pil-network.com/#cs</a:t>
            </a:r>
          </a:p>
          <a:p>
            <a:r>
              <a:rPr lang="cs-CZ" dirty="0"/>
              <a:t>[19:14:10] </a:t>
            </a:r>
            <a:r>
              <a:rPr lang="cs-CZ" dirty="0" err="1"/>
              <a:t>zbynekpyš</a:t>
            </a:r>
            <a:r>
              <a:rPr lang="cs-CZ" dirty="0"/>
              <a:t>: http://dum.rvp.cz/materialy/riskuj-internet.html</a:t>
            </a:r>
          </a:p>
        </p:txBody>
      </p:sp>
    </p:spTree>
    <p:extLst>
      <p:ext uri="{BB962C8B-B14F-4D97-AF65-F5344CB8AC3E}">
        <p14:creationId xmlns:p14="http://schemas.microsoft.com/office/powerpoint/2010/main" val="252724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424936" cy="619934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/>
              <a:t>Záznamová média</a:t>
            </a:r>
            <a:endParaRPr lang="cs-CZ" sz="3600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683568" y="1340768"/>
            <a:ext cx="7920880" cy="482453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cs-CZ" sz="2200" b="1" cap="all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Zkuste doplnit: </a:t>
            </a:r>
          </a:p>
          <a:p>
            <a:pPr marL="82296" indent="0">
              <a:buNone/>
            </a:pPr>
            <a:r>
              <a:rPr lang="cs-CZ" sz="2400" dirty="0" smtClean="0"/>
              <a:t>Jaké znáte záznamová média (kam se dají ukládat data)</a:t>
            </a:r>
            <a:endParaRPr lang="cs-CZ" sz="2400" dirty="0" smtClean="0">
              <a:hlinkClick r:id="rId2" tooltip="Informační technologie"/>
            </a:endParaRPr>
          </a:p>
          <a:p>
            <a:pPr marL="539496" indent="-457200">
              <a:buFont typeface="+mj-lt"/>
              <a:buAutoNum type="alphaLcParenR"/>
            </a:pPr>
            <a:r>
              <a:rPr lang="cs-CZ" sz="2400" dirty="0" smtClean="0"/>
              <a:t>……………………………</a:t>
            </a:r>
          </a:p>
          <a:p>
            <a:pPr marL="539496" indent="-457200">
              <a:buFont typeface="+mj-lt"/>
              <a:buAutoNum type="alphaLcParenR"/>
            </a:pPr>
            <a:r>
              <a:rPr lang="cs-CZ" sz="2400" dirty="0" smtClean="0"/>
              <a:t>……………………………</a:t>
            </a:r>
          </a:p>
          <a:p>
            <a:pPr marL="539496" indent="-457200">
              <a:buFont typeface="+mj-lt"/>
              <a:buAutoNum type="alphaLcParenR"/>
            </a:pPr>
            <a:r>
              <a:rPr lang="cs-CZ" sz="2400" dirty="0" smtClean="0"/>
              <a:t>……………………………</a:t>
            </a:r>
          </a:p>
          <a:p>
            <a:pPr marL="539496" indent="-457200">
              <a:buFont typeface="+mj-lt"/>
              <a:buAutoNum type="alphaLcParenR"/>
            </a:pPr>
            <a:r>
              <a:rPr lang="cs-CZ" sz="2400" dirty="0" smtClean="0"/>
              <a:t>……………………………</a:t>
            </a:r>
            <a:endParaRPr lang="cs-CZ" sz="2400" dirty="0"/>
          </a:p>
          <a:p>
            <a:pPr marL="539496" indent="-457200">
              <a:buFont typeface="+mj-lt"/>
              <a:buAutoNum type="alphaLcParenR"/>
            </a:pPr>
            <a:r>
              <a:rPr lang="cs-CZ" sz="2400" dirty="0"/>
              <a:t>……………………………</a:t>
            </a:r>
          </a:p>
          <a:p>
            <a:pPr marL="539496" indent="-457200">
              <a:buFont typeface="+mj-lt"/>
              <a:buAutoNum type="alphaLcParenR"/>
            </a:pPr>
            <a:r>
              <a:rPr lang="cs-CZ" sz="2400" dirty="0"/>
              <a:t>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61195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24936" cy="619934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/>
              <a:t>Záznamová média</a:t>
            </a:r>
            <a:endParaRPr lang="cs-CZ" sz="3600" dirty="0"/>
          </a:p>
        </p:txBody>
      </p:sp>
      <p:sp>
        <p:nvSpPr>
          <p:cNvPr id="15" name="Volný tvar 14"/>
          <p:cNvSpPr/>
          <p:nvPr/>
        </p:nvSpPr>
        <p:spPr>
          <a:xfrm>
            <a:off x="2483768" y="950017"/>
            <a:ext cx="3816424" cy="853347"/>
          </a:xfrm>
          <a:custGeom>
            <a:avLst/>
            <a:gdLst>
              <a:gd name="connsiteX0" fmla="*/ 0 w 4172388"/>
              <a:gd name="connsiteY0" fmla="*/ 153189 h 919117"/>
              <a:gd name="connsiteX1" fmla="*/ 153189 w 4172388"/>
              <a:gd name="connsiteY1" fmla="*/ 0 h 919117"/>
              <a:gd name="connsiteX2" fmla="*/ 4019199 w 4172388"/>
              <a:gd name="connsiteY2" fmla="*/ 0 h 919117"/>
              <a:gd name="connsiteX3" fmla="*/ 4172388 w 4172388"/>
              <a:gd name="connsiteY3" fmla="*/ 153189 h 919117"/>
              <a:gd name="connsiteX4" fmla="*/ 4172388 w 4172388"/>
              <a:gd name="connsiteY4" fmla="*/ 765928 h 919117"/>
              <a:gd name="connsiteX5" fmla="*/ 4019199 w 4172388"/>
              <a:gd name="connsiteY5" fmla="*/ 919117 h 919117"/>
              <a:gd name="connsiteX6" fmla="*/ 153189 w 4172388"/>
              <a:gd name="connsiteY6" fmla="*/ 919117 h 919117"/>
              <a:gd name="connsiteX7" fmla="*/ 0 w 4172388"/>
              <a:gd name="connsiteY7" fmla="*/ 765928 h 919117"/>
              <a:gd name="connsiteX8" fmla="*/ 0 w 4172388"/>
              <a:gd name="connsiteY8" fmla="*/ 153189 h 91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72388" h="919117">
                <a:moveTo>
                  <a:pt x="0" y="153189"/>
                </a:moveTo>
                <a:cubicBezTo>
                  <a:pt x="0" y="68585"/>
                  <a:pt x="68585" y="0"/>
                  <a:pt x="153189" y="0"/>
                </a:cubicBezTo>
                <a:lnTo>
                  <a:pt x="4019199" y="0"/>
                </a:lnTo>
                <a:cubicBezTo>
                  <a:pt x="4103803" y="0"/>
                  <a:pt x="4172388" y="68585"/>
                  <a:pt x="4172388" y="153189"/>
                </a:cubicBezTo>
                <a:lnTo>
                  <a:pt x="4172388" y="765928"/>
                </a:lnTo>
                <a:cubicBezTo>
                  <a:pt x="4172388" y="850532"/>
                  <a:pt x="4103803" y="919117"/>
                  <a:pt x="4019199" y="919117"/>
                </a:cubicBezTo>
                <a:lnTo>
                  <a:pt x="153189" y="919117"/>
                </a:lnTo>
                <a:cubicBezTo>
                  <a:pt x="68585" y="919117"/>
                  <a:pt x="0" y="850532"/>
                  <a:pt x="0" y="765928"/>
                </a:cubicBezTo>
                <a:lnTo>
                  <a:pt x="0" y="153189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2498" tIns="88683" rIns="132498" bIns="88683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</a:pPr>
            <a:r>
              <a:rPr lang="cs-CZ" sz="2400" b="1" dirty="0" smtClean="0"/>
              <a:t>Disketa</a:t>
            </a:r>
            <a:endParaRPr lang="cs-CZ" sz="2400" b="1" dirty="0"/>
          </a:p>
        </p:txBody>
      </p:sp>
      <p:sp>
        <p:nvSpPr>
          <p:cNvPr id="16" name="Volný tvar 15"/>
          <p:cNvSpPr/>
          <p:nvPr/>
        </p:nvSpPr>
        <p:spPr>
          <a:xfrm>
            <a:off x="2481730" y="2882073"/>
            <a:ext cx="3816424" cy="853347"/>
          </a:xfrm>
          <a:custGeom>
            <a:avLst/>
            <a:gdLst>
              <a:gd name="connsiteX0" fmla="*/ 0 w 4172388"/>
              <a:gd name="connsiteY0" fmla="*/ 153189 h 919117"/>
              <a:gd name="connsiteX1" fmla="*/ 153189 w 4172388"/>
              <a:gd name="connsiteY1" fmla="*/ 0 h 919117"/>
              <a:gd name="connsiteX2" fmla="*/ 4019199 w 4172388"/>
              <a:gd name="connsiteY2" fmla="*/ 0 h 919117"/>
              <a:gd name="connsiteX3" fmla="*/ 4172388 w 4172388"/>
              <a:gd name="connsiteY3" fmla="*/ 153189 h 919117"/>
              <a:gd name="connsiteX4" fmla="*/ 4172388 w 4172388"/>
              <a:gd name="connsiteY4" fmla="*/ 765928 h 919117"/>
              <a:gd name="connsiteX5" fmla="*/ 4019199 w 4172388"/>
              <a:gd name="connsiteY5" fmla="*/ 919117 h 919117"/>
              <a:gd name="connsiteX6" fmla="*/ 153189 w 4172388"/>
              <a:gd name="connsiteY6" fmla="*/ 919117 h 919117"/>
              <a:gd name="connsiteX7" fmla="*/ 0 w 4172388"/>
              <a:gd name="connsiteY7" fmla="*/ 765928 h 919117"/>
              <a:gd name="connsiteX8" fmla="*/ 0 w 4172388"/>
              <a:gd name="connsiteY8" fmla="*/ 153189 h 91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72388" h="919117">
                <a:moveTo>
                  <a:pt x="0" y="153189"/>
                </a:moveTo>
                <a:cubicBezTo>
                  <a:pt x="0" y="68585"/>
                  <a:pt x="68585" y="0"/>
                  <a:pt x="153189" y="0"/>
                </a:cubicBezTo>
                <a:lnTo>
                  <a:pt x="4019199" y="0"/>
                </a:lnTo>
                <a:cubicBezTo>
                  <a:pt x="4103803" y="0"/>
                  <a:pt x="4172388" y="68585"/>
                  <a:pt x="4172388" y="153189"/>
                </a:cubicBezTo>
                <a:lnTo>
                  <a:pt x="4172388" y="765928"/>
                </a:lnTo>
                <a:cubicBezTo>
                  <a:pt x="4172388" y="850532"/>
                  <a:pt x="4103803" y="919117"/>
                  <a:pt x="4019199" y="919117"/>
                </a:cubicBezTo>
                <a:lnTo>
                  <a:pt x="153189" y="919117"/>
                </a:lnTo>
                <a:cubicBezTo>
                  <a:pt x="68585" y="919117"/>
                  <a:pt x="0" y="850532"/>
                  <a:pt x="0" y="765928"/>
                </a:cubicBezTo>
                <a:lnTo>
                  <a:pt x="0" y="153189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2498" tIns="88683" rIns="132498" bIns="88683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400" b="1" dirty="0" smtClean="0"/>
              <a:t>CD, DVD</a:t>
            </a:r>
            <a:endParaRPr lang="cs-CZ" sz="2300" kern="1200" dirty="0" smtClean="0"/>
          </a:p>
        </p:txBody>
      </p:sp>
      <p:sp>
        <p:nvSpPr>
          <p:cNvPr id="17" name="Volný tvar 16"/>
          <p:cNvSpPr/>
          <p:nvPr/>
        </p:nvSpPr>
        <p:spPr>
          <a:xfrm>
            <a:off x="2469103" y="3847145"/>
            <a:ext cx="3816424" cy="853347"/>
          </a:xfrm>
          <a:custGeom>
            <a:avLst/>
            <a:gdLst>
              <a:gd name="connsiteX0" fmla="*/ 0 w 4172388"/>
              <a:gd name="connsiteY0" fmla="*/ 153189 h 919117"/>
              <a:gd name="connsiteX1" fmla="*/ 153189 w 4172388"/>
              <a:gd name="connsiteY1" fmla="*/ 0 h 919117"/>
              <a:gd name="connsiteX2" fmla="*/ 4019199 w 4172388"/>
              <a:gd name="connsiteY2" fmla="*/ 0 h 919117"/>
              <a:gd name="connsiteX3" fmla="*/ 4172388 w 4172388"/>
              <a:gd name="connsiteY3" fmla="*/ 153189 h 919117"/>
              <a:gd name="connsiteX4" fmla="*/ 4172388 w 4172388"/>
              <a:gd name="connsiteY4" fmla="*/ 765928 h 919117"/>
              <a:gd name="connsiteX5" fmla="*/ 4019199 w 4172388"/>
              <a:gd name="connsiteY5" fmla="*/ 919117 h 919117"/>
              <a:gd name="connsiteX6" fmla="*/ 153189 w 4172388"/>
              <a:gd name="connsiteY6" fmla="*/ 919117 h 919117"/>
              <a:gd name="connsiteX7" fmla="*/ 0 w 4172388"/>
              <a:gd name="connsiteY7" fmla="*/ 765928 h 919117"/>
              <a:gd name="connsiteX8" fmla="*/ 0 w 4172388"/>
              <a:gd name="connsiteY8" fmla="*/ 153189 h 91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72388" h="919117">
                <a:moveTo>
                  <a:pt x="0" y="153189"/>
                </a:moveTo>
                <a:cubicBezTo>
                  <a:pt x="0" y="68585"/>
                  <a:pt x="68585" y="0"/>
                  <a:pt x="153189" y="0"/>
                </a:cubicBezTo>
                <a:lnTo>
                  <a:pt x="4019199" y="0"/>
                </a:lnTo>
                <a:cubicBezTo>
                  <a:pt x="4103803" y="0"/>
                  <a:pt x="4172388" y="68585"/>
                  <a:pt x="4172388" y="153189"/>
                </a:cubicBezTo>
                <a:lnTo>
                  <a:pt x="4172388" y="765928"/>
                </a:lnTo>
                <a:cubicBezTo>
                  <a:pt x="4172388" y="850532"/>
                  <a:pt x="4103803" y="919117"/>
                  <a:pt x="4019199" y="919117"/>
                </a:cubicBezTo>
                <a:lnTo>
                  <a:pt x="153189" y="919117"/>
                </a:lnTo>
                <a:cubicBezTo>
                  <a:pt x="68585" y="919117"/>
                  <a:pt x="0" y="850532"/>
                  <a:pt x="0" y="765928"/>
                </a:cubicBezTo>
                <a:lnTo>
                  <a:pt x="0" y="153189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2498" tIns="88683" rIns="132498" bIns="88683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400" dirty="0" err="1"/>
              <a:t>flash</a:t>
            </a:r>
            <a:r>
              <a:rPr lang="cs-CZ" sz="2400" dirty="0"/>
              <a:t> </a:t>
            </a:r>
            <a:r>
              <a:rPr lang="cs-CZ" sz="2400" dirty="0" smtClean="0"/>
              <a:t>disk</a:t>
            </a:r>
            <a:endParaRPr lang="cs-CZ" sz="2300" kern="1200" dirty="0"/>
          </a:p>
        </p:txBody>
      </p:sp>
      <p:sp>
        <p:nvSpPr>
          <p:cNvPr id="18" name="Volný tvar 17"/>
          <p:cNvSpPr/>
          <p:nvPr/>
        </p:nvSpPr>
        <p:spPr>
          <a:xfrm>
            <a:off x="2483630" y="1927001"/>
            <a:ext cx="3814576" cy="800844"/>
          </a:xfrm>
          <a:custGeom>
            <a:avLst/>
            <a:gdLst>
              <a:gd name="connsiteX0" fmla="*/ 0 w 4172388"/>
              <a:gd name="connsiteY0" fmla="*/ 153189 h 919117"/>
              <a:gd name="connsiteX1" fmla="*/ 153189 w 4172388"/>
              <a:gd name="connsiteY1" fmla="*/ 0 h 919117"/>
              <a:gd name="connsiteX2" fmla="*/ 4019199 w 4172388"/>
              <a:gd name="connsiteY2" fmla="*/ 0 h 919117"/>
              <a:gd name="connsiteX3" fmla="*/ 4172388 w 4172388"/>
              <a:gd name="connsiteY3" fmla="*/ 153189 h 919117"/>
              <a:gd name="connsiteX4" fmla="*/ 4172388 w 4172388"/>
              <a:gd name="connsiteY4" fmla="*/ 765928 h 919117"/>
              <a:gd name="connsiteX5" fmla="*/ 4019199 w 4172388"/>
              <a:gd name="connsiteY5" fmla="*/ 919117 h 919117"/>
              <a:gd name="connsiteX6" fmla="*/ 153189 w 4172388"/>
              <a:gd name="connsiteY6" fmla="*/ 919117 h 919117"/>
              <a:gd name="connsiteX7" fmla="*/ 0 w 4172388"/>
              <a:gd name="connsiteY7" fmla="*/ 765928 h 919117"/>
              <a:gd name="connsiteX8" fmla="*/ 0 w 4172388"/>
              <a:gd name="connsiteY8" fmla="*/ 153189 h 91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72388" h="919117">
                <a:moveTo>
                  <a:pt x="0" y="153189"/>
                </a:moveTo>
                <a:cubicBezTo>
                  <a:pt x="0" y="68585"/>
                  <a:pt x="68585" y="0"/>
                  <a:pt x="153189" y="0"/>
                </a:cubicBezTo>
                <a:lnTo>
                  <a:pt x="4019199" y="0"/>
                </a:lnTo>
                <a:cubicBezTo>
                  <a:pt x="4103803" y="0"/>
                  <a:pt x="4172388" y="68585"/>
                  <a:pt x="4172388" y="153189"/>
                </a:cubicBezTo>
                <a:lnTo>
                  <a:pt x="4172388" y="765928"/>
                </a:lnTo>
                <a:cubicBezTo>
                  <a:pt x="4172388" y="850532"/>
                  <a:pt x="4103803" y="919117"/>
                  <a:pt x="4019199" y="919117"/>
                </a:cubicBezTo>
                <a:lnTo>
                  <a:pt x="153189" y="919117"/>
                </a:lnTo>
                <a:cubicBezTo>
                  <a:pt x="68585" y="919117"/>
                  <a:pt x="0" y="850532"/>
                  <a:pt x="0" y="765928"/>
                </a:cubicBezTo>
                <a:lnTo>
                  <a:pt x="0" y="153189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2498" tIns="88683" rIns="132498" bIns="88683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400" b="1" dirty="0" smtClean="0"/>
              <a:t>Pevný disk</a:t>
            </a:r>
            <a:endParaRPr lang="cs-CZ" sz="2300" kern="1200" dirty="0"/>
          </a:p>
        </p:txBody>
      </p:sp>
      <p:sp>
        <p:nvSpPr>
          <p:cNvPr id="19" name="Volný tvar 18"/>
          <p:cNvSpPr/>
          <p:nvPr/>
        </p:nvSpPr>
        <p:spPr>
          <a:xfrm>
            <a:off x="2469103" y="4844509"/>
            <a:ext cx="3816424" cy="853347"/>
          </a:xfrm>
          <a:custGeom>
            <a:avLst/>
            <a:gdLst>
              <a:gd name="connsiteX0" fmla="*/ 0 w 4172388"/>
              <a:gd name="connsiteY0" fmla="*/ 153189 h 919117"/>
              <a:gd name="connsiteX1" fmla="*/ 153189 w 4172388"/>
              <a:gd name="connsiteY1" fmla="*/ 0 h 919117"/>
              <a:gd name="connsiteX2" fmla="*/ 4019199 w 4172388"/>
              <a:gd name="connsiteY2" fmla="*/ 0 h 919117"/>
              <a:gd name="connsiteX3" fmla="*/ 4172388 w 4172388"/>
              <a:gd name="connsiteY3" fmla="*/ 153189 h 919117"/>
              <a:gd name="connsiteX4" fmla="*/ 4172388 w 4172388"/>
              <a:gd name="connsiteY4" fmla="*/ 765928 h 919117"/>
              <a:gd name="connsiteX5" fmla="*/ 4019199 w 4172388"/>
              <a:gd name="connsiteY5" fmla="*/ 919117 h 919117"/>
              <a:gd name="connsiteX6" fmla="*/ 153189 w 4172388"/>
              <a:gd name="connsiteY6" fmla="*/ 919117 h 919117"/>
              <a:gd name="connsiteX7" fmla="*/ 0 w 4172388"/>
              <a:gd name="connsiteY7" fmla="*/ 765928 h 919117"/>
              <a:gd name="connsiteX8" fmla="*/ 0 w 4172388"/>
              <a:gd name="connsiteY8" fmla="*/ 153189 h 91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72388" h="919117">
                <a:moveTo>
                  <a:pt x="0" y="153189"/>
                </a:moveTo>
                <a:cubicBezTo>
                  <a:pt x="0" y="68585"/>
                  <a:pt x="68585" y="0"/>
                  <a:pt x="153189" y="0"/>
                </a:cubicBezTo>
                <a:lnTo>
                  <a:pt x="4019199" y="0"/>
                </a:lnTo>
                <a:cubicBezTo>
                  <a:pt x="4103803" y="0"/>
                  <a:pt x="4172388" y="68585"/>
                  <a:pt x="4172388" y="153189"/>
                </a:cubicBezTo>
                <a:lnTo>
                  <a:pt x="4172388" y="765928"/>
                </a:lnTo>
                <a:cubicBezTo>
                  <a:pt x="4172388" y="850532"/>
                  <a:pt x="4103803" y="919117"/>
                  <a:pt x="4019199" y="919117"/>
                </a:cubicBezTo>
                <a:lnTo>
                  <a:pt x="153189" y="919117"/>
                </a:lnTo>
                <a:cubicBezTo>
                  <a:pt x="68585" y="919117"/>
                  <a:pt x="0" y="850532"/>
                  <a:pt x="0" y="765928"/>
                </a:cubicBezTo>
                <a:lnTo>
                  <a:pt x="0" y="153189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2498" tIns="88683" rIns="132498" bIns="88683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300" kern="1200" dirty="0" err="1" smtClean="0"/>
              <a:t>Blu-ray</a:t>
            </a:r>
            <a:endParaRPr lang="cs-CZ" sz="2300" kern="1200" dirty="0"/>
          </a:p>
        </p:txBody>
      </p:sp>
      <p:sp>
        <p:nvSpPr>
          <p:cNvPr id="21" name="Volný tvar 20"/>
          <p:cNvSpPr/>
          <p:nvPr/>
        </p:nvSpPr>
        <p:spPr>
          <a:xfrm>
            <a:off x="2481730" y="5816013"/>
            <a:ext cx="3816424" cy="853347"/>
          </a:xfrm>
          <a:custGeom>
            <a:avLst/>
            <a:gdLst>
              <a:gd name="connsiteX0" fmla="*/ 0 w 4172388"/>
              <a:gd name="connsiteY0" fmla="*/ 153189 h 919117"/>
              <a:gd name="connsiteX1" fmla="*/ 153189 w 4172388"/>
              <a:gd name="connsiteY1" fmla="*/ 0 h 919117"/>
              <a:gd name="connsiteX2" fmla="*/ 4019199 w 4172388"/>
              <a:gd name="connsiteY2" fmla="*/ 0 h 919117"/>
              <a:gd name="connsiteX3" fmla="*/ 4172388 w 4172388"/>
              <a:gd name="connsiteY3" fmla="*/ 153189 h 919117"/>
              <a:gd name="connsiteX4" fmla="*/ 4172388 w 4172388"/>
              <a:gd name="connsiteY4" fmla="*/ 765928 h 919117"/>
              <a:gd name="connsiteX5" fmla="*/ 4019199 w 4172388"/>
              <a:gd name="connsiteY5" fmla="*/ 919117 h 919117"/>
              <a:gd name="connsiteX6" fmla="*/ 153189 w 4172388"/>
              <a:gd name="connsiteY6" fmla="*/ 919117 h 919117"/>
              <a:gd name="connsiteX7" fmla="*/ 0 w 4172388"/>
              <a:gd name="connsiteY7" fmla="*/ 765928 h 919117"/>
              <a:gd name="connsiteX8" fmla="*/ 0 w 4172388"/>
              <a:gd name="connsiteY8" fmla="*/ 153189 h 91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72388" h="919117">
                <a:moveTo>
                  <a:pt x="0" y="153189"/>
                </a:moveTo>
                <a:cubicBezTo>
                  <a:pt x="0" y="68585"/>
                  <a:pt x="68585" y="0"/>
                  <a:pt x="153189" y="0"/>
                </a:cubicBezTo>
                <a:lnTo>
                  <a:pt x="4019199" y="0"/>
                </a:lnTo>
                <a:cubicBezTo>
                  <a:pt x="4103803" y="0"/>
                  <a:pt x="4172388" y="68585"/>
                  <a:pt x="4172388" y="153189"/>
                </a:cubicBezTo>
                <a:lnTo>
                  <a:pt x="4172388" y="765928"/>
                </a:lnTo>
                <a:cubicBezTo>
                  <a:pt x="4172388" y="850532"/>
                  <a:pt x="4103803" y="919117"/>
                  <a:pt x="4019199" y="919117"/>
                </a:cubicBezTo>
                <a:lnTo>
                  <a:pt x="153189" y="919117"/>
                </a:lnTo>
                <a:cubicBezTo>
                  <a:pt x="68585" y="919117"/>
                  <a:pt x="0" y="850532"/>
                  <a:pt x="0" y="765928"/>
                </a:cubicBezTo>
                <a:lnTo>
                  <a:pt x="0" y="153189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2498" tIns="88683" rIns="132498" bIns="88683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300" kern="1200" dirty="0" smtClean="0"/>
              <a:t>Paměťové karty</a:t>
            </a:r>
            <a:endParaRPr lang="cs-CZ" sz="2300" kern="1200" dirty="0"/>
          </a:p>
        </p:txBody>
      </p:sp>
    </p:spTree>
    <p:extLst>
      <p:ext uri="{BB962C8B-B14F-4D97-AF65-F5344CB8AC3E}">
        <p14:creationId xmlns:p14="http://schemas.microsoft.com/office/powerpoint/2010/main" val="57418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720834"/>
            <a:ext cx="8424936" cy="61993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dirty="0" smtClean="0"/>
              <a:t>Historicky používaná </a:t>
            </a:r>
            <a:br>
              <a:rPr lang="cs-CZ" sz="3600" dirty="0" smtClean="0"/>
            </a:br>
            <a:r>
              <a:rPr lang="cs-CZ" sz="3600" dirty="0"/>
              <a:t/>
            </a:r>
            <a:br>
              <a:rPr lang="cs-CZ" sz="3600" dirty="0"/>
            </a:br>
            <a:r>
              <a:rPr lang="cs-CZ" sz="3600" dirty="0" smtClean="0"/>
              <a:t>záznamová média</a:t>
            </a:r>
            <a:endParaRPr lang="cs-CZ" sz="3600" dirty="0"/>
          </a:p>
        </p:txBody>
      </p:sp>
      <p:sp>
        <p:nvSpPr>
          <p:cNvPr id="16" name="Volný tvar 15"/>
          <p:cNvSpPr/>
          <p:nvPr/>
        </p:nvSpPr>
        <p:spPr>
          <a:xfrm>
            <a:off x="2481730" y="2439856"/>
            <a:ext cx="3816424" cy="853347"/>
          </a:xfrm>
          <a:custGeom>
            <a:avLst/>
            <a:gdLst>
              <a:gd name="connsiteX0" fmla="*/ 0 w 4172388"/>
              <a:gd name="connsiteY0" fmla="*/ 153189 h 919117"/>
              <a:gd name="connsiteX1" fmla="*/ 153189 w 4172388"/>
              <a:gd name="connsiteY1" fmla="*/ 0 h 919117"/>
              <a:gd name="connsiteX2" fmla="*/ 4019199 w 4172388"/>
              <a:gd name="connsiteY2" fmla="*/ 0 h 919117"/>
              <a:gd name="connsiteX3" fmla="*/ 4172388 w 4172388"/>
              <a:gd name="connsiteY3" fmla="*/ 153189 h 919117"/>
              <a:gd name="connsiteX4" fmla="*/ 4172388 w 4172388"/>
              <a:gd name="connsiteY4" fmla="*/ 765928 h 919117"/>
              <a:gd name="connsiteX5" fmla="*/ 4019199 w 4172388"/>
              <a:gd name="connsiteY5" fmla="*/ 919117 h 919117"/>
              <a:gd name="connsiteX6" fmla="*/ 153189 w 4172388"/>
              <a:gd name="connsiteY6" fmla="*/ 919117 h 919117"/>
              <a:gd name="connsiteX7" fmla="*/ 0 w 4172388"/>
              <a:gd name="connsiteY7" fmla="*/ 765928 h 919117"/>
              <a:gd name="connsiteX8" fmla="*/ 0 w 4172388"/>
              <a:gd name="connsiteY8" fmla="*/ 153189 h 91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72388" h="919117">
                <a:moveTo>
                  <a:pt x="0" y="153189"/>
                </a:moveTo>
                <a:cubicBezTo>
                  <a:pt x="0" y="68585"/>
                  <a:pt x="68585" y="0"/>
                  <a:pt x="153189" y="0"/>
                </a:cubicBezTo>
                <a:lnTo>
                  <a:pt x="4019199" y="0"/>
                </a:lnTo>
                <a:cubicBezTo>
                  <a:pt x="4103803" y="0"/>
                  <a:pt x="4172388" y="68585"/>
                  <a:pt x="4172388" y="153189"/>
                </a:cubicBezTo>
                <a:lnTo>
                  <a:pt x="4172388" y="765928"/>
                </a:lnTo>
                <a:cubicBezTo>
                  <a:pt x="4172388" y="850532"/>
                  <a:pt x="4103803" y="919117"/>
                  <a:pt x="4019199" y="919117"/>
                </a:cubicBezTo>
                <a:lnTo>
                  <a:pt x="153189" y="919117"/>
                </a:lnTo>
                <a:cubicBezTo>
                  <a:pt x="68585" y="919117"/>
                  <a:pt x="0" y="850532"/>
                  <a:pt x="0" y="765928"/>
                </a:cubicBezTo>
                <a:lnTo>
                  <a:pt x="0" y="153189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2498" tIns="88683" rIns="132498" bIns="88683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400" b="1" dirty="0" smtClean="0"/>
              <a:t>Děrná páska</a:t>
            </a:r>
            <a:endParaRPr lang="cs-CZ" sz="2300" kern="1200" dirty="0" smtClean="0"/>
          </a:p>
        </p:txBody>
      </p:sp>
      <p:sp>
        <p:nvSpPr>
          <p:cNvPr id="17" name="Volný tvar 16"/>
          <p:cNvSpPr/>
          <p:nvPr/>
        </p:nvSpPr>
        <p:spPr>
          <a:xfrm>
            <a:off x="2469103" y="3404928"/>
            <a:ext cx="3816424" cy="853347"/>
          </a:xfrm>
          <a:custGeom>
            <a:avLst/>
            <a:gdLst>
              <a:gd name="connsiteX0" fmla="*/ 0 w 4172388"/>
              <a:gd name="connsiteY0" fmla="*/ 153189 h 919117"/>
              <a:gd name="connsiteX1" fmla="*/ 153189 w 4172388"/>
              <a:gd name="connsiteY1" fmla="*/ 0 h 919117"/>
              <a:gd name="connsiteX2" fmla="*/ 4019199 w 4172388"/>
              <a:gd name="connsiteY2" fmla="*/ 0 h 919117"/>
              <a:gd name="connsiteX3" fmla="*/ 4172388 w 4172388"/>
              <a:gd name="connsiteY3" fmla="*/ 153189 h 919117"/>
              <a:gd name="connsiteX4" fmla="*/ 4172388 w 4172388"/>
              <a:gd name="connsiteY4" fmla="*/ 765928 h 919117"/>
              <a:gd name="connsiteX5" fmla="*/ 4019199 w 4172388"/>
              <a:gd name="connsiteY5" fmla="*/ 919117 h 919117"/>
              <a:gd name="connsiteX6" fmla="*/ 153189 w 4172388"/>
              <a:gd name="connsiteY6" fmla="*/ 919117 h 919117"/>
              <a:gd name="connsiteX7" fmla="*/ 0 w 4172388"/>
              <a:gd name="connsiteY7" fmla="*/ 765928 h 919117"/>
              <a:gd name="connsiteX8" fmla="*/ 0 w 4172388"/>
              <a:gd name="connsiteY8" fmla="*/ 153189 h 91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72388" h="919117">
                <a:moveTo>
                  <a:pt x="0" y="153189"/>
                </a:moveTo>
                <a:cubicBezTo>
                  <a:pt x="0" y="68585"/>
                  <a:pt x="68585" y="0"/>
                  <a:pt x="153189" y="0"/>
                </a:cubicBezTo>
                <a:lnTo>
                  <a:pt x="4019199" y="0"/>
                </a:lnTo>
                <a:cubicBezTo>
                  <a:pt x="4103803" y="0"/>
                  <a:pt x="4172388" y="68585"/>
                  <a:pt x="4172388" y="153189"/>
                </a:cubicBezTo>
                <a:lnTo>
                  <a:pt x="4172388" y="765928"/>
                </a:lnTo>
                <a:cubicBezTo>
                  <a:pt x="4172388" y="850532"/>
                  <a:pt x="4103803" y="919117"/>
                  <a:pt x="4019199" y="919117"/>
                </a:cubicBezTo>
                <a:lnTo>
                  <a:pt x="153189" y="919117"/>
                </a:lnTo>
                <a:cubicBezTo>
                  <a:pt x="68585" y="919117"/>
                  <a:pt x="0" y="850532"/>
                  <a:pt x="0" y="765928"/>
                </a:cubicBezTo>
                <a:lnTo>
                  <a:pt x="0" y="153189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2498" tIns="88683" rIns="132498" bIns="88683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400" dirty="0" smtClean="0"/>
              <a:t>Bubnová magnetická </a:t>
            </a:r>
            <a:r>
              <a:rPr lang="cs-CZ" sz="2400" dirty="0" err="1" smtClean="0"/>
              <a:t>pamět</a:t>
            </a:r>
            <a:endParaRPr lang="cs-CZ" sz="2300" kern="1200" dirty="0"/>
          </a:p>
        </p:txBody>
      </p:sp>
      <p:sp>
        <p:nvSpPr>
          <p:cNvPr id="18" name="Volný tvar 17"/>
          <p:cNvSpPr/>
          <p:nvPr/>
        </p:nvSpPr>
        <p:spPr>
          <a:xfrm>
            <a:off x="2483630" y="1484784"/>
            <a:ext cx="3814576" cy="800844"/>
          </a:xfrm>
          <a:custGeom>
            <a:avLst/>
            <a:gdLst>
              <a:gd name="connsiteX0" fmla="*/ 0 w 4172388"/>
              <a:gd name="connsiteY0" fmla="*/ 153189 h 919117"/>
              <a:gd name="connsiteX1" fmla="*/ 153189 w 4172388"/>
              <a:gd name="connsiteY1" fmla="*/ 0 h 919117"/>
              <a:gd name="connsiteX2" fmla="*/ 4019199 w 4172388"/>
              <a:gd name="connsiteY2" fmla="*/ 0 h 919117"/>
              <a:gd name="connsiteX3" fmla="*/ 4172388 w 4172388"/>
              <a:gd name="connsiteY3" fmla="*/ 153189 h 919117"/>
              <a:gd name="connsiteX4" fmla="*/ 4172388 w 4172388"/>
              <a:gd name="connsiteY4" fmla="*/ 765928 h 919117"/>
              <a:gd name="connsiteX5" fmla="*/ 4019199 w 4172388"/>
              <a:gd name="connsiteY5" fmla="*/ 919117 h 919117"/>
              <a:gd name="connsiteX6" fmla="*/ 153189 w 4172388"/>
              <a:gd name="connsiteY6" fmla="*/ 919117 h 919117"/>
              <a:gd name="connsiteX7" fmla="*/ 0 w 4172388"/>
              <a:gd name="connsiteY7" fmla="*/ 765928 h 919117"/>
              <a:gd name="connsiteX8" fmla="*/ 0 w 4172388"/>
              <a:gd name="connsiteY8" fmla="*/ 153189 h 91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72388" h="919117">
                <a:moveTo>
                  <a:pt x="0" y="153189"/>
                </a:moveTo>
                <a:cubicBezTo>
                  <a:pt x="0" y="68585"/>
                  <a:pt x="68585" y="0"/>
                  <a:pt x="153189" y="0"/>
                </a:cubicBezTo>
                <a:lnTo>
                  <a:pt x="4019199" y="0"/>
                </a:lnTo>
                <a:cubicBezTo>
                  <a:pt x="4103803" y="0"/>
                  <a:pt x="4172388" y="68585"/>
                  <a:pt x="4172388" y="153189"/>
                </a:cubicBezTo>
                <a:lnTo>
                  <a:pt x="4172388" y="765928"/>
                </a:lnTo>
                <a:cubicBezTo>
                  <a:pt x="4172388" y="850532"/>
                  <a:pt x="4103803" y="919117"/>
                  <a:pt x="4019199" y="919117"/>
                </a:cubicBezTo>
                <a:lnTo>
                  <a:pt x="153189" y="919117"/>
                </a:lnTo>
                <a:cubicBezTo>
                  <a:pt x="68585" y="919117"/>
                  <a:pt x="0" y="850532"/>
                  <a:pt x="0" y="765928"/>
                </a:cubicBezTo>
                <a:lnTo>
                  <a:pt x="0" y="153189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2498" tIns="88683" rIns="132498" bIns="88683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400" b="1" dirty="0" smtClean="0"/>
              <a:t>Děrný štítek</a:t>
            </a:r>
            <a:endParaRPr lang="cs-CZ" sz="2300" kern="1200" dirty="0"/>
          </a:p>
        </p:txBody>
      </p:sp>
      <p:sp>
        <p:nvSpPr>
          <p:cNvPr id="19" name="Volný tvar 18"/>
          <p:cNvSpPr/>
          <p:nvPr/>
        </p:nvSpPr>
        <p:spPr>
          <a:xfrm>
            <a:off x="2469103" y="4402292"/>
            <a:ext cx="3816424" cy="853347"/>
          </a:xfrm>
          <a:custGeom>
            <a:avLst/>
            <a:gdLst>
              <a:gd name="connsiteX0" fmla="*/ 0 w 4172388"/>
              <a:gd name="connsiteY0" fmla="*/ 153189 h 919117"/>
              <a:gd name="connsiteX1" fmla="*/ 153189 w 4172388"/>
              <a:gd name="connsiteY1" fmla="*/ 0 h 919117"/>
              <a:gd name="connsiteX2" fmla="*/ 4019199 w 4172388"/>
              <a:gd name="connsiteY2" fmla="*/ 0 h 919117"/>
              <a:gd name="connsiteX3" fmla="*/ 4172388 w 4172388"/>
              <a:gd name="connsiteY3" fmla="*/ 153189 h 919117"/>
              <a:gd name="connsiteX4" fmla="*/ 4172388 w 4172388"/>
              <a:gd name="connsiteY4" fmla="*/ 765928 h 919117"/>
              <a:gd name="connsiteX5" fmla="*/ 4019199 w 4172388"/>
              <a:gd name="connsiteY5" fmla="*/ 919117 h 919117"/>
              <a:gd name="connsiteX6" fmla="*/ 153189 w 4172388"/>
              <a:gd name="connsiteY6" fmla="*/ 919117 h 919117"/>
              <a:gd name="connsiteX7" fmla="*/ 0 w 4172388"/>
              <a:gd name="connsiteY7" fmla="*/ 765928 h 919117"/>
              <a:gd name="connsiteX8" fmla="*/ 0 w 4172388"/>
              <a:gd name="connsiteY8" fmla="*/ 153189 h 91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72388" h="919117">
                <a:moveTo>
                  <a:pt x="0" y="153189"/>
                </a:moveTo>
                <a:cubicBezTo>
                  <a:pt x="0" y="68585"/>
                  <a:pt x="68585" y="0"/>
                  <a:pt x="153189" y="0"/>
                </a:cubicBezTo>
                <a:lnTo>
                  <a:pt x="4019199" y="0"/>
                </a:lnTo>
                <a:cubicBezTo>
                  <a:pt x="4103803" y="0"/>
                  <a:pt x="4172388" y="68585"/>
                  <a:pt x="4172388" y="153189"/>
                </a:cubicBezTo>
                <a:lnTo>
                  <a:pt x="4172388" y="765928"/>
                </a:lnTo>
                <a:cubicBezTo>
                  <a:pt x="4172388" y="850532"/>
                  <a:pt x="4103803" y="919117"/>
                  <a:pt x="4019199" y="919117"/>
                </a:cubicBezTo>
                <a:lnTo>
                  <a:pt x="153189" y="919117"/>
                </a:lnTo>
                <a:cubicBezTo>
                  <a:pt x="68585" y="919117"/>
                  <a:pt x="0" y="850532"/>
                  <a:pt x="0" y="765928"/>
                </a:cubicBezTo>
                <a:lnTo>
                  <a:pt x="0" y="153189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2498" tIns="88683" rIns="132498" bIns="88683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300" dirty="0" smtClean="0"/>
              <a:t>Magnetické štítky</a:t>
            </a:r>
            <a:endParaRPr lang="cs-CZ" sz="2300" kern="1200" dirty="0"/>
          </a:p>
        </p:txBody>
      </p:sp>
      <p:sp>
        <p:nvSpPr>
          <p:cNvPr id="21" name="Volný tvar 20"/>
          <p:cNvSpPr/>
          <p:nvPr/>
        </p:nvSpPr>
        <p:spPr>
          <a:xfrm>
            <a:off x="2481730" y="5373796"/>
            <a:ext cx="3816424" cy="1295564"/>
          </a:xfrm>
          <a:custGeom>
            <a:avLst/>
            <a:gdLst>
              <a:gd name="connsiteX0" fmla="*/ 0 w 4172388"/>
              <a:gd name="connsiteY0" fmla="*/ 153189 h 919117"/>
              <a:gd name="connsiteX1" fmla="*/ 153189 w 4172388"/>
              <a:gd name="connsiteY1" fmla="*/ 0 h 919117"/>
              <a:gd name="connsiteX2" fmla="*/ 4019199 w 4172388"/>
              <a:gd name="connsiteY2" fmla="*/ 0 h 919117"/>
              <a:gd name="connsiteX3" fmla="*/ 4172388 w 4172388"/>
              <a:gd name="connsiteY3" fmla="*/ 153189 h 919117"/>
              <a:gd name="connsiteX4" fmla="*/ 4172388 w 4172388"/>
              <a:gd name="connsiteY4" fmla="*/ 765928 h 919117"/>
              <a:gd name="connsiteX5" fmla="*/ 4019199 w 4172388"/>
              <a:gd name="connsiteY5" fmla="*/ 919117 h 919117"/>
              <a:gd name="connsiteX6" fmla="*/ 153189 w 4172388"/>
              <a:gd name="connsiteY6" fmla="*/ 919117 h 919117"/>
              <a:gd name="connsiteX7" fmla="*/ 0 w 4172388"/>
              <a:gd name="connsiteY7" fmla="*/ 765928 h 919117"/>
              <a:gd name="connsiteX8" fmla="*/ 0 w 4172388"/>
              <a:gd name="connsiteY8" fmla="*/ 153189 h 91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72388" h="919117">
                <a:moveTo>
                  <a:pt x="0" y="153189"/>
                </a:moveTo>
                <a:cubicBezTo>
                  <a:pt x="0" y="68585"/>
                  <a:pt x="68585" y="0"/>
                  <a:pt x="153189" y="0"/>
                </a:cubicBezTo>
                <a:lnTo>
                  <a:pt x="4019199" y="0"/>
                </a:lnTo>
                <a:cubicBezTo>
                  <a:pt x="4103803" y="0"/>
                  <a:pt x="4172388" y="68585"/>
                  <a:pt x="4172388" y="153189"/>
                </a:cubicBezTo>
                <a:lnTo>
                  <a:pt x="4172388" y="765928"/>
                </a:lnTo>
                <a:cubicBezTo>
                  <a:pt x="4172388" y="850532"/>
                  <a:pt x="4103803" y="919117"/>
                  <a:pt x="4019199" y="919117"/>
                </a:cubicBezTo>
                <a:lnTo>
                  <a:pt x="153189" y="919117"/>
                </a:lnTo>
                <a:cubicBezTo>
                  <a:pt x="68585" y="919117"/>
                  <a:pt x="0" y="850532"/>
                  <a:pt x="0" y="765928"/>
                </a:cubicBezTo>
                <a:lnTo>
                  <a:pt x="0" y="153189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2498" tIns="88683" rIns="132498" bIns="88683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300" kern="1200" dirty="0" smtClean="0"/>
              <a:t>Magnetické pásky</a:t>
            </a:r>
          </a:p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400" kern="1200" dirty="0" smtClean="0"/>
              <a:t> </a:t>
            </a:r>
            <a:r>
              <a:rPr lang="cs-CZ" kern="1200" dirty="0" smtClean="0">
                <a:solidFill>
                  <a:schemeClr val="tx1"/>
                </a:solidFill>
              </a:rPr>
              <a:t>(používané i v současnosti pro zálohování)</a:t>
            </a:r>
            <a:endParaRPr lang="cs-CZ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21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568952" cy="619934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/>
              <a:t>Neelektronické</a:t>
            </a:r>
            <a:r>
              <a:rPr lang="cs-CZ" sz="3600" dirty="0" smtClean="0"/>
              <a:t> </a:t>
            </a:r>
            <a:r>
              <a:rPr lang="cs-CZ" sz="3200" dirty="0" smtClean="0"/>
              <a:t>datové nosiče</a:t>
            </a:r>
            <a:endParaRPr lang="cs-CZ" sz="3600" dirty="0"/>
          </a:p>
        </p:txBody>
      </p:sp>
      <p:sp>
        <p:nvSpPr>
          <p:cNvPr id="16" name="Volný tvar 15"/>
          <p:cNvSpPr/>
          <p:nvPr/>
        </p:nvSpPr>
        <p:spPr>
          <a:xfrm>
            <a:off x="2481730" y="2439856"/>
            <a:ext cx="3816424" cy="853347"/>
          </a:xfrm>
          <a:custGeom>
            <a:avLst/>
            <a:gdLst>
              <a:gd name="connsiteX0" fmla="*/ 0 w 4172388"/>
              <a:gd name="connsiteY0" fmla="*/ 153189 h 919117"/>
              <a:gd name="connsiteX1" fmla="*/ 153189 w 4172388"/>
              <a:gd name="connsiteY1" fmla="*/ 0 h 919117"/>
              <a:gd name="connsiteX2" fmla="*/ 4019199 w 4172388"/>
              <a:gd name="connsiteY2" fmla="*/ 0 h 919117"/>
              <a:gd name="connsiteX3" fmla="*/ 4172388 w 4172388"/>
              <a:gd name="connsiteY3" fmla="*/ 153189 h 919117"/>
              <a:gd name="connsiteX4" fmla="*/ 4172388 w 4172388"/>
              <a:gd name="connsiteY4" fmla="*/ 765928 h 919117"/>
              <a:gd name="connsiteX5" fmla="*/ 4019199 w 4172388"/>
              <a:gd name="connsiteY5" fmla="*/ 919117 h 919117"/>
              <a:gd name="connsiteX6" fmla="*/ 153189 w 4172388"/>
              <a:gd name="connsiteY6" fmla="*/ 919117 h 919117"/>
              <a:gd name="connsiteX7" fmla="*/ 0 w 4172388"/>
              <a:gd name="connsiteY7" fmla="*/ 765928 h 919117"/>
              <a:gd name="connsiteX8" fmla="*/ 0 w 4172388"/>
              <a:gd name="connsiteY8" fmla="*/ 153189 h 91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72388" h="919117">
                <a:moveTo>
                  <a:pt x="0" y="153189"/>
                </a:moveTo>
                <a:cubicBezTo>
                  <a:pt x="0" y="68585"/>
                  <a:pt x="68585" y="0"/>
                  <a:pt x="153189" y="0"/>
                </a:cubicBezTo>
                <a:lnTo>
                  <a:pt x="4019199" y="0"/>
                </a:lnTo>
                <a:cubicBezTo>
                  <a:pt x="4103803" y="0"/>
                  <a:pt x="4172388" y="68585"/>
                  <a:pt x="4172388" y="153189"/>
                </a:cubicBezTo>
                <a:lnTo>
                  <a:pt x="4172388" y="765928"/>
                </a:lnTo>
                <a:cubicBezTo>
                  <a:pt x="4172388" y="850532"/>
                  <a:pt x="4103803" y="919117"/>
                  <a:pt x="4019199" y="919117"/>
                </a:cubicBezTo>
                <a:lnTo>
                  <a:pt x="153189" y="919117"/>
                </a:lnTo>
                <a:cubicBezTo>
                  <a:pt x="68585" y="919117"/>
                  <a:pt x="0" y="850532"/>
                  <a:pt x="0" y="765928"/>
                </a:cubicBezTo>
                <a:lnTo>
                  <a:pt x="0" y="153189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2498" tIns="88683" rIns="132498" bIns="88683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400" b="1" dirty="0"/>
              <a:t>K</a:t>
            </a:r>
            <a:r>
              <a:rPr lang="cs-CZ" sz="2400" b="1" dirty="0" smtClean="0"/>
              <a:t>ámen</a:t>
            </a:r>
            <a:endParaRPr lang="cs-CZ" sz="2300" kern="1200" dirty="0" smtClean="0"/>
          </a:p>
        </p:txBody>
      </p:sp>
      <p:sp>
        <p:nvSpPr>
          <p:cNvPr id="17" name="Volný tvar 16"/>
          <p:cNvSpPr/>
          <p:nvPr/>
        </p:nvSpPr>
        <p:spPr>
          <a:xfrm>
            <a:off x="2469103" y="3404928"/>
            <a:ext cx="3816424" cy="853347"/>
          </a:xfrm>
          <a:custGeom>
            <a:avLst/>
            <a:gdLst>
              <a:gd name="connsiteX0" fmla="*/ 0 w 4172388"/>
              <a:gd name="connsiteY0" fmla="*/ 153189 h 919117"/>
              <a:gd name="connsiteX1" fmla="*/ 153189 w 4172388"/>
              <a:gd name="connsiteY1" fmla="*/ 0 h 919117"/>
              <a:gd name="connsiteX2" fmla="*/ 4019199 w 4172388"/>
              <a:gd name="connsiteY2" fmla="*/ 0 h 919117"/>
              <a:gd name="connsiteX3" fmla="*/ 4172388 w 4172388"/>
              <a:gd name="connsiteY3" fmla="*/ 153189 h 919117"/>
              <a:gd name="connsiteX4" fmla="*/ 4172388 w 4172388"/>
              <a:gd name="connsiteY4" fmla="*/ 765928 h 919117"/>
              <a:gd name="connsiteX5" fmla="*/ 4019199 w 4172388"/>
              <a:gd name="connsiteY5" fmla="*/ 919117 h 919117"/>
              <a:gd name="connsiteX6" fmla="*/ 153189 w 4172388"/>
              <a:gd name="connsiteY6" fmla="*/ 919117 h 919117"/>
              <a:gd name="connsiteX7" fmla="*/ 0 w 4172388"/>
              <a:gd name="connsiteY7" fmla="*/ 765928 h 919117"/>
              <a:gd name="connsiteX8" fmla="*/ 0 w 4172388"/>
              <a:gd name="connsiteY8" fmla="*/ 153189 h 91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72388" h="919117">
                <a:moveTo>
                  <a:pt x="0" y="153189"/>
                </a:moveTo>
                <a:cubicBezTo>
                  <a:pt x="0" y="68585"/>
                  <a:pt x="68585" y="0"/>
                  <a:pt x="153189" y="0"/>
                </a:cubicBezTo>
                <a:lnTo>
                  <a:pt x="4019199" y="0"/>
                </a:lnTo>
                <a:cubicBezTo>
                  <a:pt x="4103803" y="0"/>
                  <a:pt x="4172388" y="68585"/>
                  <a:pt x="4172388" y="153189"/>
                </a:cubicBezTo>
                <a:lnTo>
                  <a:pt x="4172388" y="765928"/>
                </a:lnTo>
                <a:cubicBezTo>
                  <a:pt x="4172388" y="850532"/>
                  <a:pt x="4103803" y="919117"/>
                  <a:pt x="4019199" y="919117"/>
                </a:cubicBezTo>
                <a:lnTo>
                  <a:pt x="153189" y="919117"/>
                </a:lnTo>
                <a:cubicBezTo>
                  <a:pt x="68585" y="919117"/>
                  <a:pt x="0" y="850532"/>
                  <a:pt x="0" y="765928"/>
                </a:cubicBezTo>
                <a:lnTo>
                  <a:pt x="0" y="153189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2498" tIns="88683" rIns="132498" bIns="88683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400" dirty="0" smtClean="0"/>
              <a:t>Tabule</a:t>
            </a:r>
            <a:endParaRPr lang="cs-CZ" sz="2300" kern="1200" dirty="0"/>
          </a:p>
        </p:txBody>
      </p:sp>
      <p:sp>
        <p:nvSpPr>
          <p:cNvPr id="18" name="Volný tvar 17"/>
          <p:cNvSpPr/>
          <p:nvPr/>
        </p:nvSpPr>
        <p:spPr>
          <a:xfrm>
            <a:off x="2483630" y="1484784"/>
            <a:ext cx="3814576" cy="800844"/>
          </a:xfrm>
          <a:custGeom>
            <a:avLst/>
            <a:gdLst>
              <a:gd name="connsiteX0" fmla="*/ 0 w 4172388"/>
              <a:gd name="connsiteY0" fmla="*/ 153189 h 919117"/>
              <a:gd name="connsiteX1" fmla="*/ 153189 w 4172388"/>
              <a:gd name="connsiteY1" fmla="*/ 0 h 919117"/>
              <a:gd name="connsiteX2" fmla="*/ 4019199 w 4172388"/>
              <a:gd name="connsiteY2" fmla="*/ 0 h 919117"/>
              <a:gd name="connsiteX3" fmla="*/ 4172388 w 4172388"/>
              <a:gd name="connsiteY3" fmla="*/ 153189 h 919117"/>
              <a:gd name="connsiteX4" fmla="*/ 4172388 w 4172388"/>
              <a:gd name="connsiteY4" fmla="*/ 765928 h 919117"/>
              <a:gd name="connsiteX5" fmla="*/ 4019199 w 4172388"/>
              <a:gd name="connsiteY5" fmla="*/ 919117 h 919117"/>
              <a:gd name="connsiteX6" fmla="*/ 153189 w 4172388"/>
              <a:gd name="connsiteY6" fmla="*/ 919117 h 919117"/>
              <a:gd name="connsiteX7" fmla="*/ 0 w 4172388"/>
              <a:gd name="connsiteY7" fmla="*/ 765928 h 919117"/>
              <a:gd name="connsiteX8" fmla="*/ 0 w 4172388"/>
              <a:gd name="connsiteY8" fmla="*/ 153189 h 91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72388" h="919117">
                <a:moveTo>
                  <a:pt x="0" y="153189"/>
                </a:moveTo>
                <a:cubicBezTo>
                  <a:pt x="0" y="68585"/>
                  <a:pt x="68585" y="0"/>
                  <a:pt x="153189" y="0"/>
                </a:cubicBezTo>
                <a:lnTo>
                  <a:pt x="4019199" y="0"/>
                </a:lnTo>
                <a:cubicBezTo>
                  <a:pt x="4103803" y="0"/>
                  <a:pt x="4172388" y="68585"/>
                  <a:pt x="4172388" y="153189"/>
                </a:cubicBezTo>
                <a:lnTo>
                  <a:pt x="4172388" y="765928"/>
                </a:lnTo>
                <a:cubicBezTo>
                  <a:pt x="4172388" y="850532"/>
                  <a:pt x="4103803" y="919117"/>
                  <a:pt x="4019199" y="919117"/>
                </a:cubicBezTo>
                <a:lnTo>
                  <a:pt x="153189" y="919117"/>
                </a:lnTo>
                <a:cubicBezTo>
                  <a:pt x="68585" y="919117"/>
                  <a:pt x="0" y="850532"/>
                  <a:pt x="0" y="765928"/>
                </a:cubicBezTo>
                <a:lnTo>
                  <a:pt x="0" y="153189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2498" tIns="88683" rIns="132498" bIns="88683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400" b="1" dirty="0" smtClean="0"/>
              <a:t>Papyrus, pergamen, papír</a:t>
            </a:r>
            <a:endParaRPr lang="cs-CZ" sz="2300" kern="1200" dirty="0"/>
          </a:p>
        </p:txBody>
      </p:sp>
      <p:sp>
        <p:nvSpPr>
          <p:cNvPr id="19" name="Volný tvar 18"/>
          <p:cNvSpPr/>
          <p:nvPr/>
        </p:nvSpPr>
        <p:spPr>
          <a:xfrm>
            <a:off x="2469103" y="4402292"/>
            <a:ext cx="3816424" cy="853347"/>
          </a:xfrm>
          <a:custGeom>
            <a:avLst/>
            <a:gdLst>
              <a:gd name="connsiteX0" fmla="*/ 0 w 4172388"/>
              <a:gd name="connsiteY0" fmla="*/ 153189 h 919117"/>
              <a:gd name="connsiteX1" fmla="*/ 153189 w 4172388"/>
              <a:gd name="connsiteY1" fmla="*/ 0 h 919117"/>
              <a:gd name="connsiteX2" fmla="*/ 4019199 w 4172388"/>
              <a:gd name="connsiteY2" fmla="*/ 0 h 919117"/>
              <a:gd name="connsiteX3" fmla="*/ 4172388 w 4172388"/>
              <a:gd name="connsiteY3" fmla="*/ 153189 h 919117"/>
              <a:gd name="connsiteX4" fmla="*/ 4172388 w 4172388"/>
              <a:gd name="connsiteY4" fmla="*/ 765928 h 919117"/>
              <a:gd name="connsiteX5" fmla="*/ 4019199 w 4172388"/>
              <a:gd name="connsiteY5" fmla="*/ 919117 h 919117"/>
              <a:gd name="connsiteX6" fmla="*/ 153189 w 4172388"/>
              <a:gd name="connsiteY6" fmla="*/ 919117 h 919117"/>
              <a:gd name="connsiteX7" fmla="*/ 0 w 4172388"/>
              <a:gd name="connsiteY7" fmla="*/ 765928 h 919117"/>
              <a:gd name="connsiteX8" fmla="*/ 0 w 4172388"/>
              <a:gd name="connsiteY8" fmla="*/ 153189 h 91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72388" h="919117">
                <a:moveTo>
                  <a:pt x="0" y="153189"/>
                </a:moveTo>
                <a:cubicBezTo>
                  <a:pt x="0" y="68585"/>
                  <a:pt x="68585" y="0"/>
                  <a:pt x="153189" y="0"/>
                </a:cubicBezTo>
                <a:lnTo>
                  <a:pt x="4019199" y="0"/>
                </a:lnTo>
                <a:cubicBezTo>
                  <a:pt x="4103803" y="0"/>
                  <a:pt x="4172388" y="68585"/>
                  <a:pt x="4172388" y="153189"/>
                </a:cubicBezTo>
                <a:lnTo>
                  <a:pt x="4172388" y="765928"/>
                </a:lnTo>
                <a:cubicBezTo>
                  <a:pt x="4172388" y="850532"/>
                  <a:pt x="4103803" y="919117"/>
                  <a:pt x="4019199" y="919117"/>
                </a:cubicBezTo>
                <a:lnTo>
                  <a:pt x="153189" y="919117"/>
                </a:lnTo>
                <a:cubicBezTo>
                  <a:pt x="68585" y="919117"/>
                  <a:pt x="0" y="850532"/>
                  <a:pt x="0" y="765928"/>
                </a:cubicBezTo>
                <a:lnTo>
                  <a:pt x="0" y="153189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2498" tIns="88683" rIns="132498" bIns="88683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300" dirty="0" smtClean="0"/>
              <a:t>Fotografický papír, deska</a:t>
            </a:r>
            <a:endParaRPr lang="cs-CZ" sz="2300" kern="1200" dirty="0"/>
          </a:p>
        </p:txBody>
      </p:sp>
      <p:sp>
        <p:nvSpPr>
          <p:cNvPr id="21" name="Volný tvar 20"/>
          <p:cNvSpPr/>
          <p:nvPr/>
        </p:nvSpPr>
        <p:spPr>
          <a:xfrm>
            <a:off x="2481730" y="5373796"/>
            <a:ext cx="3816424" cy="1007532"/>
          </a:xfrm>
          <a:custGeom>
            <a:avLst/>
            <a:gdLst>
              <a:gd name="connsiteX0" fmla="*/ 0 w 4172388"/>
              <a:gd name="connsiteY0" fmla="*/ 153189 h 919117"/>
              <a:gd name="connsiteX1" fmla="*/ 153189 w 4172388"/>
              <a:gd name="connsiteY1" fmla="*/ 0 h 919117"/>
              <a:gd name="connsiteX2" fmla="*/ 4019199 w 4172388"/>
              <a:gd name="connsiteY2" fmla="*/ 0 h 919117"/>
              <a:gd name="connsiteX3" fmla="*/ 4172388 w 4172388"/>
              <a:gd name="connsiteY3" fmla="*/ 153189 h 919117"/>
              <a:gd name="connsiteX4" fmla="*/ 4172388 w 4172388"/>
              <a:gd name="connsiteY4" fmla="*/ 765928 h 919117"/>
              <a:gd name="connsiteX5" fmla="*/ 4019199 w 4172388"/>
              <a:gd name="connsiteY5" fmla="*/ 919117 h 919117"/>
              <a:gd name="connsiteX6" fmla="*/ 153189 w 4172388"/>
              <a:gd name="connsiteY6" fmla="*/ 919117 h 919117"/>
              <a:gd name="connsiteX7" fmla="*/ 0 w 4172388"/>
              <a:gd name="connsiteY7" fmla="*/ 765928 h 919117"/>
              <a:gd name="connsiteX8" fmla="*/ 0 w 4172388"/>
              <a:gd name="connsiteY8" fmla="*/ 153189 h 91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72388" h="919117">
                <a:moveTo>
                  <a:pt x="0" y="153189"/>
                </a:moveTo>
                <a:cubicBezTo>
                  <a:pt x="0" y="68585"/>
                  <a:pt x="68585" y="0"/>
                  <a:pt x="153189" y="0"/>
                </a:cubicBezTo>
                <a:lnTo>
                  <a:pt x="4019199" y="0"/>
                </a:lnTo>
                <a:cubicBezTo>
                  <a:pt x="4103803" y="0"/>
                  <a:pt x="4172388" y="68585"/>
                  <a:pt x="4172388" y="153189"/>
                </a:cubicBezTo>
                <a:lnTo>
                  <a:pt x="4172388" y="765928"/>
                </a:lnTo>
                <a:cubicBezTo>
                  <a:pt x="4172388" y="850532"/>
                  <a:pt x="4103803" y="919117"/>
                  <a:pt x="4019199" y="919117"/>
                </a:cubicBezTo>
                <a:lnTo>
                  <a:pt x="153189" y="919117"/>
                </a:lnTo>
                <a:cubicBezTo>
                  <a:pt x="68585" y="919117"/>
                  <a:pt x="0" y="850532"/>
                  <a:pt x="0" y="765928"/>
                </a:cubicBezTo>
                <a:lnTo>
                  <a:pt x="0" y="153189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2498" tIns="88683" rIns="132498" bIns="88683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300" kern="1200" dirty="0" smtClean="0"/>
              <a:t>Fotografická deska</a:t>
            </a:r>
          </a:p>
        </p:txBody>
      </p:sp>
    </p:spTree>
    <p:extLst>
      <p:ext uri="{BB962C8B-B14F-4D97-AF65-F5344CB8AC3E}">
        <p14:creationId xmlns:p14="http://schemas.microsoft.com/office/powerpoint/2010/main" val="136428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424936" cy="619934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/>
              <a:t>Disketa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1519" y="1312620"/>
            <a:ext cx="5080330" cy="5356740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cs-CZ" sz="2400" dirty="0" smtClean="0">
                <a:hlinkClick r:id="rId2" tooltip="Disketa"/>
              </a:rPr>
              <a:t>Disketa</a:t>
            </a:r>
            <a:r>
              <a:rPr lang="cs-CZ" sz="2400" dirty="0" smtClean="0"/>
              <a:t> – Patří mezí magnetická záznamová media. Umožnuje ukládání a přenos elektronických dat mezi jednotlivými zařízeními. V historie se používalo několik typů disket. První diskety byly velikosti 8“ s kapacitou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160KB</a:t>
            </a:r>
            <a:r>
              <a:rPr lang="cs-CZ" sz="2400" dirty="0" smtClean="0"/>
              <a:t> později až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1,1 MB.  </a:t>
            </a:r>
            <a:r>
              <a:rPr lang="cs-CZ" sz="2400" dirty="0" smtClean="0"/>
              <a:t>Následovaly diskety velikosti 5,25“, u kterých byla kapacita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160 KB</a:t>
            </a:r>
            <a:r>
              <a:rPr lang="cs-CZ" sz="2400" dirty="0" smtClean="0"/>
              <a:t> </a:t>
            </a:r>
          </a:p>
          <a:p>
            <a:pPr marL="82296" indent="0">
              <a:buNone/>
            </a:pPr>
            <a:r>
              <a:rPr lang="cs-CZ" sz="2400" dirty="0" smtClean="0"/>
              <a:t>až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1,2 MB.</a:t>
            </a:r>
          </a:p>
          <a:p>
            <a:pPr marL="82296" indent="0">
              <a:buNone/>
            </a:pPr>
            <a:r>
              <a:rPr lang="cs-CZ" sz="2400" dirty="0"/>
              <a:t>Jako poslední se donedávna ještě používaly diskety 3,5“ s kapacitou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1,44 MB </a:t>
            </a:r>
            <a:r>
              <a:rPr lang="cs-CZ" sz="2400" dirty="0"/>
              <a:t>případně oboustranné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2,8 MB. </a:t>
            </a:r>
            <a:r>
              <a:rPr lang="cs-CZ" sz="2400" dirty="0"/>
              <a:t>V poslední době jsou tato záznamová média nahrazována CD, </a:t>
            </a:r>
            <a:r>
              <a:rPr lang="cs-CZ" sz="2400" dirty="0" smtClean="0"/>
              <a:t>DVD</a:t>
            </a:r>
            <a:r>
              <a:rPr lang="cs-CZ" sz="2400" dirty="0"/>
              <a:t>.</a:t>
            </a:r>
          </a:p>
        </p:txBody>
      </p:sp>
      <p:grpSp>
        <p:nvGrpSpPr>
          <p:cNvPr id="5" name="Skupina 4"/>
          <p:cNvGrpSpPr/>
          <p:nvPr/>
        </p:nvGrpSpPr>
        <p:grpSpPr>
          <a:xfrm>
            <a:off x="5652120" y="1916832"/>
            <a:ext cx="3034215" cy="3826788"/>
            <a:chOff x="5642241" y="1079090"/>
            <a:chExt cx="3034215" cy="3826788"/>
          </a:xfrm>
        </p:grpSpPr>
        <p:pic>
          <p:nvPicPr>
            <p:cNvPr id="2050" name="Picture 2" descr="http://upload.wikimedia.org/wikipedia/commons/3/36/3%2C5%22-Diskette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64" t="6279" r="21214" b="7035"/>
            <a:stretch/>
          </p:blipFill>
          <p:spPr bwMode="auto">
            <a:xfrm>
              <a:off x="5652120" y="1079090"/>
              <a:ext cx="3024336" cy="3456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bdélník 3"/>
            <p:cNvSpPr/>
            <p:nvPr/>
          </p:nvSpPr>
          <p:spPr>
            <a:xfrm>
              <a:off x="5642241" y="4536546"/>
              <a:ext cx="27238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b="1" dirty="0">
                  <a:latin typeface="Times New Roman" pitchFamily="18" charset="0"/>
                  <a:cs typeface="Times New Roman" pitchFamily="18" charset="0"/>
                </a:rPr>
                <a:t>Obrázek </a:t>
              </a:r>
              <a:r>
                <a:rPr lang="cs-CZ" b="1" dirty="0" smtClean="0">
                  <a:latin typeface="Times New Roman" pitchFamily="18" charset="0"/>
                  <a:cs typeface="Times New Roman" pitchFamily="18" charset="0"/>
                </a:rPr>
                <a:t>1 – Disketa 3,5“ </a:t>
              </a:r>
              <a:endParaRPr lang="cs-CZ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338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1519" y="1312619"/>
            <a:ext cx="3704521" cy="4609327"/>
          </a:xfrm>
        </p:spPr>
        <p:txBody>
          <a:bodyPr>
            <a:normAutofit/>
          </a:bodyPr>
          <a:lstStyle/>
          <a:p>
            <a:pPr marL="82296" lvl="0" indent="0">
              <a:buNone/>
            </a:pPr>
            <a:r>
              <a:rPr lang="cs-CZ" sz="2000" dirty="0" smtClean="0">
                <a:latin typeface="Arial" panose="020B0604020202020204" pitchFamily="34" charset="0"/>
                <a:hlinkClick r:id="rId3" tooltip="Kompaktní disk"/>
              </a:rPr>
              <a:t>CD</a:t>
            </a:r>
            <a:r>
              <a:rPr lang="cs-CZ" sz="2000" dirty="0" smtClean="0">
                <a:latin typeface="Arial" panose="020B0604020202020204" pitchFamily="34" charset="0"/>
              </a:rPr>
              <a:t>, </a:t>
            </a:r>
            <a:r>
              <a:rPr lang="cs-CZ" sz="2000" dirty="0" smtClean="0">
                <a:latin typeface="Arial" panose="020B0604020202020204" pitchFamily="34" charset="0"/>
                <a:hlinkClick r:id="rId4" tooltip="DVD"/>
              </a:rPr>
              <a:t>DVD</a:t>
            </a:r>
            <a:r>
              <a:rPr lang="cs-CZ" sz="2000" dirty="0" smtClean="0">
                <a:latin typeface="Arial" panose="020B0604020202020204" pitchFamily="34" charset="0"/>
              </a:rPr>
              <a:t> patří mezi optická záznamová media. Data jsou uložena na jedné stopě ve spirále která začíná od středu a pokračuje k okraji.</a:t>
            </a:r>
          </a:p>
          <a:p>
            <a:pPr marL="82296" lvl="0" indent="0">
              <a:buNone/>
            </a:pPr>
            <a:r>
              <a:rPr lang="cs-CZ" sz="2000" dirty="0">
                <a:latin typeface="Arial" panose="020B0604020202020204" pitchFamily="34" charset="0"/>
              </a:rPr>
              <a:t>Pro čtení kompaktních disků se používá </a:t>
            </a:r>
            <a:r>
              <a:rPr lang="cs-CZ" sz="2000" dirty="0" smtClean="0">
                <a:latin typeface="Arial" panose="020B0604020202020204" pitchFamily="34" charset="0"/>
              </a:rPr>
              <a:t>laserový paprsek o </a:t>
            </a:r>
            <a:r>
              <a:rPr lang="cs-CZ" sz="2000" dirty="0">
                <a:latin typeface="Arial" panose="020B0604020202020204" pitchFamily="34" charset="0"/>
              </a:rPr>
              <a:t>s vlnovou délkou 785 nm u CD a 660 u </a:t>
            </a:r>
            <a:r>
              <a:rPr lang="cs-CZ" sz="2000" dirty="0" smtClean="0">
                <a:latin typeface="Arial" panose="020B0604020202020204" pitchFamily="34" charset="0"/>
              </a:rPr>
              <a:t>DVD.</a:t>
            </a:r>
          </a:p>
          <a:p>
            <a:pPr marL="82296" lvl="0" indent="0">
              <a:buNone/>
            </a:pPr>
            <a:r>
              <a:rPr lang="cs-CZ" sz="2000" dirty="0" smtClean="0">
                <a:latin typeface="Arial" panose="020B0604020202020204" pitchFamily="34" charset="0"/>
              </a:rPr>
              <a:t>Kapacita CD je 650 nebo 700 MB. U DVD je kapacita 4,7 GB, případně 8 GB </a:t>
            </a:r>
            <a:r>
              <a:rPr lang="cs-CZ" sz="2000" dirty="0">
                <a:latin typeface="Arial" panose="020B0604020202020204" pitchFamily="34" charset="0"/>
              </a:rPr>
              <a:t>u dvouvrstvého. </a:t>
            </a:r>
            <a:r>
              <a:rPr lang="cs-CZ" sz="2000" dirty="0" smtClean="0">
                <a:latin typeface="Arial" panose="020B0604020202020204" pitchFamily="34" charset="0"/>
              </a:rPr>
              <a:t>Více informací najdeme </a:t>
            </a:r>
            <a:r>
              <a:rPr lang="cs-CZ" sz="2000" dirty="0" smtClean="0">
                <a:latin typeface="Arial" panose="020B0604020202020204" pitchFamily="34" charset="0"/>
                <a:hlinkClick r:id="rId4"/>
              </a:rPr>
              <a:t>zde</a:t>
            </a:r>
            <a:r>
              <a:rPr lang="cs-CZ" sz="2000" dirty="0" smtClean="0">
                <a:latin typeface="Arial" panose="020B0604020202020204" pitchFamily="34" charset="0"/>
              </a:rPr>
              <a:t>.</a:t>
            </a:r>
          </a:p>
          <a:p>
            <a:pPr marL="82296" lvl="0" indent="0">
              <a:buNone/>
            </a:pPr>
            <a:endParaRPr lang="cs-CZ" sz="2000" dirty="0" smtClean="0">
              <a:latin typeface="Arial" panose="020B0604020202020204" pitchFamily="34" charset="0"/>
            </a:endParaRPr>
          </a:p>
          <a:p>
            <a:pPr marL="82296" lvl="0" indent="0">
              <a:buNone/>
            </a:pPr>
            <a:endParaRPr lang="cs-CZ" sz="2000" dirty="0">
              <a:latin typeface="Arial" panose="020B0604020202020204" pitchFamily="34" charset="0"/>
            </a:endParaRPr>
          </a:p>
          <a:p>
            <a:pPr marL="82296" lvl="0" indent="0">
              <a:buNone/>
            </a:pPr>
            <a:endParaRPr lang="cs-CZ" sz="2000" dirty="0">
              <a:latin typeface="Arial" panose="020B0604020202020204" pitchFamily="34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5364088" y="5552615"/>
            <a:ext cx="3456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Times New Roman" pitchFamily="18" charset="0"/>
                <a:cs typeface="Times New Roman" pitchFamily="18" charset="0"/>
              </a:rPr>
              <a:t>Obrázek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2 – Datová strana DVD 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424936" cy="619934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/>
              <a:t>CD, DVD</a:t>
            </a:r>
            <a:endParaRPr lang="cs-CZ" sz="3600" dirty="0"/>
          </a:p>
        </p:txBody>
      </p:sp>
      <p:pic>
        <p:nvPicPr>
          <p:cNvPr id="3080" name="Picture 8" descr="http://upload.wikimedia.org/wikipedia/commons/3/30/DV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430" y="1628800"/>
            <a:ext cx="3600000" cy="368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80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424936" cy="619934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/>
              <a:t>Rozdělení cd a DVD</a:t>
            </a:r>
            <a:endParaRPr lang="cs-CZ" sz="3600" dirty="0"/>
          </a:p>
        </p:txBody>
      </p:sp>
      <p:sp>
        <p:nvSpPr>
          <p:cNvPr id="10" name="Volný tvar 9"/>
          <p:cNvSpPr/>
          <p:nvPr/>
        </p:nvSpPr>
        <p:spPr>
          <a:xfrm>
            <a:off x="4502031" y="2230459"/>
            <a:ext cx="4214810" cy="925355"/>
          </a:xfrm>
          <a:custGeom>
            <a:avLst/>
            <a:gdLst>
              <a:gd name="connsiteX0" fmla="*/ 0 w 4172388"/>
              <a:gd name="connsiteY0" fmla="*/ 153189 h 919117"/>
              <a:gd name="connsiteX1" fmla="*/ 153189 w 4172388"/>
              <a:gd name="connsiteY1" fmla="*/ 0 h 919117"/>
              <a:gd name="connsiteX2" fmla="*/ 4019199 w 4172388"/>
              <a:gd name="connsiteY2" fmla="*/ 0 h 919117"/>
              <a:gd name="connsiteX3" fmla="*/ 4172388 w 4172388"/>
              <a:gd name="connsiteY3" fmla="*/ 153189 h 919117"/>
              <a:gd name="connsiteX4" fmla="*/ 4172388 w 4172388"/>
              <a:gd name="connsiteY4" fmla="*/ 765928 h 919117"/>
              <a:gd name="connsiteX5" fmla="*/ 4019199 w 4172388"/>
              <a:gd name="connsiteY5" fmla="*/ 919117 h 919117"/>
              <a:gd name="connsiteX6" fmla="*/ 153189 w 4172388"/>
              <a:gd name="connsiteY6" fmla="*/ 919117 h 919117"/>
              <a:gd name="connsiteX7" fmla="*/ 0 w 4172388"/>
              <a:gd name="connsiteY7" fmla="*/ 765928 h 919117"/>
              <a:gd name="connsiteX8" fmla="*/ 0 w 4172388"/>
              <a:gd name="connsiteY8" fmla="*/ 153189 h 91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72388" h="919117">
                <a:moveTo>
                  <a:pt x="0" y="153189"/>
                </a:moveTo>
                <a:cubicBezTo>
                  <a:pt x="0" y="68585"/>
                  <a:pt x="68585" y="0"/>
                  <a:pt x="153189" y="0"/>
                </a:cubicBezTo>
                <a:lnTo>
                  <a:pt x="4019199" y="0"/>
                </a:lnTo>
                <a:cubicBezTo>
                  <a:pt x="4103803" y="0"/>
                  <a:pt x="4172388" y="68585"/>
                  <a:pt x="4172388" y="153189"/>
                </a:cubicBezTo>
                <a:lnTo>
                  <a:pt x="4172388" y="765928"/>
                </a:lnTo>
                <a:cubicBezTo>
                  <a:pt x="4172388" y="850532"/>
                  <a:pt x="4103803" y="919117"/>
                  <a:pt x="4019199" y="919117"/>
                </a:cubicBezTo>
                <a:lnTo>
                  <a:pt x="153189" y="919117"/>
                </a:lnTo>
                <a:cubicBezTo>
                  <a:pt x="68585" y="919117"/>
                  <a:pt x="0" y="850532"/>
                  <a:pt x="0" y="765928"/>
                </a:cubicBezTo>
                <a:lnTo>
                  <a:pt x="0" y="153189"/>
                </a:ln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2498" tIns="88683" rIns="132498" bIns="88683" numCol="1" spcCol="1270" anchor="ctr" anchorCtr="0">
            <a:noAutofit/>
          </a:bodyPr>
          <a:lstStyle/>
          <a:p>
            <a:pPr lvl="0" algn="ctr" defTabSz="1022350" rtl="0">
              <a:lnSpc>
                <a:spcPct val="90000"/>
              </a:lnSpc>
              <a:spcBef>
                <a:spcPct val="0"/>
              </a:spcBef>
            </a:pPr>
            <a:r>
              <a:rPr lang="cs-CZ" sz="2300" dirty="0" smtClean="0"/>
              <a:t>Umožnuje pouze čtení dat</a:t>
            </a:r>
            <a:endParaRPr lang="cs-CZ" sz="2300" kern="1200" dirty="0"/>
          </a:p>
        </p:txBody>
      </p:sp>
      <p:sp>
        <p:nvSpPr>
          <p:cNvPr id="12" name="Volný tvar 11"/>
          <p:cNvSpPr/>
          <p:nvPr/>
        </p:nvSpPr>
        <p:spPr>
          <a:xfrm>
            <a:off x="4499992" y="4447861"/>
            <a:ext cx="4214810" cy="925355"/>
          </a:xfrm>
          <a:custGeom>
            <a:avLst/>
            <a:gdLst>
              <a:gd name="connsiteX0" fmla="*/ 0 w 4172388"/>
              <a:gd name="connsiteY0" fmla="*/ 153189 h 919117"/>
              <a:gd name="connsiteX1" fmla="*/ 153189 w 4172388"/>
              <a:gd name="connsiteY1" fmla="*/ 0 h 919117"/>
              <a:gd name="connsiteX2" fmla="*/ 4019199 w 4172388"/>
              <a:gd name="connsiteY2" fmla="*/ 0 h 919117"/>
              <a:gd name="connsiteX3" fmla="*/ 4172388 w 4172388"/>
              <a:gd name="connsiteY3" fmla="*/ 153189 h 919117"/>
              <a:gd name="connsiteX4" fmla="*/ 4172388 w 4172388"/>
              <a:gd name="connsiteY4" fmla="*/ 765928 h 919117"/>
              <a:gd name="connsiteX5" fmla="*/ 4019199 w 4172388"/>
              <a:gd name="connsiteY5" fmla="*/ 919117 h 919117"/>
              <a:gd name="connsiteX6" fmla="*/ 153189 w 4172388"/>
              <a:gd name="connsiteY6" fmla="*/ 919117 h 919117"/>
              <a:gd name="connsiteX7" fmla="*/ 0 w 4172388"/>
              <a:gd name="connsiteY7" fmla="*/ 765928 h 919117"/>
              <a:gd name="connsiteX8" fmla="*/ 0 w 4172388"/>
              <a:gd name="connsiteY8" fmla="*/ 153189 h 91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72388" h="919117">
                <a:moveTo>
                  <a:pt x="0" y="153189"/>
                </a:moveTo>
                <a:cubicBezTo>
                  <a:pt x="0" y="68585"/>
                  <a:pt x="68585" y="0"/>
                  <a:pt x="153189" y="0"/>
                </a:cubicBezTo>
                <a:lnTo>
                  <a:pt x="4019199" y="0"/>
                </a:lnTo>
                <a:cubicBezTo>
                  <a:pt x="4103803" y="0"/>
                  <a:pt x="4172388" y="68585"/>
                  <a:pt x="4172388" y="153189"/>
                </a:cubicBezTo>
                <a:lnTo>
                  <a:pt x="4172388" y="765928"/>
                </a:lnTo>
                <a:cubicBezTo>
                  <a:pt x="4172388" y="850532"/>
                  <a:pt x="4103803" y="919117"/>
                  <a:pt x="4019199" y="919117"/>
                </a:cubicBezTo>
                <a:lnTo>
                  <a:pt x="153189" y="919117"/>
                </a:lnTo>
                <a:cubicBezTo>
                  <a:pt x="68585" y="919117"/>
                  <a:pt x="0" y="850532"/>
                  <a:pt x="0" y="765928"/>
                </a:cubicBezTo>
                <a:lnTo>
                  <a:pt x="0" y="153189"/>
                </a:ln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2498" tIns="88683" rIns="132498" bIns="88683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300" dirty="0" smtClean="0"/>
              <a:t>Umožnuje data zapisovat opakovaně, nebo lze data vymazat</a:t>
            </a:r>
            <a:endParaRPr lang="cs-CZ" sz="2300" kern="1200" dirty="0" smtClean="0"/>
          </a:p>
        </p:txBody>
      </p:sp>
      <p:sp>
        <p:nvSpPr>
          <p:cNvPr id="14" name="Volný tvar 13"/>
          <p:cNvSpPr/>
          <p:nvPr/>
        </p:nvSpPr>
        <p:spPr>
          <a:xfrm>
            <a:off x="4502031" y="3352666"/>
            <a:ext cx="4212770" cy="868422"/>
          </a:xfrm>
          <a:custGeom>
            <a:avLst/>
            <a:gdLst>
              <a:gd name="connsiteX0" fmla="*/ 0 w 4172388"/>
              <a:gd name="connsiteY0" fmla="*/ 153189 h 919117"/>
              <a:gd name="connsiteX1" fmla="*/ 153189 w 4172388"/>
              <a:gd name="connsiteY1" fmla="*/ 0 h 919117"/>
              <a:gd name="connsiteX2" fmla="*/ 4019199 w 4172388"/>
              <a:gd name="connsiteY2" fmla="*/ 0 h 919117"/>
              <a:gd name="connsiteX3" fmla="*/ 4172388 w 4172388"/>
              <a:gd name="connsiteY3" fmla="*/ 153189 h 919117"/>
              <a:gd name="connsiteX4" fmla="*/ 4172388 w 4172388"/>
              <a:gd name="connsiteY4" fmla="*/ 765928 h 919117"/>
              <a:gd name="connsiteX5" fmla="*/ 4019199 w 4172388"/>
              <a:gd name="connsiteY5" fmla="*/ 919117 h 919117"/>
              <a:gd name="connsiteX6" fmla="*/ 153189 w 4172388"/>
              <a:gd name="connsiteY6" fmla="*/ 919117 h 919117"/>
              <a:gd name="connsiteX7" fmla="*/ 0 w 4172388"/>
              <a:gd name="connsiteY7" fmla="*/ 765928 h 919117"/>
              <a:gd name="connsiteX8" fmla="*/ 0 w 4172388"/>
              <a:gd name="connsiteY8" fmla="*/ 153189 h 91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72388" h="919117">
                <a:moveTo>
                  <a:pt x="0" y="153189"/>
                </a:moveTo>
                <a:cubicBezTo>
                  <a:pt x="0" y="68585"/>
                  <a:pt x="68585" y="0"/>
                  <a:pt x="153189" y="0"/>
                </a:cubicBezTo>
                <a:lnTo>
                  <a:pt x="4019199" y="0"/>
                </a:lnTo>
                <a:cubicBezTo>
                  <a:pt x="4103803" y="0"/>
                  <a:pt x="4172388" y="68585"/>
                  <a:pt x="4172388" y="153189"/>
                </a:cubicBezTo>
                <a:lnTo>
                  <a:pt x="4172388" y="765928"/>
                </a:lnTo>
                <a:cubicBezTo>
                  <a:pt x="4172388" y="850532"/>
                  <a:pt x="4103803" y="919117"/>
                  <a:pt x="4019199" y="919117"/>
                </a:cubicBezTo>
                <a:lnTo>
                  <a:pt x="153189" y="919117"/>
                </a:lnTo>
                <a:cubicBezTo>
                  <a:pt x="68585" y="919117"/>
                  <a:pt x="0" y="850532"/>
                  <a:pt x="0" y="765928"/>
                </a:cubicBezTo>
                <a:lnTo>
                  <a:pt x="0" y="153189"/>
                </a:ln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2498" tIns="88683" rIns="132498" bIns="88683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300" dirty="0" smtClean="0"/>
              <a:t>Umožnuje data jednou zapsat (tzv. vypálit)</a:t>
            </a:r>
            <a:endParaRPr lang="cs-CZ" sz="2300" kern="1200" dirty="0"/>
          </a:p>
        </p:txBody>
      </p:sp>
      <p:sp>
        <p:nvSpPr>
          <p:cNvPr id="15" name="Volný tvar 14"/>
          <p:cNvSpPr/>
          <p:nvPr/>
        </p:nvSpPr>
        <p:spPr>
          <a:xfrm>
            <a:off x="395674" y="2155765"/>
            <a:ext cx="3926640" cy="925355"/>
          </a:xfrm>
          <a:custGeom>
            <a:avLst/>
            <a:gdLst>
              <a:gd name="connsiteX0" fmla="*/ 0 w 4172388"/>
              <a:gd name="connsiteY0" fmla="*/ 153189 h 919117"/>
              <a:gd name="connsiteX1" fmla="*/ 153189 w 4172388"/>
              <a:gd name="connsiteY1" fmla="*/ 0 h 919117"/>
              <a:gd name="connsiteX2" fmla="*/ 4019199 w 4172388"/>
              <a:gd name="connsiteY2" fmla="*/ 0 h 919117"/>
              <a:gd name="connsiteX3" fmla="*/ 4172388 w 4172388"/>
              <a:gd name="connsiteY3" fmla="*/ 153189 h 919117"/>
              <a:gd name="connsiteX4" fmla="*/ 4172388 w 4172388"/>
              <a:gd name="connsiteY4" fmla="*/ 765928 h 919117"/>
              <a:gd name="connsiteX5" fmla="*/ 4019199 w 4172388"/>
              <a:gd name="connsiteY5" fmla="*/ 919117 h 919117"/>
              <a:gd name="connsiteX6" fmla="*/ 153189 w 4172388"/>
              <a:gd name="connsiteY6" fmla="*/ 919117 h 919117"/>
              <a:gd name="connsiteX7" fmla="*/ 0 w 4172388"/>
              <a:gd name="connsiteY7" fmla="*/ 765928 h 919117"/>
              <a:gd name="connsiteX8" fmla="*/ 0 w 4172388"/>
              <a:gd name="connsiteY8" fmla="*/ 153189 h 91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72388" h="919117">
                <a:moveTo>
                  <a:pt x="0" y="153189"/>
                </a:moveTo>
                <a:cubicBezTo>
                  <a:pt x="0" y="68585"/>
                  <a:pt x="68585" y="0"/>
                  <a:pt x="153189" y="0"/>
                </a:cubicBezTo>
                <a:lnTo>
                  <a:pt x="4019199" y="0"/>
                </a:lnTo>
                <a:cubicBezTo>
                  <a:pt x="4103803" y="0"/>
                  <a:pt x="4172388" y="68585"/>
                  <a:pt x="4172388" y="153189"/>
                </a:cubicBezTo>
                <a:lnTo>
                  <a:pt x="4172388" y="765928"/>
                </a:lnTo>
                <a:cubicBezTo>
                  <a:pt x="4172388" y="850532"/>
                  <a:pt x="4103803" y="919117"/>
                  <a:pt x="4019199" y="919117"/>
                </a:cubicBezTo>
                <a:lnTo>
                  <a:pt x="153189" y="919117"/>
                </a:lnTo>
                <a:cubicBezTo>
                  <a:pt x="68585" y="919117"/>
                  <a:pt x="0" y="850532"/>
                  <a:pt x="0" y="765928"/>
                </a:cubicBezTo>
                <a:lnTo>
                  <a:pt x="0" y="153189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2498" tIns="88683" rIns="132498" bIns="88683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</a:pPr>
            <a:r>
              <a:rPr lang="cs-CZ" sz="2400" b="1" dirty="0" smtClean="0"/>
              <a:t>CD, DVD</a:t>
            </a:r>
            <a:endParaRPr lang="cs-CZ" sz="2400" b="1" dirty="0"/>
          </a:p>
        </p:txBody>
      </p:sp>
      <p:sp>
        <p:nvSpPr>
          <p:cNvPr id="16" name="Volný tvar 15"/>
          <p:cNvSpPr/>
          <p:nvPr/>
        </p:nvSpPr>
        <p:spPr>
          <a:xfrm>
            <a:off x="393636" y="4447861"/>
            <a:ext cx="3926640" cy="925355"/>
          </a:xfrm>
          <a:custGeom>
            <a:avLst/>
            <a:gdLst>
              <a:gd name="connsiteX0" fmla="*/ 0 w 4172388"/>
              <a:gd name="connsiteY0" fmla="*/ 153189 h 919117"/>
              <a:gd name="connsiteX1" fmla="*/ 153189 w 4172388"/>
              <a:gd name="connsiteY1" fmla="*/ 0 h 919117"/>
              <a:gd name="connsiteX2" fmla="*/ 4019199 w 4172388"/>
              <a:gd name="connsiteY2" fmla="*/ 0 h 919117"/>
              <a:gd name="connsiteX3" fmla="*/ 4172388 w 4172388"/>
              <a:gd name="connsiteY3" fmla="*/ 153189 h 919117"/>
              <a:gd name="connsiteX4" fmla="*/ 4172388 w 4172388"/>
              <a:gd name="connsiteY4" fmla="*/ 765928 h 919117"/>
              <a:gd name="connsiteX5" fmla="*/ 4019199 w 4172388"/>
              <a:gd name="connsiteY5" fmla="*/ 919117 h 919117"/>
              <a:gd name="connsiteX6" fmla="*/ 153189 w 4172388"/>
              <a:gd name="connsiteY6" fmla="*/ 919117 h 919117"/>
              <a:gd name="connsiteX7" fmla="*/ 0 w 4172388"/>
              <a:gd name="connsiteY7" fmla="*/ 765928 h 919117"/>
              <a:gd name="connsiteX8" fmla="*/ 0 w 4172388"/>
              <a:gd name="connsiteY8" fmla="*/ 153189 h 91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72388" h="919117">
                <a:moveTo>
                  <a:pt x="0" y="153189"/>
                </a:moveTo>
                <a:cubicBezTo>
                  <a:pt x="0" y="68585"/>
                  <a:pt x="68585" y="0"/>
                  <a:pt x="153189" y="0"/>
                </a:cubicBezTo>
                <a:lnTo>
                  <a:pt x="4019199" y="0"/>
                </a:lnTo>
                <a:cubicBezTo>
                  <a:pt x="4103803" y="0"/>
                  <a:pt x="4172388" y="68585"/>
                  <a:pt x="4172388" y="153189"/>
                </a:cubicBezTo>
                <a:lnTo>
                  <a:pt x="4172388" y="765928"/>
                </a:lnTo>
                <a:cubicBezTo>
                  <a:pt x="4172388" y="850532"/>
                  <a:pt x="4103803" y="919117"/>
                  <a:pt x="4019199" y="919117"/>
                </a:cubicBezTo>
                <a:lnTo>
                  <a:pt x="153189" y="919117"/>
                </a:lnTo>
                <a:cubicBezTo>
                  <a:pt x="68585" y="919117"/>
                  <a:pt x="0" y="850532"/>
                  <a:pt x="0" y="765928"/>
                </a:cubicBezTo>
                <a:lnTo>
                  <a:pt x="0" y="153189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2498" tIns="88683" rIns="132498" bIns="88683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400" b="1" dirty="0" smtClean="0"/>
              <a:t>CD-RW, DVD-RW</a:t>
            </a:r>
            <a:endParaRPr lang="cs-CZ" sz="2300" dirty="0"/>
          </a:p>
        </p:txBody>
      </p:sp>
      <p:sp>
        <p:nvSpPr>
          <p:cNvPr id="18" name="Volný tvar 17"/>
          <p:cNvSpPr/>
          <p:nvPr/>
        </p:nvSpPr>
        <p:spPr>
          <a:xfrm>
            <a:off x="395535" y="3352666"/>
            <a:ext cx="3924739" cy="868422"/>
          </a:xfrm>
          <a:custGeom>
            <a:avLst/>
            <a:gdLst>
              <a:gd name="connsiteX0" fmla="*/ 0 w 4172388"/>
              <a:gd name="connsiteY0" fmla="*/ 153189 h 919117"/>
              <a:gd name="connsiteX1" fmla="*/ 153189 w 4172388"/>
              <a:gd name="connsiteY1" fmla="*/ 0 h 919117"/>
              <a:gd name="connsiteX2" fmla="*/ 4019199 w 4172388"/>
              <a:gd name="connsiteY2" fmla="*/ 0 h 919117"/>
              <a:gd name="connsiteX3" fmla="*/ 4172388 w 4172388"/>
              <a:gd name="connsiteY3" fmla="*/ 153189 h 919117"/>
              <a:gd name="connsiteX4" fmla="*/ 4172388 w 4172388"/>
              <a:gd name="connsiteY4" fmla="*/ 765928 h 919117"/>
              <a:gd name="connsiteX5" fmla="*/ 4019199 w 4172388"/>
              <a:gd name="connsiteY5" fmla="*/ 919117 h 919117"/>
              <a:gd name="connsiteX6" fmla="*/ 153189 w 4172388"/>
              <a:gd name="connsiteY6" fmla="*/ 919117 h 919117"/>
              <a:gd name="connsiteX7" fmla="*/ 0 w 4172388"/>
              <a:gd name="connsiteY7" fmla="*/ 765928 h 919117"/>
              <a:gd name="connsiteX8" fmla="*/ 0 w 4172388"/>
              <a:gd name="connsiteY8" fmla="*/ 153189 h 91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72388" h="919117">
                <a:moveTo>
                  <a:pt x="0" y="153189"/>
                </a:moveTo>
                <a:cubicBezTo>
                  <a:pt x="0" y="68585"/>
                  <a:pt x="68585" y="0"/>
                  <a:pt x="153189" y="0"/>
                </a:cubicBezTo>
                <a:lnTo>
                  <a:pt x="4019199" y="0"/>
                </a:lnTo>
                <a:cubicBezTo>
                  <a:pt x="4103803" y="0"/>
                  <a:pt x="4172388" y="68585"/>
                  <a:pt x="4172388" y="153189"/>
                </a:cubicBezTo>
                <a:lnTo>
                  <a:pt x="4172388" y="765928"/>
                </a:lnTo>
                <a:cubicBezTo>
                  <a:pt x="4172388" y="850532"/>
                  <a:pt x="4103803" y="919117"/>
                  <a:pt x="4019199" y="919117"/>
                </a:cubicBezTo>
                <a:lnTo>
                  <a:pt x="153189" y="919117"/>
                </a:lnTo>
                <a:cubicBezTo>
                  <a:pt x="68585" y="919117"/>
                  <a:pt x="0" y="850532"/>
                  <a:pt x="0" y="765928"/>
                </a:cubicBezTo>
                <a:lnTo>
                  <a:pt x="0" y="153189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2498" tIns="88683" rIns="132498" bIns="88683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400" b="1" dirty="0" smtClean="0"/>
              <a:t>CD-R, DVD-R</a:t>
            </a:r>
            <a:endParaRPr lang="cs-CZ" sz="2300" kern="1200" dirty="0"/>
          </a:p>
        </p:txBody>
      </p:sp>
    </p:spTree>
    <p:extLst>
      <p:ext uri="{BB962C8B-B14F-4D97-AF65-F5344CB8AC3E}">
        <p14:creationId xmlns:p14="http://schemas.microsoft.com/office/powerpoint/2010/main" val="202752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2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424936" cy="619934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/>
              <a:t>USB </a:t>
            </a:r>
            <a:r>
              <a:rPr lang="cs-CZ" sz="3600" dirty="0" err="1" smtClean="0"/>
              <a:t>Flash</a:t>
            </a:r>
            <a:r>
              <a:rPr lang="cs-CZ" sz="3600" dirty="0" smtClean="0"/>
              <a:t> disk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1518" y="1312620"/>
            <a:ext cx="8424937" cy="1756340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cs-CZ" sz="2400" dirty="0">
                <a:hlinkClick r:id="rId2" tooltip="USB flash disk"/>
              </a:rPr>
              <a:t>USB </a:t>
            </a:r>
            <a:r>
              <a:rPr lang="cs-CZ" sz="2400" dirty="0" err="1">
                <a:hlinkClick r:id="rId2" tooltip="USB flash disk"/>
              </a:rPr>
              <a:t>flash</a:t>
            </a:r>
            <a:r>
              <a:rPr lang="cs-CZ" sz="2400" dirty="0">
                <a:hlinkClick r:id="rId2" tooltip="USB flash disk"/>
              </a:rPr>
              <a:t> </a:t>
            </a:r>
            <a:r>
              <a:rPr lang="cs-CZ" sz="2400" dirty="0" smtClean="0">
                <a:hlinkClick r:id="rId2" tooltip="USB flash disk"/>
              </a:rPr>
              <a:t>disk</a:t>
            </a:r>
            <a:r>
              <a:rPr lang="cs-CZ" sz="2400" dirty="0" smtClean="0"/>
              <a:t>  Paměťové zařízení které v poslední době nahrazuje diskety a další záznamová media jakou jsou CD a DVD. Jsou vyráběny v mnoha podobách ale základem USB připojení a  integrovaný obvod na základní destičce. Kapacita se běžně pohybuje od 4 do  128 GB a přenosová rychlost v průměru 30 MB/s, USB 3.0 teoreticky až 625 MB/s  </a:t>
            </a:r>
            <a:endParaRPr lang="cs-CZ" sz="2400" dirty="0"/>
          </a:p>
        </p:txBody>
      </p:sp>
      <p:grpSp>
        <p:nvGrpSpPr>
          <p:cNvPr id="6" name="Skupina 5"/>
          <p:cNvGrpSpPr/>
          <p:nvPr/>
        </p:nvGrpSpPr>
        <p:grpSpPr>
          <a:xfrm>
            <a:off x="539552" y="3212976"/>
            <a:ext cx="7620000" cy="3373105"/>
            <a:chOff x="539552" y="3212976"/>
            <a:chExt cx="7620000" cy="3373105"/>
          </a:xfrm>
        </p:grpSpPr>
        <p:pic>
          <p:nvPicPr>
            <p:cNvPr id="1026" name="Picture 2" descr="Soubor:Geil David 1GB AB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3212976"/>
              <a:ext cx="7620000" cy="2828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Obdélník 7"/>
            <p:cNvSpPr/>
            <p:nvPr/>
          </p:nvSpPr>
          <p:spPr>
            <a:xfrm>
              <a:off x="550072" y="6216749"/>
              <a:ext cx="344586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b="1" dirty="0">
                  <a:latin typeface="Times New Roman" pitchFamily="18" charset="0"/>
                  <a:cs typeface="Times New Roman" pitchFamily="18" charset="0"/>
                </a:rPr>
                <a:t>Obrázek </a:t>
              </a:r>
              <a:r>
                <a:rPr lang="cs-CZ" b="1" dirty="0" smtClean="0">
                  <a:latin typeface="Times New Roman" pitchFamily="18" charset="0"/>
                  <a:cs typeface="Times New Roman" pitchFamily="18" charset="0"/>
                </a:rPr>
                <a:t>3 – </a:t>
              </a:r>
              <a:r>
                <a:rPr lang="en-US" dirty="0"/>
                <a:t>USB flash </a:t>
              </a:r>
              <a:r>
                <a:rPr lang="cs-CZ" dirty="0" smtClean="0"/>
                <a:t>disk</a:t>
              </a:r>
              <a:endParaRPr lang="cs-CZ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303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6879</TotalTime>
  <Words>865</Words>
  <Application>Microsoft Office PowerPoint</Application>
  <PresentationFormat>Předvádění na obrazovce (4:3)</PresentationFormat>
  <Paragraphs>116</Paragraphs>
  <Slides>14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14</vt:i4>
      </vt:variant>
    </vt:vector>
  </HeadingPairs>
  <TitlesOfParts>
    <vt:vector size="16" baseType="lpstr">
      <vt:lpstr>Slunovrat</vt:lpstr>
      <vt:lpstr>Aerodynamika</vt:lpstr>
      <vt:lpstr>Prezentace aplikace PowerPoint</vt:lpstr>
      <vt:lpstr>Záznamová média</vt:lpstr>
      <vt:lpstr>Záznamová média</vt:lpstr>
      <vt:lpstr>Historicky používaná   záznamová média</vt:lpstr>
      <vt:lpstr>Neelektronické datové nosiče</vt:lpstr>
      <vt:lpstr>Disketa</vt:lpstr>
      <vt:lpstr>CD, DVD</vt:lpstr>
      <vt:lpstr>Rozdělení cd a DVD</vt:lpstr>
      <vt:lpstr>USB Flash disk</vt:lpstr>
      <vt:lpstr>Blu-ray disk</vt:lpstr>
      <vt:lpstr>Přenosné externí disky</vt:lpstr>
      <vt:lpstr>Použitá literatura, citace </vt:lpstr>
      <vt:lpstr>Použitá literatura, citace 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Záznamová media, jejich parametry a práce s nimi</dc:title>
  <dc:creator>SŠZePř</dc:creator>
  <cp:lastModifiedBy>SŠZEPŘ</cp:lastModifiedBy>
  <cp:revision>222</cp:revision>
  <dcterms:created xsi:type="dcterms:W3CDTF">2012-07-01T09:09:54Z</dcterms:created>
  <dcterms:modified xsi:type="dcterms:W3CDTF">2013-10-17T06:21:12Z</dcterms:modified>
</cp:coreProperties>
</file>