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18457F-7E3F-48F6-B2E7-937B679BB114}" type="doc">
      <dgm:prSet loTypeId="urn:microsoft.com/office/officeart/2005/8/layout/pyramid2" loCatId="pyramid" qsTypeId="urn:microsoft.com/office/officeart/2005/8/quickstyle/simple1" qsCatId="simple" csTypeId="urn:microsoft.com/office/officeart/2005/8/colors/accent1_2" csCatId="accent1" phldr="1"/>
      <dgm:spPr/>
    </dgm:pt>
    <dgm:pt modelId="{9E832C1B-C21E-4B3E-958F-85DF7542D9FC}">
      <dgm:prSet phldrT="[Text]"/>
      <dgm:spPr/>
      <dgm:t>
        <a:bodyPr/>
        <a:lstStyle/>
        <a:p>
          <a:r>
            <a:rPr lang="cs-CZ" b="1" dirty="0" smtClean="0"/>
            <a:t>Potřeba seberealizace </a:t>
          </a:r>
          <a:r>
            <a:rPr lang="cs-CZ" dirty="0" smtClean="0"/>
            <a:t>(rozvoj talentu, osobnosti)</a:t>
          </a:r>
          <a:endParaRPr lang="cs-CZ" dirty="0"/>
        </a:p>
      </dgm:t>
    </dgm:pt>
    <dgm:pt modelId="{9A2FB89D-6205-45AD-AD59-5070E606BE14}" type="parTrans" cxnId="{346157C4-90BF-47BF-97A1-D6CBD129BB8F}">
      <dgm:prSet/>
      <dgm:spPr/>
      <dgm:t>
        <a:bodyPr/>
        <a:lstStyle/>
        <a:p>
          <a:endParaRPr lang="cs-CZ"/>
        </a:p>
      </dgm:t>
    </dgm:pt>
    <dgm:pt modelId="{252B1893-A6CB-415E-92EE-DDD9473D8F12}" type="sibTrans" cxnId="{346157C4-90BF-47BF-97A1-D6CBD129BB8F}">
      <dgm:prSet/>
      <dgm:spPr/>
      <dgm:t>
        <a:bodyPr/>
        <a:lstStyle/>
        <a:p>
          <a:endParaRPr lang="cs-CZ"/>
        </a:p>
      </dgm:t>
    </dgm:pt>
    <dgm:pt modelId="{864E4AB0-AE16-4CB5-895C-E4297F3B40AF}">
      <dgm:prSet phldrT="[Text]"/>
      <dgm:spPr/>
      <dgm:t>
        <a:bodyPr/>
        <a:lstStyle/>
        <a:p>
          <a:r>
            <a:rPr lang="cs-CZ" b="1" dirty="0" smtClean="0"/>
            <a:t>Potřeba uznání </a:t>
          </a:r>
          <a:r>
            <a:rPr lang="cs-CZ" dirty="0" smtClean="0"/>
            <a:t>(pocit prospěšnosti a radosti z práce)</a:t>
          </a:r>
          <a:endParaRPr lang="cs-CZ" dirty="0"/>
        </a:p>
      </dgm:t>
    </dgm:pt>
    <dgm:pt modelId="{6E77991E-A489-4C6D-A6F8-4893C3389CFF}" type="parTrans" cxnId="{3094B93C-2FC1-4544-A543-0737EB929EC4}">
      <dgm:prSet/>
      <dgm:spPr/>
      <dgm:t>
        <a:bodyPr/>
        <a:lstStyle/>
        <a:p>
          <a:endParaRPr lang="cs-CZ"/>
        </a:p>
      </dgm:t>
    </dgm:pt>
    <dgm:pt modelId="{D6A835C2-C461-4952-B6F7-DE9AFB9DF4E6}" type="sibTrans" cxnId="{3094B93C-2FC1-4544-A543-0737EB929EC4}">
      <dgm:prSet/>
      <dgm:spPr/>
      <dgm:t>
        <a:bodyPr/>
        <a:lstStyle/>
        <a:p>
          <a:endParaRPr lang="cs-CZ"/>
        </a:p>
      </dgm:t>
    </dgm:pt>
    <dgm:pt modelId="{C8A77EFE-BFFB-4505-BF7C-D3AE81B474BE}">
      <dgm:prSet phldrT="[Text]"/>
      <dgm:spPr/>
      <dgm:t>
        <a:bodyPr/>
        <a:lstStyle/>
        <a:p>
          <a:r>
            <a:rPr lang="cs-CZ" b="1" dirty="0" smtClean="0"/>
            <a:t>Sociální potřeby </a:t>
          </a:r>
          <a:r>
            <a:rPr lang="cs-CZ" dirty="0" smtClean="0"/>
            <a:t>(láska, přátelství, pocit sounáležitosti)</a:t>
          </a:r>
        </a:p>
      </dgm:t>
    </dgm:pt>
    <dgm:pt modelId="{A7703078-DEDD-497A-972A-19FC1C5CA254}" type="parTrans" cxnId="{434B6343-5FD3-4C7C-84D3-94B6045820DB}">
      <dgm:prSet/>
      <dgm:spPr/>
      <dgm:t>
        <a:bodyPr/>
        <a:lstStyle/>
        <a:p>
          <a:endParaRPr lang="cs-CZ"/>
        </a:p>
      </dgm:t>
    </dgm:pt>
    <dgm:pt modelId="{F6FF29F9-D451-4043-B319-AED5EB00B103}" type="sibTrans" cxnId="{434B6343-5FD3-4C7C-84D3-94B6045820DB}">
      <dgm:prSet/>
      <dgm:spPr/>
      <dgm:t>
        <a:bodyPr/>
        <a:lstStyle/>
        <a:p>
          <a:endParaRPr lang="cs-CZ"/>
        </a:p>
      </dgm:t>
    </dgm:pt>
    <dgm:pt modelId="{91485C32-E2A1-4444-A59F-3AB5A1F2737E}">
      <dgm:prSet phldrT="[Text]"/>
      <dgm:spPr/>
      <dgm:t>
        <a:bodyPr/>
        <a:lstStyle/>
        <a:p>
          <a:r>
            <a:rPr lang="cs-CZ" b="1" dirty="0" smtClean="0"/>
            <a:t>Potřeba bezpečí a jistoty </a:t>
          </a:r>
          <a:r>
            <a:rPr lang="cs-CZ" b="0" dirty="0" smtClean="0"/>
            <a:t>(bydlení, rodina)</a:t>
          </a:r>
          <a:endParaRPr lang="cs-CZ" b="1" dirty="0" smtClean="0"/>
        </a:p>
      </dgm:t>
    </dgm:pt>
    <dgm:pt modelId="{5EB80FE0-5011-473D-B7F2-84C0FCA06659}" type="parTrans" cxnId="{F9805FD3-E1E9-48CF-B47E-8791A2DC841E}">
      <dgm:prSet/>
      <dgm:spPr/>
      <dgm:t>
        <a:bodyPr/>
        <a:lstStyle/>
        <a:p>
          <a:endParaRPr lang="cs-CZ"/>
        </a:p>
      </dgm:t>
    </dgm:pt>
    <dgm:pt modelId="{325C2D14-2532-4A92-BE08-8CCC0C90621A}" type="sibTrans" cxnId="{F9805FD3-E1E9-48CF-B47E-8791A2DC841E}">
      <dgm:prSet/>
      <dgm:spPr/>
      <dgm:t>
        <a:bodyPr/>
        <a:lstStyle/>
        <a:p>
          <a:endParaRPr lang="cs-CZ"/>
        </a:p>
      </dgm:t>
    </dgm:pt>
    <dgm:pt modelId="{5D7DC224-2177-464F-AE7B-EDF4A6FABF7D}">
      <dgm:prSet phldrT="[Text]"/>
      <dgm:spPr/>
      <dgm:t>
        <a:bodyPr/>
        <a:lstStyle/>
        <a:p>
          <a:r>
            <a:rPr lang="cs-CZ" b="1" dirty="0" smtClean="0"/>
            <a:t>Fyziologické potřeby </a:t>
          </a:r>
          <a:r>
            <a:rPr lang="cs-CZ" dirty="0" smtClean="0"/>
            <a:t>(jídlo, oblečení, spánek)</a:t>
          </a:r>
        </a:p>
      </dgm:t>
    </dgm:pt>
    <dgm:pt modelId="{23526C1A-F8EF-4EF4-A64D-6F7FAA1971D2}" type="parTrans" cxnId="{779A77F6-51AB-4CD7-BC4E-CF36C2888451}">
      <dgm:prSet/>
      <dgm:spPr/>
      <dgm:t>
        <a:bodyPr/>
        <a:lstStyle/>
        <a:p>
          <a:endParaRPr lang="cs-CZ"/>
        </a:p>
      </dgm:t>
    </dgm:pt>
    <dgm:pt modelId="{3B33C31D-C02F-474A-8580-E9229F56D1FA}" type="sibTrans" cxnId="{779A77F6-51AB-4CD7-BC4E-CF36C2888451}">
      <dgm:prSet/>
      <dgm:spPr/>
      <dgm:t>
        <a:bodyPr/>
        <a:lstStyle/>
        <a:p>
          <a:endParaRPr lang="cs-CZ"/>
        </a:p>
      </dgm:t>
    </dgm:pt>
    <dgm:pt modelId="{D8846764-AA86-49D2-BC4F-8126C1B0097E}" type="pres">
      <dgm:prSet presAssocID="{7318457F-7E3F-48F6-B2E7-937B679BB114}" presName="compositeShape" presStyleCnt="0">
        <dgm:presLayoutVars>
          <dgm:dir/>
          <dgm:resizeHandles/>
        </dgm:presLayoutVars>
      </dgm:prSet>
      <dgm:spPr/>
    </dgm:pt>
    <dgm:pt modelId="{80846E5D-CA26-4FC9-A8F3-2C4CD90A2E9E}" type="pres">
      <dgm:prSet presAssocID="{7318457F-7E3F-48F6-B2E7-937B679BB114}" presName="pyramid" presStyleLbl="node1" presStyleIdx="0" presStyleCnt="1"/>
      <dgm:spPr/>
    </dgm:pt>
    <dgm:pt modelId="{56B34C2A-DF72-4ACC-99F4-41C748E0F1DF}" type="pres">
      <dgm:prSet presAssocID="{7318457F-7E3F-48F6-B2E7-937B679BB114}" presName="theList" presStyleCnt="0"/>
      <dgm:spPr/>
    </dgm:pt>
    <dgm:pt modelId="{68A858FF-FF16-417C-83CF-2E3526F85CD1}" type="pres">
      <dgm:prSet presAssocID="{9E832C1B-C21E-4B3E-958F-85DF7542D9FC}" presName="aNode" presStyleLbl="fgAcc1" presStyleIdx="0" presStyleCnt="5">
        <dgm:presLayoutVars>
          <dgm:bulletEnabled val="1"/>
        </dgm:presLayoutVars>
      </dgm:prSet>
      <dgm:spPr/>
      <dgm:t>
        <a:bodyPr/>
        <a:lstStyle/>
        <a:p>
          <a:endParaRPr lang="cs-CZ"/>
        </a:p>
      </dgm:t>
    </dgm:pt>
    <dgm:pt modelId="{6417A060-8086-47D4-B2D4-75DC516BD54E}" type="pres">
      <dgm:prSet presAssocID="{9E832C1B-C21E-4B3E-958F-85DF7542D9FC}" presName="aSpace" presStyleCnt="0"/>
      <dgm:spPr/>
    </dgm:pt>
    <dgm:pt modelId="{9FB6D7E9-DC73-4577-BBA1-ADF4C383410C}" type="pres">
      <dgm:prSet presAssocID="{864E4AB0-AE16-4CB5-895C-E4297F3B40AF}" presName="aNode" presStyleLbl="fgAcc1" presStyleIdx="1" presStyleCnt="5">
        <dgm:presLayoutVars>
          <dgm:bulletEnabled val="1"/>
        </dgm:presLayoutVars>
      </dgm:prSet>
      <dgm:spPr/>
      <dgm:t>
        <a:bodyPr/>
        <a:lstStyle/>
        <a:p>
          <a:endParaRPr lang="cs-CZ"/>
        </a:p>
      </dgm:t>
    </dgm:pt>
    <dgm:pt modelId="{BB7A8C1D-12E5-44DE-B8EF-EE3DDA56A62F}" type="pres">
      <dgm:prSet presAssocID="{864E4AB0-AE16-4CB5-895C-E4297F3B40AF}" presName="aSpace" presStyleCnt="0"/>
      <dgm:spPr/>
    </dgm:pt>
    <dgm:pt modelId="{3CB3FE3D-FF09-4FFA-8422-226548B202E2}" type="pres">
      <dgm:prSet presAssocID="{C8A77EFE-BFFB-4505-BF7C-D3AE81B474BE}" presName="aNode" presStyleLbl="fgAcc1" presStyleIdx="2" presStyleCnt="5">
        <dgm:presLayoutVars>
          <dgm:bulletEnabled val="1"/>
        </dgm:presLayoutVars>
      </dgm:prSet>
      <dgm:spPr/>
      <dgm:t>
        <a:bodyPr/>
        <a:lstStyle/>
        <a:p>
          <a:endParaRPr lang="cs-CZ"/>
        </a:p>
      </dgm:t>
    </dgm:pt>
    <dgm:pt modelId="{D638BA51-1975-4426-8925-6C8C55F76DA5}" type="pres">
      <dgm:prSet presAssocID="{C8A77EFE-BFFB-4505-BF7C-D3AE81B474BE}" presName="aSpace" presStyleCnt="0"/>
      <dgm:spPr/>
    </dgm:pt>
    <dgm:pt modelId="{BB9B898C-A59E-4053-A29A-E50D6D076BCC}" type="pres">
      <dgm:prSet presAssocID="{91485C32-E2A1-4444-A59F-3AB5A1F2737E}" presName="aNode" presStyleLbl="fgAcc1" presStyleIdx="3" presStyleCnt="5">
        <dgm:presLayoutVars>
          <dgm:bulletEnabled val="1"/>
        </dgm:presLayoutVars>
      </dgm:prSet>
      <dgm:spPr/>
      <dgm:t>
        <a:bodyPr/>
        <a:lstStyle/>
        <a:p>
          <a:endParaRPr lang="cs-CZ"/>
        </a:p>
      </dgm:t>
    </dgm:pt>
    <dgm:pt modelId="{17C4D5BE-11DD-40ED-9ED2-C0F74CD94576}" type="pres">
      <dgm:prSet presAssocID="{91485C32-E2A1-4444-A59F-3AB5A1F2737E}" presName="aSpace" presStyleCnt="0"/>
      <dgm:spPr/>
    </dgm:pt>
    <dgm:pt modelId="{7848F05B-DA63-40AD-9636-FD00172996FD}" type="pres">
      <dgm:prSet presAssocID="{5D7DC224-2177-464F-AE7B-EDF4A6FABF7D}" presName="aNode" presStyleLbl="fgAcc1" presStyleIdx="4" presStyleCnt="5">
        <dgm:presLayoutVars>
          <dgm:bulletEnabled val="1"/>
        </dgm:presLayoutVars>
      </dgm:prSet>
      <dgm:spPr/>
      <dgm:t>
        <a:bodyPr/>
        <a:lstStyle/>
        <a:p>
          <a:endParaRPr lang="cs-CZ"/>
        </a:p>
      </dgm:t>
    </dgm:pt>
    <dgm:pt modelId="{8A2C8E9A-EF6D-4000-A794-787BC0083A6F}" type="pres">
      <dgm:prSet presAssocID="{5D7DC224-2177-464F-AE7B-EDF4A6FABF7D}" presName="aSpace" presStyleCnt="0"/>
      <dgm:spPr/>
    </dgm:pt>
  </dgm:ptLst>
  <dgm:cxnLst>
    <dgm:cxn modelId="{F9805FD3-E1E9-48CF-B47E-8791A2DC841E}" srcId="{7318457F-7E3F-48F6-B2E7-937B679BB114}" destId="{91485C32-E2A1-4444-A59F-3AB5A1F2737E}" srcOrd="3" destOrd="0" parTransId="{5EB80FE0-5011-473D-B7F2-84C0FCA06659}" sibTransId="{325C2D14-2532-4A92-BE08-8CCC0C90621A}"/>
    <dgm:cxn modelId="{4FECBD9C-1A1C-4FDD-97D4-435013BFA4CE}" type="presOf" srcId="{9E832C1B-C21E-4B3E-958F-85DF7542D9FC}" destId="{68A858FF-FF16-417C-83CF-2E3526F85CD1}" srcOrd="0" destOrd="0" presId="urn:microsoft.com/office/officeart/2005/8/layout/pyramid2"/>
    <dgm:cxn modelId="{779A77F6-51AB-4CD7-BC4E-CF36C2888451}" srcId="{7318457F-7E3F-48F6-B2E7-937B679BB114}" destId="{5D7DC224-2177-464F-AE7B-EDF4A6FABF7D}" srcOrd="4" destOrd="0" parTransId="{23526C1A-F8EF-4EF4-A64D-6F7FAA1971D2}" sibTransId="{3B33C31D-C02F-474A-8580-E9229F56D1FA}"/>
    <dgm:cxn modelId="{6D4FDA94-F6F9-4805-AACF-42C151EA6D8A}" type="presOf" srcId="{5D7DC224-2177-464F-AE7B-EDF4A6FABF7D}" destId="{7848F05B-DA63-40AD-9636-FD00172996FD}" srcOrd="0" destOrd="0" presId="urn:microsoft.com/office/officeart/2005/8/layout/pyramid2"/>
    <dgm:cxn modelId="{434B6343-5FD3-4C7C-84D3-94B6045820DB}" srcId="{7318457F-7E3F-48F6-B2E7-937B679BB114}" destId="{C8A77EFE-BFFB-4505-BF7C-D3AE81B474BE}" srcOrd="2" destOrd="0" parTransId="{A7703078-DEDD-497A-972A-19FC1C5CA254}" sibTransId="{F6FF29F9-D451-4043-B319-AED5EB00B103}"/>
    <dgm:cxn modelId="{A93CB8D6-ECD3-40B1-87FF-CDB4878BA868}" type="presOf" srcId="{7318457F-7E3F-48F6-B2E7-937B679BB114}" destId="{D8846764-AA86-49D2-BC4F-8126C1B0097E}" srcOrd="0" destOrd="0" presId="urn:microsoft.com/office/officeart/2005/8/layout/pyramid2"/>
    <dgm:cxn modelId="{3094B93C-2FC1-4544-A543-0737EB929EC4}" srcId="{7318457F-7E3F-48F6-B2E7-937B679BB114}" destId="{864E4AB0-AE16-4CB5-895C-E4297F3B40AF}" srcOrd="1" destOrd="0" parTransId="{6E77991E-A489-4C6D-A6F8-4893C3389CFF}" sibTransId="{D6A835C2-C461-4952-B6F7-DE9AFB9DF4E6}"/>
    <dgm:cxn modelId="{22094BF6-51F0-4B76-827E-BF614994404D}" type="presOf" srcId="{C8A77EFE-BFFB-4505-BF7C-D3AE81B474BE}" destId="{3CB3FE3D-FF09-4FFA-8422-226548B202E2}" srcOrd="0" destOrd="0" presId="urn:microsoft.com/office/officeart/2005/8/layout/pyramid2"/>
    <dgm:cxn modelId="{8F249803-CA4C-4BC2-A6D4-B0A7A2ED932D}" type="presOf" srcId="{864E4AB0-AE16-4CB5-895C-E4297F3B40AF}" destId="{9FB6D7E9-DC73-4577-BBA1-ADF4C383410C}" srcOrd="0" destOrd="0" presId="urn:microsoft.com/office/officeart/2005/8/layout/pyramid2"/>
    <dgm:cxn modelId="{1CC84A4F-14F4-4695-A085-5FE591E82723}" type="presOf" srcId="{91485C32-E2A1-4444-A59F-3AB5A1F2737E}" destId="{BB9B898C-A59E-4053-A29A-E50D6D076BCC}" srcOrd="0" destOrd="0" presId="urn:microsoft.com/office/officeart/2005/8/layout/pyramid2"/>
    <dgm:cxn modelId="{346157C4-90BF-47BF-97A1-D6CBD129BB8F}" srcId="{7318457F-7E3F-48F6-B2E7-937B679BB114}" destId="{9E832C1B-C21E-4B3E-958F-85DF7542D9FC}" srcOrd="0" destOrd="0" parTransId="{9A2FB89D-6205-45AD-AD59-5070E606BE14}" sibTransId="{252B1893-A6CB-415E-92EE-DDD9473D8F12}"/>
    <dgm:cxn modelId="{EC374B57-1619-4E1B-8B97-D40296EFDA3E}" type="presParOf" srcId="{D8846764-AA86-49D2-BC4F-8126C1B0097E}" destId="{80846E5D-CA26-4FC9-A8F3-2C4CD90A2E9E}" srcOrd="0" destOrd="0" presId="urn:microsoft.com/office/officeart/2005/8/layout/pyramid2"/>
    <dgm:cxn modelId="{58061FDE-A83B-43E6-A792-7D4B1BE06776}" type="presParOf" srcId="{D8846764-AA86-49D2-BC4F-8126C1B0097E}" destId="{56B34C2A-DF72-4ACC-99F4-41C748E0F1DF}" srcOrd="1" destOrd="0" presId="urn:microsoft.com/office/officeart/2005/8/layout/pyramid2"/>
    <dgm:cxn modelId="{B93D319B-A2AA-4326-9E89-5738B4470484}" type="presParOf" srcId="{56B34C2A-DF72-4ACC-99F4-41C748E0F1DF}" destId="{68A858FF-FF16-417C-83CF-2E3526F85CD1}" srcOrd="0" destOrd="0" presId="urn:microsoft.com/office/officeart/2005/8/layout/pyramid2"/>
    <dgm:cxn modelId="{D6D336F0-0D53-40E7-B2CF-9E44C8413455}" type="presParOf" srcId="{56B34C2A-DF72-4ACC-99F4-41C748E0F1DF}" destId="{6417A060-8086-47D4-B2D4-75DC516BD54E}" srcOrd="1" destOrd="0" presId="urn:microsoft.com/office/officeart/2005/8/layout/pyramid2"/>
    <dgm:cxn modelId="{8CBA5395-A3EA-49C5-AAA0-3F1AF135CBC4}" type="presParOf" srcId="{56B34C2A-DF72-4ACC-99F4-41C748E0F1DF}" destId="{9FB6D7E9-DC73-4577-BBA1-ADF4C383410C}" srcOrd="2" destOrd="0" presId="urn:microsoft.com/office/officeart/2005/8/layout/pyramid2"/>
    <dgm:cxn modelId="{27C8E478-0CEF-4F0B-86AB-83F44CF7F6DE}" type="presParOf" srcId="{56B34C2A-DF72-4ACC-99F4-41C748E0F1DF}" destId="{BB7A8C1D-12E5-44DE-B8EF-EE3DDA56A62F}" srcOrd="3" destOrd="0" presId="urn:microsoft.com/office/officeart/2005/8/layout/pyramid2"/>
    <dgm:cxn modelId="{64A3F8B7-55F4-43AA-BCC5-409CC4B075E0}" type="presParOf" srcId="{56B34C2A-DF72-4ACC-99F4-41C748E0F1DF}" destId="{3CB3FE3D-FF09-4FFA-8422-226548B202E2}" srcOrd="4" destOrd="0" presId="urn:microsoft.com/office/officeart/2005/8/layout/pyramid2"/>
    <dgm:cxn modelId="{D8034AA9-2BAA-469F-93EC-57243F109123}" type="presParOf" srcId="{56B34C2A-DF72-4ACC-99F4-41C748E0F1DF}" destId="{D638BA51-1975-4426-8925-6C8C55F76DA5}" srcOrd="5" destOrd="0" presId="urn:microsoft.com/office/officeart/2005/8/layout/pyramid2"/>
    <dgm:cxn modelId="{7E52F9B9-43E0-4570-B816-2B9F89F08AD0}" type="presParOf" srcId="{56B34C2A-DF72-4ACC-99F4-41C748E0F1DF}" destId="{BB9B898C-A59E-4053-A29A-E50D6D076BCC}" srcOrd="6" destOrd="0" presId="urn:microsoft.com/office/officeart/2005/8/layout/pyramid2"/>
    <dgm:cxn modelId="{77A4908A-B2A1-4A71-AC2C-B6698DFECD74}" type="presParOf" srcId="{56B34C2A-DF72-4ACC-99F4-41C748E0F1DF}" destId="{17C4D5BE-11DD-40ED-9ED2-C0F74CD94576}" srcOrd="7" destOrd="0" presId="urn:microsoft.com/office/officeart/2005/8/layout/pyramid2"/>
    <dgm:cxn modelId="{09D21189-BEC0-4F97-A243-424CB0336D43}" type="presParOf" srcId="{56B34C2A-DF72-4ACC-99F4-41C748E0F1DF}" destId="{7848F05B-DA63-40AD-9636-FD00172996FD}" srcOrd="8" destOrd="0" presId="urn:microsoft.com/office/officeart/2005/8/layout/pyramid2"/>
    <dgm:cxn modelId="{1C341932-5D88-4A47-8BE3-3BC3C7E878B7}" type="presParOf" srcId="{56B34C2A-DF72-4ACC-99F4-41C748E0F1DF}" destId="{8A2C8E9A-EF6D-4000-A794-787BC0083A6F}"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F7B7B-264D-40A8-AA24-D44E2A7BB474}" type="datetimeFigureOut">
              <a:rPr lang="cs-CZ" smtClean="0"/>
              <a:t>30. 9. 2020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046AC5-6BE5-4C5E-81DC-02EE941CC59D}" type="slidenum">
              <a:rPr lang="cs-CZ" smtClean="0"/>
              <a:t>‹#›</a:t>
            </a:fld>
            <a:endParaRPr lang="cs-CZ"/>
          </a:p>
        </p:txBody>
      </p:sp>
    </p:spTree>
    <p:extLst>
      <p:ext uri="{BB962C8B-B14F-4D97-AF65-F5344CB8AC3E}">
        <p14:creationId xmlns:p14="http://schemas.microsoft.com/office/powerpoint/2010/main" val="1000523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046AC5-6BE5-4C5E-81DC-02EE941CC59D}" type="slidenum">
              <a:rPr lang="cs-CZ" smtClean="0"/>
              <a:t>13</a:t>
            </a:fld>
            <a:endParaRPr lang="cs-CZ"/>
          </a:p>
        </p:txBody>
      </p:sp>
    </p:spTree>
    <p:extLst>
      <p:ext uri="{BB962C8B-B14F-4D97-AF65-F5344CB8AC3E}">
        <p14:creationId xmlns:p14="http://schemas.microsoft.com/office/powerpoint/2010/main" val="392208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cs-CZ" smtClean="0"/>
              <a:t>Kliknutím lze upravit styl.</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cs-CZ" smtClean="0"/>
              <a:t>Kliknutím lze upravit styl předlohy.</a:t>
            </a:r>
            <a:endParaRPr kumimoji="0" lang="en-US"/>
          </a:p>
        </p:txBody>
      </p:sp>
      <p:sp>
        <p:nvSpPr>
          <p:cNvPr id="4" name="Date Placeholder 3"/>
          <p:cNvSpPr>
            <a:spLocks noGrp="1"/>
          </p:cNvSpPr>
          <p:nvPr>
            <p:ph type="dt" sz="half" idx="10"/>
          </p:nvPr>
        </p:nvSpPr>
        <p:spPr/>
        <p:txBody>
          <a:bodyPr/>
          <a:lstStyle/>
          <a:p>
            <a:fld id="{3A378709-67C5-4185-A579-85D36F8AF66C}" type="datetimeFigureOut">
              <a:rPr lang="cs-CZ" smtClean="0"/>
              <a:t>30. 9. 2020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E27AC3E-1109-4C37-81C2-6CBCC92A1540}"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3A378709-67C5-4185-A579-85D36F8AF66C}" type="datetimeFigureOut">
              <a:rPr lang="cs-CZ" smtClean="0"/>
              <a:t>30. 9. 2020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3A378709-67C5-4185-A579-85D36F8AF66C}" type="datetimeFigureOut">
              <a:rPr lang="cs-CZ" smtClean="0"/>
              <a:t>30. 9. 2020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3A378709-67C5-4185-A579-85D36F8AF66C}" type="datetimeFigureOut">
              <a:rPr lang="cs-CZ" smtClean="0"/>
              <a:t>30. 9. 2020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cs-CZ" smtClean="0"/>
              <a:t>Kliknutím lze upravit styl.</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3A378709-67C5-4185-A579-85D36F8AF66C}" type="datetimeFigureOut">
              <a:rPr lang="cs-CZ" smtClean="0"/>
              <a:t>30. 9. 2020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E27AC3E-1109-4C37-81C2-6CBCC92A1540}"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3A378709-67C5-4185-A579-85D36F8AF66C}" type="datetimeFigureOut">
              <a:rPr lang="cs-CZ" smtClean="0"/>
              <a:t>30. 9. 2020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3A378709-67C5-4185-A579-85D36F8AF66C}" type="datetimeFigureOut">
              <a:rPr lang="cs-CZ" smtClean="0"/>
              <a:t>30. 9. 2020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Date Placeholder 2"/>
          <p:cNvSpPr>
            <a:spLocks noGrp="1"/>
          </p:cNvSpPr>
          <p:nvPr>
            <p:ph type="dt" sz="half" idx="10"/>
          </p:nvPr>
        </p:nvSpPr>
        <p:spPr/>
        <p:txBody>
          <a:bodyPr/>
          <a:lstStyle/>
          <a:p>
            <a:fld id="{3A378709-67C5-4185-A579-85D36F8AF66C}" type="datetimeFigureOut">
              <a:rPr lang="cs-CZ" smtClean="0"/>
              <a:t>30. 9. 2020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78709-67C5-4185-A579-85D36F8AF66C}" type="datetimeFigureOut">
              <a:rPr lang="cs-CZ" smtClean="0"/>
              <a:t>30. 9. 2020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cs-CZ" smtClean="0"/>
              <a:t>Kliknutím lze upravit styl.</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3A378709-67C5-4185-A579-85D36F8AF66C}" type="datetimeFigureOut">
              <a:rPr lang="cs-CZ" smtClean="0"/>
              <a:t>30. 9. 2020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cs-CZ" smtClean="0"/>
              <a:t>Kliknutím lze upravit styl.</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cs-CZ" smtClean="0"/>
              <a:t>Kliknutím na ikonu přidáte obrázek.</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3A378709-67C5-4185-A579-85D36F8AF66C}" type="datetimeFigureOut">
              <a:rPr lang="cs-CZ" smtClean="0"/>
              <a:t>30. 9. 2020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E27AC3E-1109-4C37-81C2-6CBCC92A154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cs-CZ" smtClean="0"/>
              <a:t>Kliknutím lze upravit styl.</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3A378709-67C5-4185-A579-85D36F8AF66C}" type="datetimeFigureOut">
              <a:rPr lang="cs-CZ" smtClean="0"/>
              <a:t>30. 9. 2020</a:t>
            </a:fld>
            <a:endParaRPr lang="cs-CZ"/>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E27AC3E-1109-4C37-81C2-6CBCC92A154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dirty="0"/>
          </a:p>
        </p:txBody>
      </p:sp>
      <p:sp>
        <p:nvSpPr>
          <p:cNvPr id="3" name="Podnadpis 2"/>
          <p:cNvSpPr>
            <a:spLocks noGrp="1"/>
          </p:cNvSpPr>
          <p:nvPr>
            <p:ph type="subTitle" idx="1"/>
          </p:nvPr>
        </p:nvSpPr>
        <p:spPr>
          <a:xfrm>
            <a:off x="1567979" y="3789040"/>
            <a:ext cx="5897206" cy="1500198"/>
          </a:xfrm>
        </p:spPr>
        <p:txBody>
          <a:bodyPr>
            <a:normAutofit fontScale="85000" lnSpcReduction="10000"/>
          </a:bodyPr>
          <a:lstStyle/>
          <a:p>
            <a:pPr>
              <a:defRPr/>
            </a:pPr>
            <a:r>
              <a:rPr lang="cs-CZ" dirty="0"/>
              <a:t>Registrační číslo: CZ.1.07/1.1.08/03.0001</a:t>
            </a:r>
          </a:p>
          <a:p>
            <a:pPr>
              <a:defRPr/>
            </a:pPr>
            <a:r>
              <a:rPr lang="cs-CZ" dirty="0"/>
              <a:t>TENTO PROJEKT JE SPOLUFINANCOVÁN EVROPSKÝM SOCIÁLNÍM FONDEM A STÁTNÍM ROZPOČTEM ČESKÉ REPUBLIKY</a:t>
            </a:r>
          </a:p>
          <a:p>
            <a:endParaRPr lang="cs-CZ"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145" y="404664"/>
            <a:ext cx="7762875" cy="2266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660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r>
              <a:rPr lang="cs-CZ" b="1" u="sng" dirty="0" smtClean="0"/>
              <a:t>4. Smíšený </a:t>
            </a:r>
            <a:r>
              <a:rPr lang="cs-CZ" b="1" u="sng" dirty="0"/>
              <a:t>systém</a:t>
            </a:r>
            <a:endParaRPr lang="cs-CZ" dirty="0"/>
          </a:p>
        </p:txBody>
      </p:sp>
      <p:sp>
        <p:nvSpPr>
          <p:cNvPr id="3" name="Zástupný symbol pro obsah 2"/>
          <p:cNvSpPr>
            <a:spLocks noGrp="1"/>
          </p:cNvSpPr>
          <p:nvPr>
            <p:ph idx="1"/>
          </p:nvPr>
        </p:nvSpPr>
        <p:spPr>
          <a:xfrm>
            <a:off x="457200" y="908720"/>
            <a:ext cx="8229600" cy="5949280"/>
          </a:xfrm>
        </p:spPr>
        <p:txBody>
          <a:bodyPr>
            <a:normAutofit/>
          </a:bodyPr>
          <a:lstStyle/>
          <a:p>
            <a:r>
              <a:rPr lang="cs-CZ" sz="3600" dirty="0" smtClean="0"/>
              <a:t>ne </a:t>
            </a:r>
            <a:r>
              <a:rPr lang="cs-CZ" sz="3600" dirty="0"/>
              <a:t>všechno se dá v ekonomice vyřešit jen působením trhu, proto jsou velmi potřebné stabilizační </a:t>
            </a:r>
            <a:r>
              <a:rPr lang="cs-CZ" sz="3600" b="1" dirty="0"/>
              <a:t>státní zásahy</a:t>
            </a:r>
            <a:r>
              <a:rPr lang="cs-CZ" sz="3600" dirty="0"/>
              <a:t> do fungování ekonomik</a:t>
            </a:r>
          </a:p>
          <a:p>
            <a:pPr lvl="0"/>
            <a:r>
              <a:rPr lang="cs-CZ" sz="3600" dirty="0"/>
              <a:t>příkazový a tržní systém – dva extrémy, které se v praxi </a:t>
            </a:r>
            <a:r>
              <a:rPr lang="cs-CZ" sz="3600" b="1" dirty="0"/>
              <a:t>kombinují </a:t>
            </a:r>
            <a:r>
              <a:rPr lang="cs-CZ" sz="3600" dirty="0"/>
              <a:t>a prolínají a závisí na míře převládajícího vlivu (dány určitým poměrem jedné i druhé složky)</a:t>
            </a:r>
          </a:p>
          <a:p>
            <a:pPr marL="0" indent="0">
              <a:buNone/>
            </a:pPr>
            <a:endParaRPr lang="cs-CZ" dirty="0"/>
          </a:p>
        </p:txBody>
      </p:sp>
    </p:spTree>
    <p:extLst>
      <p:ext uri="{BB962C8B-B14F-4D97-AF65-F5344CB8AC3E}">
        <p14:creationId xmlns:p14="http://schemas.microsoft.com/office/powerpoint/2010/main" val="274663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96752"/>
          </a:xfrm>
        </p:spPr>
        <p:txBody>
          <a:bodyPr>
            <a:normAutofit fontScale="90000"/>
          </a:bodyPr>
          <a:lstStyle/>
          <a:p>
            <a:r>
              <a:rPr lang="cs-CZ" b="1" u="sng" dirty="0"/>
              <a:t>Potřeby, statky, služby</a:t>
            </a:r>
            <a:r>
              <a:rPr lang="cs-CZ" sz="3600" dirty="0"/>
              <a:t/>
            </a:r>
            <a:br>
              <a:rPr lang="cs-CZ" sz="3600" dirty="0"/>
            </a:br>
            <a:endParaRPr lang="cs-CZ" dirty="0"/>
          </a:p>
        </p:txBody>
      </p:sp>
      <p:sp>
        <p:nvSpPr>
          <p:cNvPr id="3" name="Zástupný symbol pro obsah 2"/>
          <p:cNvSpPr>
            <a:spLocks noGrp="1"/>
          </p:cNvSpPr>
          <p:nvPr>
            <p:ph idx="1"/>
          </p:nvPr>
        </p:nvSpPr>
        <p:spPr>
          <a:xfrm>
            <a:off x="457200" y="692696"/>
            <a:ext cx="8229600" cy="6165304"/>
          </a:xfrm>
        </p:spPr>
        <p:txBody>
          <a:bodyPr>
            <a:normAutofit fontScale="70000" lnSpcReduction="20000"/>
          </a:bodyPr>
          <a:lstStyle/>
          <a:p>
            <a:r>
              <a:rPr lang="cs-CZ" sz="3400" b="1" dirty="0" smtClean="0"/>
              <a:t>Potřeba </a:t>
            </a:r>
            <a:r>
              <a:rPr lang="cs-CZ" sz="3400" b="1" dirty="0"/>
              <a:t>= </a:t>
            </a:r>
            <a:r>
              <a:rPr lang="cs-CZ" sz="3400" dirty="0"/>
              <a:t>vrozené nebo získané </a:t>
            </a:r>
            <a:r>
              <a:rPr lang="cs-CZ" sz="3400" b="1" dirty="0"/>
              <a:t>požadavky </a:t>
            </a:r>
            <a:r>
              <a:rPr lang="cs-CZ" sz="3400" dirty="0"/>
              <a:t>lidského organismu, které se </a:t>
            </a:r>
            <a:r>
              <a:rPr lang="cs-CZ" sz="3400" b="1" dirty="0"/>
              <a:t>snažíme uspokojit</a:t>
            </a:r>
            <a:r>
              <a:rPr lang="cs-CZ" sz="3400" dirty="0"/>
              <a:t> nebo </a:t>
            </a:r>
            <a:r>
              <a:rPr lang="cs-CZ" sz="3400" b="1" dirty="0"/>
              <a:t>pocit nedostatku</a:t>
            </a:r>
            <a:r>
              <a:rPr lang="cs-CZ" sz="3400" dirty="0"/>
              <a:t>, který se snažíme </a:t>
            </a:r>
            <a:r>
              <a:rPr lang="cs-CZ" sz="3400" b="1" dirty="0"/>
              <a:t>odstranit. </a:t>
            </a:r>
            <a:endParaRPr lang="cs-CZ" sz="3400" dirty="0"/>
          </a:p>
          <a:p>
            <a:r>
              <a:rPr lang="cs-CZ" sz="3400" dirty="0"/>
              <a:t>Jednotlivci mají </a:t>
            </a:r>
            <a:r>
              <a:rPr lang="cs-CZ" sz="3400" u="sng" dirty="0"/>
              <a:t>různé potřeby, velmi rozmanité a ve svém principu nekonečné. </a:t>
            </a:r>
            <a:r>
              <a:rPr lang="cs-CZ" sz="3400" dirty="0"/>
              <a:t>Uspokojením jedné potřeby </a:t>
            </a:r>
            <a:r>
              <a:rPr lang="cs-CZ" sz="3400" b="1" dirty="0"/>
              <a:t>vznikají potřeby další</a:t>
            </a:r>
            <a:r>
              <a:rPr lang="cs-CZ" sz="3400" b="1" dirty="0" smtClean="0"/>
              <a:t>.</a:t>
            </a:r>
            <a:endParaRPr lang="cs-CZ" sz="3400" dirty="0"/>
          </a:p>
          <a:p>
            <a:r>
              <a:rPr lang="cs-CZ" sz="3400" u="sng" dirty="0"/>
              <a:t>Členění:</a:t>
            </a:r>
            <a:endParaRPr lang="cs-CZ" sz="3400" dirty="0"/>
          </a:p>
          <a:p>
            <a:pPr marL="0" indent="0">
              <a:buNone/>
            </a:pPr>
            <a:r>
              <a:rPr lang="cs-CZ" sz="3400" dirty="0" smtClean="0"/>
              <a:t>1. </a:t>
            </a:r>
            <a:r>
              <a:rPr lang="cs-CZ" sz="3400" u="sng" dirty="0" smtClean="0"/>
              <a:t>podle </a:t>
            </a:r>
            <a:r>
              <a:rPr lang="cs-CZ" sz="3400" u="sng" dirty="0"/>
              <a:t>charakteru</a:t>
            </a:r>
          </a:p>
          <a:p>
            <a:pPr lvl="0"/>
            <a:r>
              <a:rPr lang="cs-CZ" sz="3400" b="1" dirty="0"/>
              <a:t>potřeby hmotné</a:t>
            </a:r>
            <a:r>
              <a:rPr lang="cs-CZ" sz="3400" dirty="0"/>
              <a:t> (věcné) – potřeba jíst, bydlet, oblékat se…)</a:t>
            </a:r>
          </a:p>
          <a:p>
            <a:pPr lvl="0"/>
            <a:r>
              <a:rPr lang="cs-CZ" sz="3400" b="1" dirty="0"/>
              <a:t>potřeby nehmotné </a:t>
            </a:r>
            <a:r>
              <a:rPr lang="cs-CZ" sz="3400" dirty="0"/>
              <a:t>(duševní) – potřeba přátelství, svobody, kulturního zážitku, seberealizace…)</a:t>
            </a:r>
          </a:p>
          <a:p>
            <a:pPr marL="0" indent="0">
              <a:buNone/>
            </a:pPr>
            <a:r>
              <a:rPr lang="cs-CZ" sz="3400" dirty="0" smtClean="0"/>
              <a:t>2. </a:t>
            </a:r>
            <a:r>
              <a:rPr lang="cs-CZ" sz="3400" u="sng" dirty="0" smtClean="0"/>
              <a:t>podle </a:t>
            </a:r>
            <a:r>
              <a:rPr lang="cs-CZ" sz="3400" u="sng" dirty="0"/>
              <a:t>naléhavosti jejich uspokojení</a:t>
            </a:r>
          </a:p>
          <a:p>
            <a:pPr lvl="0"/>
            <a:r>
              <a:rPr lang="cs-CZ" sz="3400" b="1" dirty="0"/>
              <a:t>potřeby základní (nezbytné) – </a:t>
            </a:r>
            <a:r>
              <a:rPr lang="cs-CZ" sz="3400" dirty="0"/>
              <a:t>bez kterých se člověk neobejde</a:t>
            </a:r>
          </a:p>
          <a:p>
            <a:pPr lvl="0"/>
            <a:r>
              <a:rPr lang="cs-CZ" sz="3400" b="1" dirty="0"/>
              <a:t>potřeby luxusní </a:t>
            </a:r>
            <a:r>
              <a:rPr lang="cs-CZ" sz="3400" b="1" dirty="0" smtClean="0"/>
              <a:t>(zbytné</a:t>
            </a:r>
            <a:r>
              <a:rPr lang="cs-CZ" sz="3400" b="1" dirty="0"/>
              <a:t>) – </a:t>
            </a:r>
            <a:r>
              <a:rPr lang="cs-CZ" sz="3400" dirty="0"/>
              <a:t>přání, která lze považovat za postradatelné, např. </a:t>
            </a:r>
            <a:r>
              <a:rPr lang="cs-CZ" sz="3400" dirty="0" smtClean="0"/>
              <a:t>šperky</a:t>
            </a:r>
            <a:endParaRPr lang="cs-CZ" sz="3400" dirty="0"/>
          </a:p>
          <a:p>
            <a:r>
              <a:rPr lang="cs-CZ" sz="3400" dirty="0"/>
              <a:t>Nikdo není schopen objektivně určit, co je pro konkrétního člověka postradatelné a bez čeho se neobejde.</a:t>
            </a:r>
          </a:p>
          <a:p>
            <a:pPr marL="0" indent="0">
              <a:buNone/>
            </a:pPr>
            <a:endParaRPr lang="cs-CZ" dirty="0"/>
          </a:p>
        </p:txBody>
      </p:sp>
    </p:spTree>
    <p:extLst>
      <p:ext uri="{BB962C8B-B14F-4D97-AF65-F5344CB8AC3E}">
        <p14:creationId xmlns:p14="http://schemas.microsoft.com/office/powerpoint/2010/main" val="84991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lstStyle/>
          <a:p>
            <a:r>
              <a:rPr lang="cs-CZ" dirty="0" smtClean="0"/>
              <a:t>Členění potřeb, teorie motivace</a:t>
            </a:r>
            <a:endParaRPr lang="cs-CZ" dirty="0"/>
          </a:p>
        </p:txBody>
      </p:sp>
      <p:sp>
        <p:nvSpPr>
          <p:cNvPr id="3" name="Zástupný symbol pro obsah 2"/>
          <p:cNvSpPr>
            <a:spLocks noGrp="1"/>
          </p:cNvSpPr>
          <p:nvPr>
            <p:ph idx="1"/>
          </p:nvPr>
        </p:nvSpPr>
        <p:spPr>
          <a:xfrm>
            <a:off x="457200" y="764704"/>
            <a:ext cx="8229600" cy="6093296"/>
          </a:xfrm>
        </p:spPr>
        <p:txBody>
          <a:bodyPr>
            <a:normAutofit fontScale="92500" lnSpcReduction="20000"/>
          </a:bodyPr>
          <a:lstStyle/>
          <a:p>
            <a:pPr marL="0" lvl="0" indent="0">
              <a:buNone/>
            </a:pPr>
            <a:r>
              <a:rPr lang="cs-CZ" u="sng" dirty="0" smtClean="0"/>
              <a:t>3. podle toho koho se týkají</a:t>
            </a:r>
          </a:p>
          <a:p>
            <a:r>
              <a:rPr lang="cs-CZ" b="1" dirty="0" smtClean="0"/>
              <a:t>potřeby </a:t>
            </a:r>
            <a:r>
              <a:rPr lang="cs-CZ" b="1" dirty="0"/>
              <a:t>individuální </a:t>
            </a:r>
            <a:r>
              <a:rPr lang="cs-CZ" dirty="0"/>
              <a:t>– týkají se jednotlivých lidí (např. přidělení parcely na stavbu domu, přijetí dítěte na výběrovou školu)</a:t>
            </a:r>
          </a:p>
          <a:p>
            <a:pPr lvl="0"/>
            <a:r>
              <a:rPr lang="cs-CZ" b="1" dirty="0"/>
              <a:t>potřeby kolektivní </a:t>
            </a:r>
            <a:r>
              <a:rPr lang="cs-CZ" dirty="0"/>
              <a:t>– týkají se skupiny lidí (např. výlet, kanalizace…)</a:t>
            </a:r>
          </a:p>
          <a:p>
            <a:pPr marL="0" indent="0">
              <a:buNone/>
            </a:pPr>
            <a:endParaRPr lang="cs-CZ" dirty="0"/>
          </a:p>
          <a:p>
            <a:r>
              <a:rPr lang="cs-CZ" dirty="0"/>
              <a:t>Jednou z nejznámějších teorií v oblasti potřeb je </a:t>
            </a:r>
            <a:r>
              <a:rPr lang="cs-CZ" b="1" u="sng" dirty="0"/>
              <a:t>teorie motivace</a:t>
            </a:r>
            <a:r>
              <a:rPr lang="cs-CZ" dirty="0"/>
              <a:t>, kterou sestavil </a:t>
            </a:r>
            <a:r>
              <a:rPr lang="cs-CZ" b="1" dirty="0"/>
              <a:t>Abraham </a:t>
            </a:r>
            <a:r>
              <a:rPr lang="cs-CZ" b="1" dirty="0" err="1"/>
              <a:t>Maslow</a:t>
            </a:r>
            <a:r>
              <a:rPr lang="cs-CZ" b="1" dirty="0"/>
              <a:t>,</a:t>
            </a:r>
            <a:r>
              <a:rPr lang="cs-CZ" dirty="0"/>
              <a:t> potřeby rozdělil podle váhy, kterou mají pro člověka. Tato teorie pomáhá vysvětlit </a:t>
            </a:r>
            <a:r>
              <a:rPr lang="cs-CZ" b="1" dirty="0"/>
              <a:t>motivaci</a:t>
            </a:r>
            <a:r>
              <a:rPr lang="cs-CZ" dirty="0"/>
              <a:t> a hnací motor lidského jednání a chování. Motivace je pak významným prvkem jak v marketingu, tak v managementu.</a:t>
            </a:r>
          </a:p>
          <a:p>
            <a:pPr marL="0" indent="0">
              <a:buNone/>
            </a:pPr>
            <a:endParaRPr lang="cs-CZ" dirty="0"/>
          </a:p>
        </p:txBody>
      </p:sp>
    </p:spTree>
    <p:extLst>
      <p:ext uri="{BB962C8B-B14F-4D97-AF65-F5344CB8AC3E}">
        <p14:creationId xmlns:p14="http://schemas.microsoft.com/office/powerpoint/2010/main" val="272666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r>
              <a:rPr lang="cs-CZ" dirty="0" err="1" smtClean="0"/>
              <a:t>Maslowova</a:t>
            </a:r>
            <a:r>
              <a:rPr lang="cs-CZ" dirty="0" smtClean="0"/>
              <a:t> pyramida potřeb</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1110508"/>
              </p:ext>
            </p:extLst>
          </p:nvPr>
        </p:nvGraphicFramePr>
        <p:xfrm>
          <a:off x="395536" y="850599"/>
          <a:ext cx="8229600" cy="4882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Přímá spojnice se šipkou 6"/>
          <p:cNvCxnSpPr/>
          <p:nvPr/>
        </p:nvCxnSpPr>
        <p:spPr>
          <a:xfrm flipV="1">
            <a:off x="1115616" y="836712"/>
            <a:ext cx="2592288" cy="48965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ovéPole 9"/>
          <p:cNvSpPr txBox="1"/>
          <p:nvPr/>
        </p:nvSpPr>
        <p:spPr>
          <a:xfrm rot="17902947">
            <a:off x="-48471" y="3301440"/>
            <a:ext cx="3677448" cy="461665"/>
          </a:xfrm>
          <a:prstGeom prst="rect">
            <a:avLst/>
          </a:prstGeom>
          <a:noFill/>
        </p:spPr>
        <p:txBody>
          <a:bodyPr wrap="square" rtlCol="0">
            <a:spAutoFit/>
          </a:bodyPr>
          <a:lstStyle/>
          <a:p>
            <a:r>
              <a:rPr lang="cs-CZ" sz="2400" b="1" dirty="0" smtClean="0"/>
              <a:t>Směr uspokojování potřeb</a:t>
            </a:r>
            <a:endParaRPr lang="cs-CZ" sz="2400" b="1" dirty="0"/>
          </a:p>
        </p:txBody>
      </p:sp>
      <p:sp>
        <p:nvSpPr>
          <p:cNvPr id="13" name="TextovéPole 12"/>
          <p:cNvSpPr txBox="1"/>
          <p:nvPr/>
        </p:nvSpPr>
        <p:spPr>
          <a:xfrm>
            <a:off x="251520" y="5877272"/>
            <a:ext cx="8712968" cy="892552"/>
          </a:xfrm>
          <a:prstGeom prst="rect">
            <a:avLst/>
          </a:prstGeom>
          <a:noFill/>
        </p:spPr>
        <p:txBody>
          <a:bodyPr wrap="square" rtlCol="0">
            <a:spAutoFit/>
          </a:bodyPr>
          <a:lstStyle/>
          <a:p>
            <a:pPr algn="ctr"/>
            <a:r>
              <a:rPr lang="cs-CZ" sz="2600" b="1" dirty="0"/>
              <a:t>Člověk, který uspokojil potřeby nižšího stupně, usiluje o uspokojení potřeb vyššího stupně. </a:t>
            </a:r>
          </a:p>
        </p:txBody>
      </p:sp>
    </p:spTree>
    <p:extLst>
      <p:ext uri="{BB962C8B-B14F-4D97-AF65-F5344CB8AC3E}">
        <p14:creationId xmlns:p14="http://schemas.microsoft.com/office/powerpoint/2010/main" val="1914308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268760"/>
          </a:xfrm>
        </p:spPr>
        <p:txBody>
          <a:bodyPr>
            <a:normAutofit fontScale="90000"/>
          </a:bodyPr>
          <a:lstStyle/>
          <a:p>
            <a:r>
              <a:rPr lang="cs-CZ" b="1" u="sng" dirty="0"/>
              <a:t>Uspokojování potřeb</a:t>
            </a:r>
            <a:r>
              <a:rPr lang="cs-CZ" sz="3600" dirty="0"/>
              <a:t/>
            </a:r>
            <a:br>
              <a:rPr lang="cs-CZ" sz="3600" dirty="0"/>
            </a:br>
            <a:endParaRPr lang="cs-CZ" dirty="0"/>
          </a:p>
        </p:txBody>
      </p:sp>
      <p:sp>
        <p:nvSpPr>
          <p:cNvPr id="3" name="Zástupný symbol pro obsah 2"/>
          <p:cNvSpPr>
            <a:spLocks noGrp="1"/>
          </p:cNvSpPr>
          <p:nvPr>
            <p:ph idx="1"/>
          </p:nvPr>
        </p:nvSpPr>
        <p:spPr>
          <a:xfrm>
            <a:off x="457200" y="764704"/>
            <a:ext cx="8229600" cy="6093296"/>
          </a:xfrm>
        </p:spPr>
        <p:txBody>
          <a:bodyPr>
            <a:normAutofit fontScale="92500" lnSpcReduction="10000"/>
          </a:bodyPr>
          <a:lstStyle/>
          <a:p>
            <a:pPr marL="0" indent="0">
              <a:buNone/>
            </a:pPr>
            <a:endParaRPr lang="cs-CZ" dirty="0"/>
          </a:p>
          <a:p>
            <a:r>
              <a:rPr lang="cs-CZ" b="1" dirty="0"/>
              <a:t>Potřeby uspokojujeme pomocí statků a služeb.</a:t>
            </a:r>
            <a:endParaRPr lang="cs-CZ" dirty="0"/>
          </a:p>
          <a:p>
            <a:r>
              <a:rPr lang="cs-CZ" dirty="0"/>
              <a:t> </a:t>
            </a:r>
          </a:p>
          <a:p>
            <a:r>
              <a:rPr lang="cs-CZ" b="1" u="sng" dirty="0" smtClean="0"/>
              <a:t>1. Statky</a:t>
            </a:r>
            <a:r>
              <a:rPr lang="cs-CZ" dirty="0" smtClean="0"/>
              <a:t> </a:t>
            </a:r>
            <a:r>
              <a:rPr lang="cs-CZ" dirty="0"/>
              <a:t>= užitečné předměty nebo duchovní výtvory, které mají určité vlastnosti (upotřebitelnost)</a:t>
            </a:r>
          </a:p>
          <a:p>
            <a:r>
              <a:rPr lang="cs-CZ" dirty="0"/>
              <a:t> </a:t>
            </a:r>
          </a:p>
          <a:p>
            <a:pPr marL="0" indent="0">
              <a:buNone/>
            </a:pPr>
            <a:r>
              <a:rPr lang="cs-CZ" b="1" u="sng" dirty="0"/>
              <a:t>Členění statků</a:t>
            </a:r>
            <a:endParaRPr lang="cs-CZ" b="1" dirty="0"/>
          </a:p>
          <a:p>
            <a:pPr marL="0" indent="0">
              <a:buNone/>
            </a:pPr>
            <a:r>
              <a:rPr lang="cs-CZ" u="sng" dirty="0" smtClean="0"/>
              <a:t>1. podle </a:t>
            </a:r>
            <a:r>
              <a:rPr lang="cs-CZ" u="sng" dirty="0"/>
              <a:t>fyzické podstaty</a:t>
            </a:r>
          </a:p>
          <a:p>
            <a:pPr lvl="0"/>
            <a:r>
              <a:rPr lang="cs-CZ" b="1" dirty="0"/>
              <a:t>hmotné</a:t>
            </a:r>
            <a:r>
              <a:rPr lang="cs-CZ" dirty="0"/>
              <a:t> (jídlo, byt, oblečení)</a:t>
            </a:r>
          </a:p>
          <a:p>
            <a:pPr lvl="0"/>
            <a:r>
              <a:rPr lang="cs-CZ" b="1" dirty="0"/>
              <a:t>nehmotné </a:t>
            </a:r>
            <a:r>
              <a:rPr lang="cs-CZ" dirty="0"/>
              <a:t>(vlastnosti, dovednosti, znalosti nebo duševní výtvory člověka</a:t>
            </a:r>
            <a:r>
              <a:rPr lang="cs-CZ" dirty="0" smtClean="0"/>
              <a:t>)</a:t>
            </a:r>
            <a:endParaRPr lang="cs-CZ" dirty="0"/>
          </a:p>
          <a:p>
            <a:pPr marL="0" indent="0">
              <a:buNone/>
            </a:pPr>
            <a:endParaRPr lang="cs-CZ" dirty="0"/>
          </a:p>
        </p:txBody>
      </p:sp>
    </p:spTree>
    <p:extLst>
      <p:ext uri="{BB962C8B-B14F-4D97-AF65-F5344CB8AC3E}">
        <p14:creationId xmlns:p14="http://schemas.microsoft.com/office/powerpoint/2010/main" val="36044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lstStyle/>
          <a:p>
            <a:r>
              <a:rPr lang="cs-CZ" dirty="0" smtClean="0"/>
              <a:t>Členění statků</a:t>
            </a:r>
            <a:endParaRPr lang="cs-CZ" dirty="0"/>
          </a:p>
        </p:txBody>
      </p:sp>
      <p:sp>
        <p:nvSpPr>
          <p:cNvPr id="3" name="Zástupný symbol pro obsah 2"/>
          <p:cNvSpPr>
            <a:spLocks noGrp="1"/>
          </p:cNvSpPr>
          <p:nvPr>
            <p:ph idx="1"/>
          </p:nvPr>
        </p:nvSpPr>
        <p:spPr>
          <a:xfrm>
            <a:off x="457200" y="764704"/>
            <a:ext cx="8229600" cy="6093296"/>
          </a:xfrm>
        </p:spPr>
        <p:txBody>
          <a:bodyPr>
            <a:normAutofit fontScale="92500" lnSpcReduction="20000"/>
          </a:bodyPr>
          <a:lstStyle/>
          <a:p>
            <a:pPr marL="0" lvl="0" indent="0">
              <a:buNone/>
            </a:pPr>
            <a:r>
              <a:rPr lang="cs-CZ" u="sng" dirty="0" smtClean="0"/>
              <a:t>2. podle dostupnosti</a:t>
            </a:r>
          </a:p>
          <a:p>
            <a:pPr lvl="0"/>
            <a:r>
              <a:rPr lang="cs-CZ" b="1" dirty="0" smtClean="0"/>
              <a:t>statky </a:t>
            </a:r>
            <a:r>
              <a:rPr lang="cs-CZ" b="1" dirty="0"/>
              <a:t>volné </a:t>
            </a:r>
            <a:r>
              <a:rPr lang="cs-CZ" dirty="0"/>
              <a:t>– jsou neomezeně k dispozici, ty získáváme bez toho, že bychom za ně museli poskytnout nějakou protihodnotu (voda, vzduch, světlo…), v důsledku znečišťování životního prostředí jich ubývá</a:t>
            </a:r>
          </a:p>
          <a:p>
            <a:pPr lvl="0"/>
            <a:r>
              <a:rPr lang="cs-CZ" b="1" dirty="0"/>
              <a:t>statky ekonomické </a:t>
            </a:r>
            <a:r>
              <a:rPr lang="cs-CZ" dirty="0"/>
              <a:t>(</a:t>
            </a:r>
            <a:r>
              <a:rPr lang="cs-CZ" b="1" dirty="0"/>
              <a:t>vzácné) –</a:t>
            </a:r>
            <a:r>
              <a:rPr lang="cs-CZ" dirty="0"/>
              <a:t> lidé k jejich získání musí vynaložit určité úsilí, nejsou k dispozici volně v přírodě. Chci-li nové šaty, musím si je koupit nebo </a:t>
            </a:r>
            <a:r>
              <a:rPr lang="cs-CZ" dirty="0" smtClean="0"/>
              <a:t>ušít.</a:t>
            </a:r>
          </a:p>
          <a:p>
            <a:pPr marL="0" lvl="0" indent="0">
              <a:buNone/>
            </a:pPr>
            <a:r>
              <a:rPr lang="cs-CZ" u="sng" dirty="0" smtClean="0"/>
              <a:t>3. podle </a:t>
            </a:r>
            <a:r>
              <a:rPr lang="cs-CZ" u="sng" dirty="0"/>
              <a:t>použití</a:t>
            </a:r>
          </a:p>
          <a:p>
            <a:pPr lvl="0"/>
            <a:r>
              <a:rPr lang="cs-CZ" b="1" dirty="0"/>
              <a:t>statky spotřební </a:t>
            </a:r>
            <a:r>
              <a:rPr lang="cs-CZ" dirty="0"/>
              <a:t>– slouží k přímé spotřebě jednotlivce</a:t>
            </a:r>
          </a:p>
          <a:p>
            <a:pPr lvl="0"/>
            <a:r>
              <a:rPr lang="cs-CZ" b="1" dirty="0"/>
              <a:t>statky kapitálové </a:t>
            </a:r>
            <a:r>
              <a:rPr lang="cs-CZ" dirty="0"/>
              <a:t>– slouží k následné výrobě a přináší firmě kapitál</a:t>
            </a:r>
          </a:p>
          <a:p>
            <a:pPr marL="0" indent="0">
              <a:buNone/>
            </a:pPr>
            <a:endParaRPr lang="cs-CZ" dirty="0"/>
          </a:p>
        </p:txBody>
      </p:sp>
    </p:spTree>
    <p:extLst>
      <p:ext uri="{BB962C8B-B14F-4D97-AF65-F5344CB8AC3E}">
        <p14:creationId xmlns:p14="http://schemas.microsoft.com/office/powerpoint/2010/main" val="344519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r>
              <a:rPr lang="cs-CZ" dirty="0" smtClean="0"/>
              <a:t>2. Služby a jejich členění</a:t>
            </a:r>
            <a:endParaRPr lang="cs-CZ" dirty="0"/>
          </a:p>
        </p:txBody>
      </p:sp>
      <p:sp>
        <p:nvSpPr>
          <p:cNvPr id="3" name="Zástupný symbol pro obsah 2"/>
          <p:cNvSpPr>
            <a:spLocks noGrp="1"/>
          </p:cNvSpPr>
          <p:nvPr>
            <p:ph idx="1"/>
          </p:nvPr>
        </p:nvSpPr>
        <p:spPr>
          <a:xfrm>
            <a:off x="457200" y="836712"/>
            <a:ext cx="8229600" cy="6021288"/>
          </a:xfrm>
        </p:spPr>
        <p:txBody>
          <a:bodyPr>
            <a:normAutofit fontScale="85000" lnSpcReduction="20000"/>
          </a:bodyPr>
          <a:lstStyle/>
          <a:p>
            <a:r>
              <a:rPr lang="cs-CZ" b="1" u="sng" dirty="0" smtClean="0"/>
              <a:t>2. Služby </a:t>
            </a:r>
            <a:r>
              <a:rPr lang="cs-CZ" b="1" dirty="0"/>
              <a:t>= </a:t>
            </a:r>
            <a:r>
              <a:rPr lang="cs-CZ" dirty="0"/>
              <a:t>cílevědomé činnosti jiných lidí, z nichž máme nějaký užitek</a:t>
            </a:r>
          </a:p>
          <a:p>
            <a:r>
              <a:rPr lang="cs-CZ" b="1" u="sng" dirty="0"/>
              <a:t>Členění </a:t>
            </a:r>
            <a:r>
              <a:rPr lang="cs-CZ" b="1" u="sng" dirty="0" smtClean="0"/>
              <a:t>služeb:</a:t>
            </a:r>
            <a:endParaRPr lang="cs-CZ" u="sng" dirty="0"/>
          </a:p>
          <a:p>
            <a:r>
              <a:rPr lang="cs-CZ" b="1" dirty="0" smtClean="0"/>
              <a:t>výrobní </a:t>
            </a:r>
            <a:r>
              <a:rPr lang="cs-CZ" dirty="0"/>
              <a:t>– např. výroba </a:t>
            </a:r>
            <a:r>
              <a:rPr lang="cs-CZ" dirty="0" smtClean="0"/>
              <a:t>tepla</a:t>
            </a:r>
          </a:p>
          <a:p>
            <a:r>
              <a:rPr lang="cs-CZ" b="1" dirty="0" smtClean="0"/>
              <a:t>nevýrobní</a:t>
            </a:r>
            <a:endParaRPr lang="cs-CZ" dirty="0"/>
          </a:p>
          <a:p>
            <a:pPr lvl="0"/>
            <a:r>
              <a:rPr lang="cs-CZ" b="1" dirty="0" smtClean="0"/>
              <a:t>a) služby </a:t>
            </a:r>
            <a:r>
              <a:rPr lang="cs-CZ" b="1" dirty="0"/>
              <a:t>věcné</a:t>
            </a:r>
            <a:r>
              <a:rPr lang="cs-CZ" dirty="0"/>
              <a:t>  - zlepšují nebo obnovují statky (oprava obuvi, vymalování bytu)</a:t>
            </a:r>
          </a:p>
          <a:p>
            <a:pPr lvl="0"/>
            <a:r>
              <a:rPr lang="cs-CZ" b="1" dirty="0" smtClean="0"/>
              <a:t>b) služby </a:t>
            </a:r>
            <a:r>
              <a:rPr lang="cs-CZ" b="1" dirty="0"/>
              <a:t>osobní</a:t>
            </a:r>
            <a:r>
              <a:rPr lang="cs-CZ" dirty="0"/>
              <a:t> - působí přímo na naši osobu (léčení pacienta lékařem, úprava účesu kadeřníkem)</a:t>
            </a:r>
          </a:p>
          <a:p>
            <a:pPr lvl="0"/>
            <a:r>
              <a:rPr lang="cs-CZ" dirty="0"/>
              <a:t>související </a:t>
            </a:r>
            <a:r>
              <a:rPr lang="cs-CZ" u="sng" dirty="0"/>
              <a:t>s fyzickou stránkou člověka </a:t>
            </a:r>
            <a:r>
              <a:rPr lang="cs-CZ" dirty="0"/>
              <a:t>– kosmetika, fitcentrum</a:t>
            </a:r>
          </a:p>
          <a:p>
            <a:pPr lvl="0"/>
            <a:r>
              <a:rPr lang="cs-CZ" dirty="0"/>
              <a:t>související </a:t>
            </a:r>
            <a:r>
              <a:rPr lang="cs-CZ" u="sng" dirty="0"/>
              <a:t>s duševní stránkou člověka </a:t>
            </a:r>
            <a:r>
              <a:rPr lang="cs-CZ" dirty="0"/>
              <a:t>– škola, divadlo, </a:t>
            </a:r>
            <a:r>
              <a:rPr lang="cs-CZ" dirty="0" smtClean="0"/>
              <a:t>televize</a:t>
            </a:r>
            <a:endParaRPr lang="cs-CZ" dirty="0"/>
          </a:p>
          <a:p>
            <a:r>
              <a:rPr lang="cs-CZ" b="1" dirty="0"/>
              <a:t>Veřejné statky a služby </a:t>
            </a:r>
            <a:r>
              <a:rPr lang="cs-CZ" dirty="0"/>
              <a:t>= část služeb, které jsou dostupné všem lidem. Poskytuje je stát a peníze na jejich úhradu získává z daní.</a:t>
            </a:r>
          </a:p>
          <a:p>
            <a:pPr marL="0" indent="0">
              <a:buNone/>
            </a:pPr>
            <a:endParaRPr lang="cs-CZ" dirty="0"/>
          </a:p>
        </p:txBody>
      </p:sp>
    </p:spTree>
    <p:extLst>
      <p:ext uri="{BB962C8B-B14F-4D97-AF65-F5344CB8AC3E}">
        <p14:creationId xmlns:p14="http://schemas.microsoft.com/office/powerpoint/2010/main" val="342825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96752"/>
          </a:xfrm>
        </p:spPr>
        <p:txBody>
          <a:bodyPr>
            <a:normAutofit fontScale="90000"/>
          </a:bodyPr>
          <a:lstStyle/>
          <a:p>
            <a:r>
              <a:rPr lang="cs-CZ" b="1" u="sng" dirty="0"/>
              <a:t>Hospodářský proces</a:t>
            </a:r>
            <a:r>
              <a:rPr lang="cs-CZ" dirty="0"/>
              <a:t/>
            </a:r>
            <a:br>
              <a:rPr lang="cs-CZ" dirty="0"/>
            </a:br>
            <a:endParaRPr lang="cs-CZ" dirty="0"/>
          </a:p>
        </p:txBody>
      </p:sp>
      <p:sp>
        <p:nvSpPr>
          <p:cNvPr id="3" name="Zástupný symbol pro obsah 2"/>
          <p:cNvSpPr>
            <a:spLocks noGrp="1"/>
          </p:cNvSpPr>
          <p:nvPr>
            <p:ph idx="1"/>
          </p:nvPr>
        </p:nvSpPr>
        <p:spPr>
          <a:xfrm>
            <a:off x="457200" y="692696"/>
            <a:ext cx="8229600" cy="6165304"/>
          </a:xfrm>
        </p:spPr>
        <p:txBody>
          <a:bodyPr>
            <a:normAutofit fontScale="70000" lnSpcReduction="20000"/>
          </a:bodyPr>
          <a:lstStyle/>
          <a:p>
            <a:r>
              <a:rPr lang="cs-CZ" dirty="0" smtClean="0"/>
              <a:t>Samotný </a:t>
            </a:r>
            <a:r>
              <a:rPr lang="cs-CZ" dirty="0"/>
              <a:t>proces uspokojení potřeby se nazývá </a:t>
            </a:r>
            <a:r>
              <a:rPr lang="cs-CZ" b="1" dirty="0"/>
              <a:t>spotřeba</a:t>
            </a:r>
            <a:r>
              <a:rPr lang="cs-CZ" dirty="0"/>
              <a:t>. Mám hlad, tedy pociťuji potřebu najíst se – získám jídlo, které sním a uspokojím tak svou potřebu. Snězení jídla je procesem, který obecně nazveme </a:t>
            </a:r>
            <a:r>
              <a:rPr lang="cs-CZ" b="1" dirty="0"/>
              <a:t>spotřeba statku.</a:t>
            </a:r>
            <a:endParaRPr lang="cs-CZ" dirty="0"/>
          </a:p>
          <a:p>
            <a:r>
              <a:rPr lang="cs-CZ" u="sng" dirty="0"/>
              <a:t>Samotné spotřebě však musela předcházet řada činností. </a:t>
            </a:r>
            <a:r>
              <a:rPr lang="cs-CZ" dirty="0"/>
              <a:t>Většinu statků musíme nejprve </a:t>
            </a:r>
            <a:r>
              <a:rPr lang="cs-CZ" b="1" dirty="0"/>
              <a:t>vyrobit </a:t>
            </a:r>
            <a:r>
              <a:rPr lang="cs-CZ" dirty="0"/>
              <a:t>a protože nikdo není schopen si všechno vyrábět sám, tak většinou využíváme </a:t>
            </a:r>
            <a:r>
              <a:rPr lang="cs-CZ" b="1" dirty="0"/>
              <a:t>procesů rozdělování a přerozdělování</a:t>
            </a:r>
            <a:r>
              <a:rPr lang="cs-CZ" dirty="0"/>
              <a:t> ve společnosti (zaměstnanci v práci a podnikatelé podnikáním získávají peníze ve formě mzdy a zisku – rozdělování a důchodci, děti, nezaměstnaní, nemocní a ostatní, kteří se neúčastní výroby získají peníze formou dávek ze státního rozpočtu – přerozdělování)</a:t>
            </a:r>
          </a:p>
          <a:p>
            <a:r>
              <a:rPr lang="cs-CZ" dirty="0"/>
              <a:t>Takto získané peníze na trhu </a:t>
            </a:r>
            <a:r>
              <a:rPr lang="cs-CZ" b="1" dirty="0"/>
              <a:t>směňujeme za statky</a:t>
            </a:r>
            <a:r>
              <a:rPr lang="cs-CZ" dirty="0"/>
              <a:t>, které potřebujeme</a:t>
            </a:r>
            <a:r>
              <a:rPr lang="cs-CZ" dirty="0" smtClean="0"/>
              <a:t>.</a:t>
            </a:r>
            <a:endParaRPr lang="cs-CZ" dirty="0"/>
          </a:p>
          <a:p>
            <a:r>
              <a:rPr lang="cs-CZ" dirty="0"/>
              <a:t>Tento proces – makroekonomické hledisko – na úrovni národního hospodářství nazýváme </a:t>
            </a:r>
            <a:r>
              <a:rPr lang="cs-CZ" b="1" u="sng" dirty="0"/>
              <a:t>hospodářský proces – fáze:</a:t>
            </a:r>
            <a:endParaRPr lang="cs-CZ" dirty="0"/>
          </a:p>
          <a:p>
            <a:pPr lvl="0"/>
            <a:r>
              <a:rPr lang="cs-CZ" b="1" dirty="0" smtClean="0"/>
              <a:t>1. výroba</a:t>
            </a:r>
            <a:endParaRPr lang="cs-CZ" dirty="0"/>
          </a:p>
          <a:p>
            <a:pPr lvl="0"/>
            <a:r>
              <a:rPr lang="cs-CZ" b="1" dirty="0" smtClean="0"/>
              <a:t>2. rozdělování </a:t>
            </a:r>
            <a:r>
              <a:rPr lang="cs-CZ" b="1" dirty="0"/>
              <a:t>a přerozdělování</a:t>
            </a:r>
            <a:endParaRPr lang="cs-CZ" dirty="0"/>
          </a:p>
          <a:p>
            <a:pPr lvl="0"/>
            <a:r>
              <a:rPr lang="cs-CZ" b="1" dirty="0" smtClean="0"/>
              <a:t>3. směna</a:t>
            </a:r>
            <a:endParaRPr lang="cs-CZ" dirty="0"/>
          </a:p>
          <a:p>
            <a:pPr lvl="0"/>
            <a:r>
              <a:rPr lang="cs-CZ" b="1" dirty="0" smtClean="0"/>
              <a:t>4. spotřeba</a:t>
            </a:r>
            <a:endParaRPr lang="cs-CZ" dirty="0"/>
          </a:p>
          <a:p>
            <a:pPr marL="0" indent="0">
              <a:buNone/>
            </a:pPr>
            <a:endParaRPr lang="cs-CZ" dirty="0"/>
          </a:p>
        </p:txBody>
      </p:sp>
    </p:spTree>
    <p:extLst>
      <p:ext uri="{BB962C8B-B14F-4D97-AF65-F5344CB8AC3E}">
        <p14:creationId xmlns:p14="http://schemas.microsoft.com/office/powerpoint/2010/main" val="425782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268760"/>
          </a:xfrm>
        </p:spPr>
        <p:txBody>
          <a:bodyPr>
            <a:normAutofit fontScale="90000"/>
          </a:bodyPr>
          <a:lstStyle/>
          <a:p>
            <a:pPr lvl="0"/>
            <a:r>
              <a:rPr lang="cs-CZ" b="1" u="sng" dirty="0" smtClean="0"/>
              <a:t>1. Výroba</a:t>
            </a:r>
            <a:r>
              <a:rPr lang="cs-CZ" b="1" u="sng" dirty="0"/>
              <a:t>, výrobní </a:t>
            </a:r>
            <a:r>
              <a:rPr lang="cs-CZ" b="1" u="sng" dirty="0" smtClean="0"/>
              <a:t>faktory</a:t>
            </a:r>
            <a:r>
              <a:rPr lang="cs-CZ" dirty="0"/>
              <a:t/>
            </a:r>
            <a:br>
              <a:rPr lang="cs-CZ" dirty="0"/>
            </a:br>
            <a:endParaRPr lang="cs-CZ" dirty="0"/>
          </a:p>
        </p:txBody>
      </p:sp>
      <p:sp>
        <p:nvSpPr>
          <p:cNvPr id="3" name="Zástupný symbol pro obsah 2"/>
          <p:cNvSpPr>
            <a:spLocks noGrp="1"/>
          </p:cNvSpPr>
          <p:nvPr>
            <p:ph idx="1"/>
          </p:nvPr>
        </p:nvSpPr>
        <p:spPr>
          <a:xfrm>
            <a:off x="457200" y="764704"/>
            <a:ext cx="8229600" cy="6093296"/>
          </a:xfrm>
        </p:spPr>
        <p:txBody>
          <a:bodyPr>
            <a:normAutofit fontScale="92500" lnSpcReduction="10000"/>
          </a:bodyPr>
          <a:lstStyle/>
          <a:p>
            <a:r>
              <a:rPr lang="cs-CZ" sz="3500" dirty="0" smtClean="0"/>
              <a:t>Převážnou </a:t>
            </a:r>
            <a:r>
              <a:rPr lang="cs-CZ" sz="3500" dirty="0"/>
              <a:t>většinu statků v přírodě nenacházíme tak, jak bychom potřebovali – nutno vynaložit lidskou práci k jejich získání – vyrobit je.</a:t>
            </a:r>
          </a:p>
          <a:p>
            <a:r>
              <a:rPr lang="cs-CZ" sz="3500" b="1" dirty="0"/>
              <a:t>Výroba je činnost, při které člověk přetváří přírodu ve statky.</a:t>
            </a:r>
            <a:endParaRPr lang="cs-CZ" sz="3500" dirty="0"/>
          </a:p>
          <a:p>
            <a:r>
              <a:rPr lang="cs-CZ" sz="3500" dirty="0"/>
              <a:t>Výrobu provádí </a:t>
            </a:r>
            <a:r>
              <a:rPr lang="cs-CZ" sz="3500" b="1" dirty="0"/>
              <a:t>jednotlivec </a:t>
            </a:r>
            <a:r>
              <a:rPr lang="cs-CZ" sz="3500" dirty="0"/>
              <a:t>(živnostník) nebo </a:t>
            </a:r>
            <a:r>
              <a:rPr lang="cs-CZ" sz="3500" b="1" dirty="0"/>
              <a:t>celé výrobní firmy</a:t>
            </a:r>
            <a:r>
              <a:rPr lang="cs-CZ" sz="3500" b="1" dirty="0" smtClean="0"/>
              <a:t>.</a:t>
            </a:r>
            <a:endParaRPr lang="cs-CZ" sz="3500" dirty="0"/>
          </a:p>
          <a:p>
            <a:r>
              <a:rPr lang="cs-CZ" sz="3500" u="sng" dirty="0"/>
              <a:t>3 základní činitelé výroby – </a:t>
            </a:r>
            <a:r>
              <a:rPr lang="cs-CZ" sz="3500" b="1" u="sng" dirty="0"/>
              <a:t>výrobní faktory:</a:t>
            </a:r>
            <a:endParaRPr lang="cs-CZ" sz="3500" b="1" dirty="0"/>
          </a:p>
          <a:p>
            <a:pPr lvl="0"/>
            <a:r>
              <a:rPr lang="cs-CZ" sz="3500" b="1" dirty="0" smtClean="0"/>
              <a:t>a) práce</a:t>
            </a:r>
            <a:endParaRPr lang="cs-CZ" sz="3500" dirty="0"/>
          </a:p>
          <a:p>
            <a:pPr lvl="0"/>
            <a:r>
              <a:rPr lang="cs-CZ" sz="3500" b="1" dirty="0" smtClean="0"/>
              <a:t>b) přírodní </a:t>
            </a:r>
            <a:r>
              <a:rPr lang="cs-CZ" sz="3500" b="1" dirty="0"/>
              <a:t>zdroje – především půda</a:t>
            </a:r>
            <a:endParaRPr lang="cs-CZ" sz="3500" dirty="0"/>
          </a:p>
          <a:p>
            <a:pPr lvl="0"/>
            <a:r>
              <a:rPr lang="cs-CZ" sz="3500" b="1" dirty="0" smtClean="0"/>
              <a:t>c) kapitál</a:t>
            </a:r>
            <a:endParaRPr lang="cs-CZ" sz="3500" dirty="0"/>
          </a:p>
          <a:p>
            <a:pPr marL="0" indent="0">
              <a:buNone/>
            </a:pPr>
            <a:endParaRPr lang="cs-CZ" dirty="0"/>
          </a:p>
        </p:txBody>
      </p:sp>
    </p:spTree>
    <p:extLst>
      <p:ext uri="{BB962C8B-B14F-4D97-AF65-F5344CB8AC3E}">
        <p14:creationId xmlns:p14="http://schemas.microsoft.com/office/powerpoint/2010/main" val="251158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24744"/>
          </a:xfrm>
        </p:spPr>
        <p:txBody>
          <a:bodyPr>
            <a:normAutofit fontScale="90000"/>
          </a:bodyPr>
          <a:lstStyle/>
          <a:p>
            <a:r>
              <a:rPr lang="cs-CZ" b="1" u="sng" dirty="0"/>
              <a:t>a) Práce</a:t>
            </a:r>
            <a:br>
              <a:rPr lang="cs-CZ" b="1" u="sng" dirty="0"/>
            </a:br>
            <a:endParaRPr lang="cs-CZ" dirty="0"/>
          </a:p>
        </p:txBody>
      </p:sp>
      <p:sp>
        <p:nvSpPr>
          <p:cNvPr id="3" name="Zástupný symbol pro obsah 2"/>
          <p:cNvSpPr>
            <a:spLocks noGrp="1"/>
          </p:cNvSpPr>
          <p:nvPr>
            <p:ph idx="1"/>
          </p:nvPr>
        </p:nvSpPr>
        <p:spPr>
          <a:xfrm>
            <a:off x="457200" y="620688"/>
            <a:ext cx="8229600" cy="6237312"/>
          </a:xfrm>
        </p:spPr>
        <p:txBody>
          <a:bodyPr>
            <a:normAutofit fontScale="25000" lnSpcReduction="20000"/>
          </a:bodyPr>
          <a:lstStyle/>
          <a:p>
            <a:r>
              <a:rPr lang="cs-CZ" sz="8400" u="sng" dirty="0" smtClean="0"/>
              <a:t>Je cílevědomá lidská činnost, která spočívá ve vynakládání fyzických a duševních sil člověka, aby byly vytvořeny statky a služby.</a:t>
            </a:r>
            <a:endParaRPr lang="cs-CZ" sz="8400" dirty="0" smtClean="0"/>
          </a:p>
          <a:p>
            <a:pPr marL="0" indent="0">
              <a:buNone/>
            </a:pPr>
            <a:endParaRPr lang="cs-CZ" sz="8400" b="1" u="sng" dirty="0" smtClean="0"/>
          </a:p>
          <a:p>
            <a:pPr marL="0" indent="0">
              <a:buNone/>
            </a:pPr>
            <a:r>
              <a:rPr lang="cs-CZ" sz="8400" b="1" u="sng" dirty="0" smtClean="0"/>
              <a:t>Dělení práce:</a:t>
            </a:r>
          </a:p>
          <a:p>
            <a:pPr lvl="0"/>
            <a:r>
              <a:rPr lang="cs-CZ" sz="8400" b="1" dirty="0" smtClean="0"/>
              <a:t>kvalifikovaná </a:t>
            </a:r>
            <a:r>
              <a:rPr lang="cs-CZ" sz="8400" dirty="0" smtClean="0"/>
              <a:t>– předpokládá souhrn potřebných znalostí a dovedností</a:t>
            </a:r>
          </a:p>
          <a:p>
            <a:pPr lvl="0"/>
            <a:r>
              <a:rPr lang="cs-CZ" sz="8400" b="1" dirty="0" smtClean="0"/>
              <a:t>nekvalifikovaná</a:t>
            </a:r>
            <a:r>
              <a:rPr lang="cs-CZ" sz="8400" dirty="0" smtClean="0"/>
              <a:t> – nepředpokládá zvláštní přípravu</a:t>
            </a:r>
          </a:p>
          <a:p>
            <a:pPr marL="0" indent="0">
              <a:buNone/>
            </a:pPr>
            <a:endParaRPr lang="cs-CZ" sz="8400" dirty="0" smtClean="0"/>
          </a:p>
          <a:p>
            <a:pPr lvl="0"/>
            <a:r>
              <a:rPr lang="cs-CZ" sz="8400" b="1" dirty="0" smtClean="0"/>
              <a:t>fyzická</a:t>
            </a:r>
            <a:r>
              <a:rPr lang="cs-CZ" sz="8400" dirty="0" smtClean="0"/>
              <a:t> – převládá činnost svalů</a:t>
            </a:r>
          </a:p>
          <a:p>
            <a:pPr lvl="0"/>
            <a:r>
              <a:rPr lang="cs-CZ" sz="8400" b="1" dirty="0" smtClean="0"/>
              <a:t>duševní </a:t>
            </a:r>
            <a:r>
              <a:rPr lang="cs-CZ" sz="8400" dirty="0" smtClean="0"/>
              <a:t>– převládá činnost mozku a nervů</a:t>
            </a:r>
          </a:p>
          <a:p>
            <a:pPr marL="0" indent="0">
              <a:buNone/>
            </a:pPr>
            <a:endParaRPr lang="cs-CZ" sz="8400" dirty="0" smtClean="0"/>
          </a:p>
          <a:p>
            <a:pPr lvl="0"/>
            <a:r>
              <a:rPr lang="cs-CZ" sz="8400" b="1" dirty="0" smtClean="0"/>
              <a:t>produktivní </a:t>
            </a:r>
            <a:r>
              <a:rPr lang="cs-CZ" sz="8400" dirty="0" smtClean="0"/>
              <a:t>– výsledkem je hmotný statek</a:t>
            </a:r>
          </a:p>
          <a:p>
            <a:pPr lvl="0"/>
            <a:r>
              <a:rPr lang="cs-CZ" sz="8400" b="1" dirty="0" smtClean="0"/>
              <a:t>neproduktivní</a:t>
            </a:r>
            <a:r>
              <a:rPr lang="cs-CZ" sz="8400" dirty="0" smtClean="0"/>
              <a:t> – práce, která uspokojuje duchovní potřeby</a:t>
            </a:r>
          </a:p>
          <a:p>
            <a:pPr marL="0" indent="0">
              <a:buNone/>
            </a:pPr>
            <a:endParaRPr lang="cs-CZ" sz="8400" dirty="0" smtClean="0"/>
          </a:p>
          <a:p>
            <a:pPr lvl="0"/>
            <a:r>
              <a:rPr lang="cs-CZ" sz="8400" b="1" dirty="0" smtClean="0"/>
              <a:t>řídící</a:t>
            </a:r>
          </a:p>
          <a:p>
            <a:pPr lvl="0"/>
            <a:r>
              <a:rPr lang="cs-CZ" sz="8400" b="1" dirty="0" smtClean="0"/>
              <a:t>výkonná</a:t>
            </a:r>
          </a:p>
          <a:p>
            <a:pPr marL="0" indent="0">
              <a:buNone/>
            </a:pPr>
            <a:endParaRPr lang="cs-CZ" sz="8400" dirty="0" smtClean="0"/>
          </a:p>
          <a:p>
            <a:pPr lvl="0"/>
            <a:r>
              <a:rPr lang="cs-CZ" sz="8400" b="1" dirty="0" smtClean="0"/>
              <a:t>mechanická </a:t>
            </a:r>
            <a:r>
              <a:rPr lang="cs-CZ" sz="8400" dirty="0" smtClean="0"/>
              <a:t>– převládají u ní stále stejné pracovní postupy</a:t>
            </a:r>
          </a:p>
          <a:p>
            <a:pPr lvl="0"/>
            <a:r>
              <a:rPr lang="cs-CZ" sz="8400" b="1" dirty="0" smtClean="0"/>
              <a:t>tvůrčí</a:t>
            </a:r>
            <a:r>
              <a:rPr lang="cs-CZ" sz="8400" dirty="0" smtClean="0"/>
              <a:t> – používají se jiné nové postupy, vznikají nová rozličná řešení</a:t>
            </a:r>
            <a:endParaRPr lang="cs-CZ" sz="8400"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85448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fade">
                                      <p:cBhvr>
                                        <p:cTn id="77" dur="1000"/>
                                        <p:tgtEl>
                                          <p:spTgt spid="3">
                                            <p:txEl>
                                              <p:pRg st="15" end="15"/>
                                            </p:txEl>
                                          </p:spTgt>
                                        </p:tgtEl>
                                      </p:cBhvr>
                                    </p:animEffect>
                                    <p:anim calcmode="lin" valueType="num">
                                      <p:cBhvr>
                                        <p:cTn id="7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6" end="16"/>
                                            </p:txEl>
                                          </p:spTgt>
                                        </p:tgtEl>
                                        <p:attrNameLst>
                                          <p:attrName>style.visibility</p:attrName>
                                        </p:attrNameLst>
                                      </p:cBhvr>
                                      <p:to>
                                        <p:strVal val="visible"/>
                                      </p:to>
                                    </p:set>
                                    <p:animEffect transition="in" filter="fade">
                                      <p:cBhvr>
                                        <p:cTn id="84" dur="1000"/>
                                        <p:tgtEl>
                                          <p:spTgt spid="3">
                                            <p:txEl>
                                              <p:pRg st="16" end="16"/>
                                            </p:txEl>
                                          </p:spTgt>
                                        </p:tgtEl>
                                      </p:cBhvr>
                                    </p:animEffect>
                                    <p:anim calcmode="lin" valueType="num">
                                      <p:cBhvr>
                                        <p:cTn id="85"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11560" y="1124744"/>
            <a:ext cx="7772400" cy="1470025"/>
          </a:xfrm>
        </p:spPr>
        <p:txBody>
          <a:bodyPr/>
          <a:lstStyle/>
          <a:p>
            <a:r>
              <a:rPr lang="cs-CZ" dirty="0" smtClean="0"/>
              <a:t>Základní ekonomické pojmy</a:t>
            </a:r>
            <a:endParaRPr lang="cs-CZ" dirty="0"/>
          </a:p>
        </p:txBody>
      </p:sp>
      <p:sp>
        <p:nvSpPr>
          <p:cNvPr id="5" name="Podnadpis 4"/>
          <p:cNvSpPr>
            <a:spLocks noGrp="1"/>
          </p:cNvSpPr>
          <p:nvPr>
            <p:ph type="subTitle" idx="1"/>
          </p:nvPr>
        </p:nvSpPr>
        <p:spPr>
          <a:xfrm>
            <a:off x="1623397" y="3214686"/>
            <a:ext cx="5897206" cy="3382666"/>
          </a:xfrm>
        </p:spPr>
        <p:txBody>
          <a:bodyPr>
            <a:normAutofit/>
          </a:bodyPr>
          <a:lstStyle/>
          <a:p>
            <a:r>
              <a:rPr lang="cs-CZ" sz="3000" b="1" dirty="0" smtClean="0"/>
              <a:t>1. Ekonomie, ekonomika, makroekonomie, makroekonomika</a:t>
            </a:r>
          </a:p>
          <a:p>
            <a:r>
              <a:rPr lang="cs-CZ" sz="3000" b="1" dirty="0" smtClean="0"/>
              <a:t>2. </a:t>
            </a:r>
            <a:r>
              <a:rPr lang="cs-CZ" sz="3000" b="1" dirty="0"/>
              <a:t>Základní ekonomický problém, základní ekonomické systémy</a:t>
            </a:r>
          </a:p>
          <a:p>
            <a:r>
              <a:rPr lang="cs-CZ" sz="3000" b="1" dirty="0" smtClean="0"/>
              <a:t>3. </a:t>
            </a:r>
            <a:r>
              <a:rPr lang="cs-CZ" sz="3000" b="1" dirty="0"/>
              <a:t>Potřeby, statky, služby</a:t>
            </a:r>
          </a:p>
          <a:p>
            <a:r>
              <a:rPr lang="cs-CZ" sz="3000" b="1" dirty="0" smtClean="0"/>
              <a:t>4. </a:t>
            </a:r>
            <a:r>
              <a:rPr lang="cs-CZ" sz="3000" b="1" dirty="0"/>
              <a:t>Hospodářský proces</a:t>
            </a:r>
          </a:p>
          <a:p>
            <a:endParaRPr lang="cs-CZ" dirty="0"/>
          </a:p>
        </p:txBody>
      </p:sp>
    </p:spTree>
    <p:extLst>
      <p:ext uri="{BB962C8B-B14F-4D97-AF65-F5344CB8AC3E}">
        <p14:creationId xmlns:p14="http://schemas.microsoft.com/office/powerpoint/2010/main" val="262730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Dělba práce, pracovní síla</a:t>
            </a:r>
            <a:endParaRPr lang="cs-CZ" dirty="0"/>
          </a:p>
        </p:txBody>
      </p:sp>
      <p:sp>
        <p:nvSpPr>
          <p:cNvPr id="3" name="Zástupný symbol pro obsah 2"/>
          <p:cNvSpPr>
            <a:spLocks noGrp="1"/>
          </p:cNvSpPr>
          <p:nvPr>
            <p:ph idx="1"/>
          </p:nvPr>
        </p:nvSpPr>
        <p:spPr>
          <a:xfrm>
            <a:off x="457200" y="1196752"/>
            <a:ext cx="8229600" cy="5661248"/>
          </a:xfrm>
        </p:spPr>
        <p:txBody>
          <a:bodyPr>
            <a:normAutofit fontScale="92500" lnSpcReduction="10000"/>
          </a:bodyPr>
          <a:lstStyle/>
          <a:p>
            <a:r>
              <a:rPr lang="cs-CZ" b="1" dirty="0"/>
              <a:t>Dělba práce</a:t>
            </a:r>
            <a:r>
              <a:rPr lang="cs-CZ" dirty="0"/>
              <a:t> = proces, při kterém dochází k rozdělení pracovních činností mezi jednotlivce nebo skupiny lidí. Dělba práce umožňuje </a:t>
            </a:r>
            <a:r>
              <a:rPr lang="cs-CZ" b="1" dirty="0"/>
              <a:t>specializaci</a:t>
            </a:r>
            <a:r>
              <a:rPr lang="cs-CZ" dirty="0"/>
              <a:t> (omezení se na určitý druh práce) a předpokládá </a:t>
            </a:r>
            <a:r>
              <a:rPr lang="cs-CZ" b="1" dirty="0"/>
              <a:t>kooperaci </a:t>
            </a:r>
            <a:r>
              <a:rPr lang="cs-CZ" dirty="0"/>
              <a:t>(spolupráce při vytváření statků a služeb</a:t>
            </a:r>
            <a:r>
              <a:rPr lang="cs-CZ" dirty="0" smtClean="0"/>
              <a:t>).</a:t>
            </a:r>
            <a:endParaRPr lang="cs-CZ" dirty="0"/>
          </a:p>
          <a:p>
            <a:r>
              <a:rPr lang="cs-CZ" b="1" dirty="0"/>
              <a:t>Pracovní síla </a:t>
            </a:r>
            <a:r>
              <a:rPr lang="cs-CZ" dirty="0"/>
              <a:t>= souhrn fyzických a duševních schopností člověka konat práci. </a:t>
            </a:r>
          </a:p>
          <a:p>
            <a:r>
              <a:rPr lang="cs-CZ" dirty="0"/>
              <a:t>Pracovní sílu nemá každý člověk (např. nemocný člověk) a také ne každý člověk, který má pracovní sílu skutečně pracuje (dědictví – mám dost peněz – nemusím pracovat – i když mám schopnosti)</a:t>
            </a:r>
          </a:p>
          <a:p>
            <a:pPr marL="0" indent="0">
              <a:buNone/>
            </a:pPr>
            <a:endParaRPr lang="cs-CZ" dirty="0"/>
          </a:p>
        </p:txBody>
      </p:sp>
    </p:spTree>
    <p:extLst>
      <p:ext uri="{BB962C8B-B14F-4D97-AF65-F5344CB8AC3E}">
        <p14:creationId xmlns:p14="http://schemas.microsoft.com/office/powerpoint/2010/main" val="246950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Mzda</a:t>
            </a:r>
            <a:endParaRPr lang="cs-CZ" dirty="0"/>
          </a:p>
        </p:txBody>
      </p:sp>
      <p:sp>
        <p:nvSpPr>
          <p:cNvPr id="3" name="Zástupný symbol pro obsah 2"/>
          <p:cNvSpPr>
            <a:spLocks noGrp="1"/>
          </p:cNvSpPr>
          <p:nvPr>
            <p:ph idx="1"/>
          </p:nvPr>
        </p:nvSpPr>
        <p:spPr>
          <a:xfrm>
            <a:off x="457200" y="1052736"/>
            <a:ext cx="8229600" cy="5805264"/>
          </a:xfrm>
        </p:spPr>
        <p:txBody>
          <a:bodyPr>
            <a:normAutofit fontScale="77500" lnSpcReduction="20000"/>
          </a:bodyPr>
          <a:lstStyle/>
          <a:p>
            <a:r>
              <a:rPr lang="cs-CZ" dirty="0"/>
              <a:t>Práce je vzácný výrobní faktor, což ovlivňuje jeho cenu na trhu pracovních sil.</a:t>
            </a:r>
          </a:p>
          <a:p>
            <a:r>
              <a:rPr lang="cs-CZ" dirty="0"/>
              <a:t>Cenou práce je </a:t>
            </a:r>
            <a:r>
              <a:rPr lang="cs-CZ" b="1" dirty="0"/>
              <a:t>mzda.</a:t>
            </a:r>
            <a:endParaRPr lang="cs-CZ" dirty="0"/>
          </a:p>
          <a:p>
            <a:r>
              <a:rPr lang="cs-CZ" dirty="0">
                <a:sym typeface="Symbol"/>
              </a:rPr>
              <a:t></a:t>
            </a:r>
            <a:r>
              <a:rPr lang="cs-CZ" dirty="0"/>
              <a:t> </a:t>
            </a:r>
            <a:r>
              <a:rPr lang="cs-CZ" b="1" dirty="0"/>
              <a:t>Mzda nominální</a:t>
            </a:r>
            <a:r>
              <a:rPr lang="cs-CZ" dirty="0"/>
              <a:t> = mzda, kterou si pracovník vydělal jako zaměstnanec, když vynaložil svou pracovní sílu. Pro pracovníka to je příjem (za který může uspokojovat své potřeby), pro firmu je to náklad nutný k vytvoření výsledného produktu. Nominální mzda je vyjádřena v penězích.</a:t>
            </a:r>
          </a:p>
          <a:p>
            <a:r>
              <a:rPr lang="cs-CZ" dirty="0">
                <a:sym typeface="Symbol"/>
              </a:rPr>
              <a:t></a:t>
            </a:r>
            <a:r>
              <a:rPr lang="cs-CZ" dirty="0"/>
              <a:t> </a:t>
            </a:r>
            <a:r>
              <a:rPr lang="cs-CZ" b="1" dirty="0"/>
              <a:t>Mzda reálná</a:t>
            </a:r>
            <a:r>
              <a:rPr lang="cs-CZ" dirty="0"/>
              <a:t> = mzda vyjadřující, co si za utržené peníze je pracovník schopen koupit. Porovnání k cenové hladině zboží a služeb – vliv znehodnocování peněz (inflace</a:t>
            </a:r>
            <a:r>
              <a:rPr lang="cs-CZ" dirty="0" smtClean="0"/>
              <a:t>).</a:t>
            </a:r>
            <a:endParaRPr lang="cs-CZ" dirty="0"/>
          </a:p>
          <a:p>
            <a:pPr marL="0" indent="0">
              <a:buNone/>
            </a:pPr>
            <a:r>
              <a:rPr lang="cs-CZ" b="1" u="sng" dirty="0"/>
              <a:t>Velikost mzdy ovlivňuje:</a:t>
            </a:r>
            <a:endParaRPr lang="cs-CZ" dirty="0"/>
          </a:p>
          <a:p>
            <a:pPr lvl="0"/>
            <a:r>
              <a:rPr lang="cs-CZ" dirty="0"/>
              <a:t>Kvalifikace</a:t>
            </a:r>
          </a:p>
          <a:p>
            <a:pPr lvl="0"/>
            <a:r>
              <a:rPr lang="cs-CZ" dirty="0"/>
              <a:t>Poptávka po určitém druhu práce na trhu práce</a:t>
            </a:r>
          </a:p>
          <a:p>
            <a:pPr lvl="0"/>
            <a:r>
              <a:rPr lang="cs-CZ" dirty="0"/>
              <a:t>Tržní úspěšnost práce</a:t>
            </a:r>
          </a:p>
          <a:p>
            <a:pPr marL="0" indent="0">
              <a:buNone/>
            </a:pPr>
            <a:endParaRPr lang="cs-CZ" dirty="0"/>
          </a:p>
        </p:txBody>
      </p:sp>
    </p:spTree>
    <p:extLst>
      <p:ext uri="{BB962C8B-B14F-4D97-AF65-F5344CB8AC3E}">
        <p14:creationId xmlns:p14="http://schemas.microsoft.com/office/powerpoint/2010/main" val="8783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0"/>
            <a:ext cx="8928992" cy="1124744"/>
          </a:xfrm>
        </p:spPr>
        <p:txBody>
          <a:bodyPr>
            <a:normAutofit fontScale="90000"/>
          </a:bodyPr>
          <a:lstStyle/>
          <a:p>
            <a:r>
              <a:rPr lang="cs-CZ" b="1" u="sng" dirty="0"/>
              <a:t>b) Přírodní zdroje především půda</a:t>
            </a:r>
            <a:r>
              <a:rPr lang="cs-CZ" dirty="0"/>
              <a:t/>
            </a:r>
            <a:br>
              <a:rPr lang="cs-CZ" dirty="0"/>
            </a:br>
            <a:endParaRPr lang="cs-CZ" dirty="0"/>
          </a:p>
        </p:txBody>
      </p:sp>
      <p:sp>
        <p:nvSpPr>
          <p:cNvPr id="3" name="Zástupný symbol pro obsah 2"/>
          <p:cNvSpPr>
            <a:spLocks noGrp="1"/>
          </p:cNvSpPr>
          <p:nvPr>
            <p:ph idx="1"/>
          </p:nvPr>
        </p:nvSpPr>
        <p:spPr>
          <a:xfrm>
            <a:off x="457200" y="692696"/>
            <a:ext cx="8229600" cy="6165304"/>
          </a:xfrm>
        </p:spPr>
        <p:txBody>
          <a:bodyPr>
            <a:normAutofit fontScale="62500" lnSpcReduction="20000"/>
          </a:bodyPr>
          <a:lstStyle/>
          <a:p>
            <a:r>
              <a:rPr lang="cs-CZ" sz="3700" dirty="0" smtClean="0"/>
              <a:t>Tvoří </a:t>
            </a:r>
            <a:r>
              <a:rPr lang="cs-CZ" sz="3700" dirty="0"/>
              <a:t>je nerostné bohatství, půda, lesy, voda, vzduch. Jsou to zdroje vzácné, se kterými se musí zacházet velmi hospodárně. Některé přírodní zdroje jsou neobnovitelné (např. uhlí).</a:t>
            </a:r>
          </a:p>
          <a:p>
            <a:r>
              <a:rPr lang="cs-CZ" sz="3700" dirty="0"/>
              <a:t>Nejtypičtější přírodní zdroj = </a:t>
            </a:r>
            <a:r>
              <a:rPr lang="cs-CZ" sz="3700" b="1" u="sng" dirty="0"/>
              <a:t>půda –</a:t>
            </a:r>
            <a:r>
              <a:rPr lang="cs-CZ" sz="3700" dirty="0"/>
              <a:t> potřebují ji všechny </a:t>
            </a:r>
            <a:r>
              <a:rPr lang="cs-CZ" sz="3700" dirty="0" err="1"/>
              <a:t>ek</a:t>
            </a:r>
            <a:r>
              <a:rPr lang="cs-CZ" sz="3700" dirty="0"/>
              <a:t>. subjekty (lesnictví, stavebnictví, zemědělci – pracovníci potřebují někde bydlet, firmy potřebují postavit své výrobní haly..)</a:t>
            </a:r>
          </a:p>
          <a:p>
            <a:r>
              <a:rPr lang="cs-CZ" sz="3700" dirty="0"/>
              <a:t>Půdy je však omezené množství. Ten kdo půdu vlastní, má tedy určité výsadní postavení vůči všem ostatním </a:t>
            </a:r>
            <a:r>
              <a:rPr lang="cs-CZ" sz="3700" dirty="0" err="1"/>
              <a:t>nevlastníkům</a:t>
            </a:r>
            <a:r>
              <a:rPr lang="cs-CZ" sz="3700" dirty="0"/>
              <a:t> – nerovné postavení – monopol.</a:t>
            </a:r>
          </a:p>
          <a:p>
            <a:r>
              <a:rPr lang="cs-CZ" sz="3700" dirty="0"/>
              <a:t>Vlastník půdy si na trhu může diktovat podmínky prodeje či nájmu, z nichž nejdůležitější je cena.</a:t>
            </a:r>
          </a:p>
          <a:p>
            <a:r>
              <a:rPr lang="cs-CZ" sz="3700" dirty="0"/>
              <a:t>Cena půdy se nazývá </a:t>
            </a:r>
            <a:r>
              <a:rPr lang="cs-CZ" sz="3700" b="1" u="sng" dirty="0"/>
              <a:t>pozemková renta </a:t>
            </a:r>
            <a:r>
              <a:rPr lang="cs-CZ" sz="3700" dirty="0"/>
              <a:t>(peněžní výnos z půdy), která se dále rozlišuje na:</a:t>
            </a:r>
          </a:p>
          <a:p>
            <a:pPr lvl="0"/>
            <a:r>
              <a:rPr lang="cs-CZ" sz="3700" b="1" dirty="0"/>
              <a:t>Absolutní renta</a:t>
            </a:r>
            <a:r>
              <a:rPr lang="cs-CZ" sz="3700" dirty="0"/>
              <a:t> = tu má každý pozemek a vyplývá z výše popsaného monopolu vlastnictví půdy</a:t>
            </a:r>
          </a:p>
          <a:p>
            <a:pPr lvl="0"/>
            <a:r>
              <a:rPr lang="cs-CZ" sz="3700" b="1" dirty="0"/>
              <a:t>Diferenční renta</a:t>
            </a:r>
            <a:r>
              <a:rPr lang="cs-CZ" sz="3700" dirty="0"/>
              <a:t> = u různých pozemků různá a vyplývá z rozdílné kvality půdy a její vhodnosti pro zemědělství = </a:t>
            </a:r>
            <a:r>
              <a:rPr lang="cs-CZ" sz="3700" b="1" dirty="0"/>
              <a:t>bonita půdy, </a:t>
            </a:r>
            <a:r>
              <a:rPr lang="cs-CZ" sz="3700" dirty="0"/>
              <a:t>z polohy, vybavenosti inženýrskými sítěmi, dostupnosti po silnici</a:t>
            </a:r>
          </a:p>
          <a:p>
            <a:pPr marL="0" indent="0">
              <a:buNone/>
            </a:pPr>
            <a:endParaRPr lang="cs-CZ" dirty="0"/>
          </a:p>
        </p:txBody>
      </p:sp>
    </p:spTree>
    <p:extLst>
      <p:ext uri="{BB962C8B-B14F-4D97-AF65-F5344CB8AC3E}">
        <p14:creationId xmlns:p14="http://schemas.microsoft.com/office/powerpoint/2010/main" val="153169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24744"/>
          </a:xfrm>
        </p:spPr>
        <p:txBody>
          <a:bodyPr>
            <a:normAutofit fontScale="90000"/>
          </a:bodyPr>
          <a:lstStyle/>
          <a:p>
            <a:r>
              <a:rPr lang="cs-CZ" b="1" u="sng" dirty="0"/>
              <a:t>c) Kapitál</a:t>
            </a:r>
            <a:r>
              <a:rPr lang="cs-CZ" dirty="0"/>
              <a:t/>
            </a:r>
            <a:br>
              <a:rPr lang="cs-CZ" dirty="0"/>
            </a:br>
            <a:endParaRPr lang="cs-CZ" dirty="0"/>
          </a:p>
        </p:txBody>
      </p:sp>
      <p:sp>
        <p:nvSpPr>
          <p:cNvPr id="3" name="Zástupný symbol pro obsah 2"/>
          <p:cNvSpPr>
            <a:spLocks noGrp="1"/>
          </p:cNvSpPr>
          <p:nvPr>
            <p:ph idx="1"/>
          </p:nvPr>
        </p:nvSpPr>
        <p:spPr>
          <a:xfrm>
            <a:off x="457200" y="620688"/>
            <a:ext cx="8229600" cy="6237312"/>
          </a:xfrm>
        </p:spPr>
        <p:txBody>
          <a:bodyPr>
            <a:normAutofit lnSpcReduction="10000"/>
          </a:bodyPr>
          <a:lstStyle/>
          <a:p>
            <a:r>
              <a:rPr lang="cs-CZ" dirty="0" smtClean="0"/>
              <a:t>Bez </a:t>
            </a:r>
            <a:r>
              <a:rPr lang="cs-CZ" dirty="0"/>
              <a:t>kapitálu se vyrábět nedá</a:t>
            </a:r>
          </a:p>
          <a:p>
            <a:r>
              <a:rPr lang="cs-CZ" dirty="0"/>
              <a:t>Zjednodušeně – </a:t>
            </a:r>
            <a:r>
              <a:rPr lang="cs-CZ" b="1" dirty="0"/>
              <a:t>jsou to peníze, které přinášejí další peníze</a:t>
            </a:r>
            <a:r>
              <a:rPr lang="cs-CZ" dirty="0"/>
              <a:t>. Vše, co vkládáme do výroby proto, aby vznikly větší hodnoty – účelovost vložených prostředků, </a:t>
            </a:r>
            <a:r>
              <a:rPr lang="cs-CZ" b="1" dirty="0"/>
              <a:t>snaha dosáhnout zisk.</a:t>
            </a:r>
            <a:endParaRPr lang="cs-CZ" dirty="0"/>
          </a:p>
          <a:p>
            <a:r>
              <a:rPr lang="cs-CZ" u="sng" dirty="0"/>
              <a:t>Kapitál může mít </a:t>
            </a:r>
            <a:r>
              <a:rPr lang="cs-CZ" b="1" u="sng" dirty="0"/>
              <a:t>podobu: </a:t>
            </a:r>
            <a:endParaRPr lang="cs-CZ" u="sng" dirty="0"/>
          </a:p>
          <a:p>
            <a:pPr lvl="0"/>
            <a:r>
              <a:rPr lang="cs-CZ" b="1" dirty="0"/>
              <a:t>peněžní (finanční) kapitál</a:t>
            </a:r>
            <a:r>
              <a:rPr lang="cs-CZ" dirty="0"/>
              <a:t> – slouží k nákupu hmotného kapitálu a placení za práci pracovníků (peníze, cenné papíry, úvěry…) </a:t>
            </a:r>
          </a:p>
          <a:p>
            <a:pPr lvl="0"/>
            <a:r>
              <a:rPr lang="cs-CZ" b="1" dirty="0"/>
              <a:t>fyzickou (reálný kapitál) -</a:t>
            </a:r>
            <a:r>
              <a:rPr lang="cs-CZ" dirty="0"/>
              <a:t> hmotné statky, nehmotné statky – licence, patenty, software = prostředky k dosažení </a:t>
            </a:r>
            <a:r>
              <a:rPr lang="cs-CZ" dirty="0" smtClean="0"/>
              <a:t>zisku</a:t>
            </a:r>
            <a:endParaRPr lang="cs-CZ" dirty="0"/>
          </a:p>
          <a:p>
            <a:pPr marL="0" indent="0">
              <a:buNone/>
            </a:pPr>
            <a:endParaRPr lang="cs-CZ" dirty="0"/>
          </a:p>
        </p:txBody>
      </p:sp>
    </p:spTree>
    <p:extLst>
      <p:ext uri="{BB962C8B-B14F-4D97-AF65-F5344CB8AC3E}">
        <p14:creationId xmlns:p14="http://schemas.microsoft.com/office/powerpoint/2010/main" val="233215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normAutofit fontScale="90000"/>
          </a:bodyPr>
          <a:lstStyle/>
          <a:p>
            <a:r>
              <a:rPr lang="cs-CZ" dirty="0" smtClean="0"/>
              <a:t>Cena kapitálu, akumulace kapitálu</a:t>
            </a:r>
            <a:endParaRPr lang="cs-CZ" dirty="0"/>
          </a:p>
        </p:txBody>
      </p:sp>
      <p:sp>
        <p:nvSpPr>
          <p:cNvPr id="3" name="Zástupný symbol pro obsah 2"/>
          <p:cNvSpPr>
            <a:spLocks noGrp="1"/>
          </p:cNvSpPr>
          <p:nvPr>
            <p:ph idx="1"/>
          </p:nvPr>
        </p:nvSpPr>
        <p:spPr>
          <a:xfrm>
            <a:off x="457200" y="836712"/>
            <a:ext cx="8229600" cy="6021288"/>
          </a:xfrm>
        </p:spPr>
        <p:txBody>
          <a:bodyPr>
            <a:normAutofit fontScale="85000" lnSpcReduction="10000"/>
          </a:bodyPr>
          <a:lstStyle/>
          <a:p>
            <a:r>
              <a:rPr lang="cs-CZ" dirty="0"/>
              <a:t>I kapitál je omezený a vzácný a má svou </a:t>
            </a:r>
            <a:r>
              <a:rPr lang="cs-CZ" b="1" u="sng" dirty="0"/>
              <a:t>cenu:</a:t>
            </a:r>
          </a:p>
          <a:p>
            <a:pPr lvl="0"/>
            <a:r>
              <a:rPr lang="cs-CZ" b="1" u="sng" dirty="0"/>
              <a:t>úrok </a:t>
            </a:r>
            <a:r>
              <a:rPr lang="cs-CZ" dirty="0"/>
              <a:t>= cena kapitálu vloženého např. do banky (cena vyplývající z vlastnického vztahu – nevyžaduje po vlastníkovi, aby podnikal, ale peníze se „vydělávají samy“)</a:t>
            </a:r>
          </a:p>
          <a:p>
            <a:pPr lvl="0"/>
            <a:r>
              <a:rPr lang="cs-CZ" b="1" u="sng" dirty="0"/>
              <a:t>zisk</a:t>
            </a:r>
            <a:r>
              <a:rPr lang="cs-CZ" dirty="0"/>
              <a:t> = cena kapitálu, kterou očekává vlastník při aktivním podnikání s tímto kapitálem. Tato cesta je rizikovější – podnikatel může o svůj kapitál přijít, proto podnikatel očekává, že jeho zisk bude vyšší než běžný úrok</a:t>
            </a:r>
          </a:p>
          <a:p>
            <a:pPr marL="0" indent="0">
              <a:buNone/>
            </a:pPr>
            <a:endParaRPr lang="cs-CZ" dirty="0"/>
          </a:p>
          <a:p>
            <a:r>
              <a:rPr lang="cs-CZ" dirty="0"/>
              <a:t>Kapitál má i další vlastnost – dá se hromadit</a:t>
            </a:r>
            <a:r>
              <a:rPr lang="cs-CZ" b="1" u="sng" dirty="0"/>
              <a:t>, akumulovat</a:t>
            </a:r>
            <a:r>
              <a:rPr lang="cs-CZ" dirty="0"/>
              <a:t>. – podnikatel vydělaný zisk nespotřebuje pro osobní spotřebu a část ho ponechá ve firmě, aby rozšířil její zdroje a možnosti podnikání</a:t>
            </a:r>
          </a:p>
          <a:p>
            <a:pPr marL="0" indent="0">
              <a:buNone/>
            </a:pPr>
            <a:endParaRPr lang="cs-CZ" dirty="0"/>
          </a:p>
        </p:txBody>
      </p:sp>
    </p:spTree>
    <p:extLst>
      <p:ext uri="{BB962C8B-B14F-4D97-AF65-F5344CB8AC3E}">
        <p14:creationId xmlns:p14="http://schemas.microsoft.com/office/powerpoint/2010/main" val="207008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784976" cy="1196752"/>
          </a:xfrm>
        </p:spPr>
        <p:txBody>
          <a:bodyPr>
            <a:normAutofit fontScale="90000"/>
          </a:bodyPr>
          <a:lstStyle/>
          <a:p>
            <a:r>
              <a:rPr lang="cs-CZ" b="1" u="sng" dirty="0"/>
              <a:t>2. Rozdělování a přerozdělování</a:t>
            </a:r>
            <a:r>
              <a:rPr lang="cs-CZ" dirty="0"/>
              <a:t/>
            </a:r>
            <a:br>
              <a:rPr lang="cs-CZ" dirty="0"/>
            </a:br>
            <a:endParaRPr lang="cs-CZ" dirty="0"/>
          </a:p>
        </p:txBody>
      </p:sp>
      <p:sp>
        <p:nvSpPr>
          <p:cNvPr id="3" name="Zástupný symbol pro obsah 2"/>
          <p:cNvSpPr>
            <a:spLocks noGrp="1"/>
          </p:cNvSpPr>
          <p:nvPr>
            <p:ph idx="1"/>
          </p:nvPr>
        </p:nvSpPr>
        <p:spPr>
          <a:xfrm>
            <a:off x="457200" y="764704"/>
            <a:ext cx="8229600" cy="6093296"/>
          </a:xfrm>
        </p:spPr>
        <p:txBody>
          <a:bodyPr>
            <a:normAutofit fontScale="85000" lnSpcReduction="10000"/>
          </a:bodyPr>
          <a:lstStyle/>
          <a:p>
            <a:r>
              <a:rPr lang="cs-CZ" dirty="0" smtClean="0"/>
              <a:t>Končí </a:t>
            </a:r>
            <a:r>
              <a:rPr lang="cs-CZ" dirty="0"/>
              <a:t>první fáze </a:t>
            </a:r>
            <a:r>
              <a:rPr lang="cs-CZ" dirty="0" err="1"/>
              <a:t>hosp</a:t>
            </a:r>
            <a:r>
              <a:rPr lang="cs-CZ" dirty="0"/>
              <a:t>. procesu – zaměstnanci vynaložili svou PS – mají nárok na mzdu, vlastníci </a:t>
            </a:r>
            <a:r>
              <a:rPr lang="cs-CZ" dirty="0" err="1"/>
              <a:t>přír</a:t>
            </a:r>
            <a:r>
              <a:rPr lang="cs-CZ" dirty="0"/>
              <a:t>. zdrojů mají nárok na patřičnou rentu a všichni, kdo vkládali do výroby kapitál se hlásí o zisk či úrok </a:t>
            </a:r>
            <a:r>
              <a:rPr lang="cs-CZ" b="1" dirty="0"/>
              <a:t>= </a:t>
            </a:r>
            <a:r>
              <a:rPr lang="cs-CZ" b="1" u="sng" dirty="0"/>
              <a:t>rozdělování</a:t>
            </a:r>
            <a:endParaRPr lang="cs-CZ" u="sng" dirty="0"/>
          </a:p>
          <a:p>
            <a:r>
              <a:rPr lang="cs-CZ" dirty="0"/>
              <a:t>Ti, kteří se výrobního procesu nemohli účastnit – děti, důchodci, nezaměstnaní, nemocní…</a:t>
            </a:r>
          </a:p>
          <a:p>
            <a:pPr lvl="0"/>
            <a:r>
              <a:rPr lang="cs-CZ" dirty="0"/>
              <a:t>i oni mají své potřeby – role organizátora sociálního systému = stát – každý, kdo získal peníze v procesu rozdělování, jich část musí odvést do státní pokladny ve formě daní a sociálního a zdravotního pojištění a stát je předepsaným způsobem převádí tam, kde jsou třeba </a:t>
            </a:r>
            <a:r>
              <a:rPr lang="cs-CZ" b="1" dirty="0"/>
              <a:t>= </a:t>
            </a:r>
            <a:r>
              <a:rPr lang="cs-CZ" b="1" u="sng" dirty="0"/>
              <a:t>přerozdělování</a:t>
            </a:r>
            <a:endParaRPr lang="cs-CZ" u="sng" dirty="0"/>
          </a:p>
          <a:p>
            <a:r>
              <a:rPr lang="cs-CZ" dirty="0"/>
              <a:t>Nástrojem přerozdělování jsou veřejné rozpočty (státní rozpočet a rozpočty obcí)</a:t>
            </a:r>
          </a:p>
          <a:p>
            <a:pPr marL="0" indent="0">
              <a:buNone/>
            </a:pPr>
            <a:endParaRPr lang="cs-CZ" dirty="0"/>
          </a:p>
        </p:txBody>
      </p:sp>
    </p:spTree>
    <p:extLst>
      <p:ext uri="{BB962C8B-B14F-4D97-AF65-F5344CB8AC3E}">
        <p14:creationId xmlns:p14="http://schemas.microsoft.com/office/powerpoint/2010/main" val="363216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24744"/>
          </a:xfrm>
        </p:spPr>
        <p:txBody>
          <a:bodyPr>
            <a:normAutofit fontScale="90000"/>
          </a:bodyPr>
          <a:lstStyle/>
          <a:p>
            <a:r>
              <a:rPr lang="cs-CZ" b="1" u="sng" dirty="0"/>
              <a:t>3. Směna</a:t>
            </a:r>
            <a:r>
              <a:rPr lang="cs-CZ" dirty="0"/>
              <a:t/>
            </a:r>
            <a:br>
              <a:rPr lang="cs-CZ" dirty="0"/>
            </a:br>
            <a:endParaRPr lang="cs-CZ" dirty="0"/>
          </a:p>
        </p:txBody>
      </p:sp>
      <p:sp>
        <p:nvSpPr>
          <p:cNvPr id="3" name="Zástupný symbol pro obsah 2"/>
          <p:cNvSpPr>
            <a:spLocks noGrp="1"/>
          </p:cNvSpPr>
          <p:nvPr>
            <p:ph idx="1"/>
          </p:nvPr>
        </p:nvSpPr>
        <p:spPr>
          <a:xfrm>
            <a:off x="457200" y="692696"/>
            <a:ext cx="8229600" cy="6165304"/>
          </a:xfrm>
        </p:spPr>
        <p:txBody>
          <a:bodyPr>
            <a:normAutofit/>
          </a:bodyPr>
          <a:lstStyle/>
          <a:p>
            <a:r>
              <a:rPr lang="cs-CZ" dirty="0"/>
              <a:t> </a:t>
            </a:r>
            <a:r>
              <a:rPr lang="cs-CZ" sz="3400" dirty="0" smtClean="0"/>
              <a:t>Směna</a:t>
            </a:r>
            <a:r>
              <a:rPr lang="cs-CZ" sz="3400" dirty="0"/>
              <a:t>, výměna, obchod.</a:t>
            </a:r>
          </a:p>
          <a:p>
            <a:r>
              <a:rPr lang="cs-CZ" sz="3400" dirty="0"/>
              <a:t>Výrobci i dnes vyrábějí, aniž by měli jistotu, že své zboží realizují na trhu. Toto riziko se snaží omezit na minimum, ale jistotu nemají. Teprve směna (trh) ukáže, zda všechny drahé výrobní faktory (práce, přírodní zdroje i kapitál) nebyly vynaloženy marně.</a:t>
            </a:r>
          </a:p>
          <a:p>
            <a:pPr lvl="0"/>
            <a:r>
              <a:rPr lang="cs-CZ" sz="3400" dirty="0"/>
              <a:t>bankroty firem, výprodeje, snižování cen, neprodané zboží na skladech…</a:t>
            </a:r>
          </a:p>
          <a:p>
            <a:pPr marL="0" indent="0">
              <a:buNone/>
            </a:pPr>
            <a:endParaRPr lang="cs-CZ" dirty="0"/>
          </a:p>
        </p:txBody>
      </p:sp>
    </p:spTree>
    <p:extLst>
      <p:ext uri="{BB962C8B-B14F-4D97-AF65-F5344CB8AC3E}">
        <p14:creationId xmlns:p14="http://schemas.microsoft.com/office/powerpoint/2010/main" val="215144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052736"/>
          </a:xfrm>
        </p:spPr>
        <p:txBody>
          <a:bodyPr>
            <a:normAutofit fontScale="90000"/>
          </a:bodyPr>
          <a:lstStyle/>
          <a:p>
            <a:r>
              <a:rPr lang="cs-CZ" b="1" u="sng" dirty="0"/>
              <a:t>4. Spotřeba</a:t>
            </a:r>
            <a:r>
              <a:rPr lang="cs-CZ" dirty="0"/>
              <a:t/>
            </a:r>
            <a:br>
              <a:rPr lang="cs-CZ" dirty="0"/>
            </a:br>
            <a:endParaRPr lang="cs-CZ" dirty="0"/>
          </a:p>
        </p:txBody>
      </p:sp>
      <p:sp>
        <p:nvSpPr>
          <p:cNvPr id="3" name="Zástupný symbol pro obsah 2"/>
          <p:cNvSpPr>
            <a:spLocks noGrp="1"/>
          </p:cNvSpPr>
          <p:nvPr>
            <p:ph idx="1"/>
          </p:nvPr>
        </p:nvSpPr>
        <p:spPr>
          <a:xfrm>
            <a:off x="457200" y="620688"/>
            <a:ext cx="8229600" cy="6237312"/>
          </a:xfrm>
        </p:spPr>
        <p:txBody>
          <a:bodyPr>
            <a:normAutofit fontScale="55000" lnSpcReduction="20000"/>
          </a:bodyPr>
          <a:lstStyle/>
          <a:p>
            <a:r>
              <a:rPr lang="cs-CZ" sz="4200" dirty="0" smtClean="0"/>
              <a:t>Spotřebováváme a uspokojujeme své momentální potřeby. Přichází na řadu potřeby nové a celý proces může začít znovu.</a:t>
            </a:r>
          </a:p>
          <a:p>
            <a:pPr marL="0" indent="0">
              <a:buNone/>
            </a:pPr>
            <a:endParaRPr lang="cs-CZ" sz="4200" dirty="0" smtClean="0"/>
          </a:p>
          <a:p>
            <a:r>
              <a:rPr lang="cs-CZ" sz="4200" b="1" dirty="0" smtClean="0"/>
              <a:t>Spotřeba konečná</a:t>
            </a:r>
            <a:r>
              <a:rPr lang="cs-CZ" sz="4200" dirty="0" smtClean="0"/>
              <a:t> – spotřeba lidí – konečných zákazníků</a:t>
            </a:r>
          </a:p>
          <a:p>
            <a:r>
              <a:rPr lang="cs-CZ" sz="4200" b="1" dirty="0" smtClean="0"/>
              <a:t>Spotřeba výrobní</a:t>
            </a:r>
            <a:r>
              <a:rPr lang="cs-CZ" sz="4200" dirty="0" smtClean="0"/>
              <a:t> – spotřeba firem</a:t>
            </a:r>
          </a:p>
          <a:p>
            <a:pPr marL="0" indent="0">
              <a:buNone/>
            </a:pPr>
            <a:endParaRPr lang="cs-CZ" sz="4200" dirty="0" smtClean="0"/>
          </a:p>
          <a:p>
            <a:r>
              <a:rPr lang="cs-CZ" sz="4200" b="1" dirty="0" smtClean="0"/>
              <a:t>Spotřeba jednorázová</a:t>
            </a:r>
            <a:endParaRPr lang="cs-CZ" sz="4200" dirty="0" smtClean="0"/>
          </a:p>
          <a:p>
            <a:r>
              <a:rPr lang="cs-CZ" sz="4200" b="1" dirty="0" smtClean="0"/>
              <a:t>Spotřeba dlouhodobá</a:t>
            </a:r>
            <a:endParaRPr lang="cs-CZ" sz="4200" dirty="0" smtClean="0"/>
          </a:p>
          <a:p>
            <a:pPr marL="0" indent="0">
              <a:buNone/>
            </a:pPr>
            <a:endParaRPr lang="cs-CZ" sz="4200" dirty="0" smtClean="0"/>
          </a:p>
          <a:p>
            <a:r>
              <a:rPr lang="cs-CZ" sz="4200" dirty="0" smtClean="0"/>
              <a:t>Lidské potřeby </a:t>
            </a:r>
            <a:r>
              <a:rPr lang="cs-CZ" sz="4200" b="1" dirty="0" smtClean="0"/>
              <a:t>jsou nekonečné </a:t>
            </a:r>
            <a:r>
              <a:rPr lang="cs-CZ" sz="4200" dirty="0" smtClean="0"/>
              <a:t>– uspokojením jedné vznikají další potřeby a ještě více potřeb a celý proces začíná od začátku</a:t>
            </a:r>
          </a:p>
          <a:p>
            <a:pPr marL="0" indent="0">
              <a:buNone/>
            </a:pPr>
            <a:endParaRPr lang="cs-CZ" sz="4200" dirty="0" smtClean="0"/>
          </a:p>
          <a:p>
            <a:r>
              <a:rPr lang="cs-CZ" sz="4200" dirty="0" smtClean="0"/>
              <a:t>V praxi neprobíhá hospodářský proces přesně </a:t>
            </a:r>
            <a:r>
              <a:rPr lang="cs-CZ" sz="4200" dirty="0" err="1" smtClean="0"/>
              <a:t>fázovitě</a:t>
            </a:r>
            <a:r>
              <a:rPr lang="cs-CZ" sz="4200" dirty="0" smtClean="0"/>
              <a:t> oddělen, ale je to změť dílčích procesů</a:t>
            </a:r>
          </a:p>
          <a:p>
            <a:r>
              <a:rPr lang="cs-CZ" sz="4200" b="1" dirty="0" smtClean="0"/>
              <a:t>Výroba – rozdělování – směna – spotřeba</a:t>
            </a:r>
            <a:r>
              <a:rPr lang="cs-CZ" sz="4200" dirty="0" smtClean="0"/>
              <a:t>, vzájemně se prolínajících, doplňujících, navazujících anebo si i zavazejících.</a:t>
            </a:r>
          </a:p>
          <a:p>
            <a:pPr marL="0" indent="0">
              <a:buNone/>
            </a:pPr>
            <a:endParaRPr lang="cs-CZ" dirty="0"/>
          </a:p>
        </p:txBody>
      </p:sp>
    </p:spTree>
    <p:extLst>
      <p:ext uri="{BB962C8B-B14F-4D97-AF65-F5344CB8AC3E}">
        <p14:creationId xmlns:p14="http://schemas.microsoft.com/office/powerpoint/2010/main" val="2703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24744"/>
          </a:xfrm>
        </p:spPr>
        <p:txBody>
          <a:bodyPr>
            <a:normAutofit fontScale="90000"/>
          </a:bodyPr>
          <a:lstStyle/>
          <a:p>
            <a:r>
              <a:rPr lang="cs-CZ" b="1" u="sng" dirty="0"/>
              <a:t>Ekonomie</a:t>
            </a:r>
            <a:r>
              <a:rPr lang="cs-CZ" sz="4000" dirty="0"/>
              <a:t/>
            </a:r>
            <a:br>
              <a:rPr lang="cs-CZ" sz="4000" dirty="0"/>
            </a:br>
            <a:endParaRPr lang="cs-CZ" dirty="0"/>
          </a:p>
        </p:txBody>
      </p:sp>
      <p:sp>
        <p:nvSpPr>
          <p:cNvPr id="3" name="Zástupný symbol pro obsah 2"/>
          <p:cNvSpPr>
            <a:spLocks noGrp="1"/>
          </p:cNvSpPr>
          <p:nvPr>
            <p:ph idx="1"/>
          </p:nvPr>
        </p:nvSpPr>
        <p:spPr>
          <a:xfrm>
            <a:off x="457200" y="692696"/>
            <a:ext cx="8229600" cy="6165304"/>
          </a:xfrm>
        </p:spPr>
        <p:txBody>
          <a:bodyPr>
            <a:normAutofit fontScale="70000" lnSpcReduction="20000"/>
          </a:bodyPr>
          <a:lstStyle/>
          <a:p>
            <a:r>
              <a:rPr lang="cs-CZ" sz="3300" dirty="0" smtClean="0"/>
              <a:t>součást </a:t>
            </a:r>
            <a:r>
              <a:rPr lang="cs-CZ" sz="3300" dirty="0"/>
              <a:t>běžného lidského života</a:t>
            </a:r>
          </a:p>
          <a:p>
            <a:pPr lvl="0"/>
            <a:r>
              <a:rPr lang="cs-CZ" sz="3300" b="1" dirty="0"/>
              <a:t>společenská věda</a:t>
            </a:r>
            <a:r>
              <a:rPr lang="cs-CZ" sz="3300" dirty="0"/>
              <a:t> = zabývá se problémy hospodářského života</a:t>
            </a:r>
          </a:p>
          <a:p>
            <a:pPr lvl="3"/>
            <a:r>
              <a:rPr lang="cs-CZ" sz="3300" dirty="0"/>
              <a:t>hojnost a chudoba</a:t>
            </a:r>
          </a:p>
          <a:p>
            <a:pPr lvl="3"/>
            <a:r>
              <a:rPr lang="cs-CZ" sz="3300" dirty="0"/>
              <a:t>tvorba bohatství a jeho rozdělování</a:t>
            </a:r>
          </a:p>
          <a:p>
            <a:pPr lvl="3"/>
            <a:r>
              <a:rPr lang="cs-CZ" sz="3300" dirty="0"/>
              <a:t>peníze a úrok</a:t>
            </a:r>
          </a:p>
          <a:p>
            <a:pPr lvl="3"/>
            <a:r>
              <a:rPr lang="cs-CZ" sz="3300" dirty="0"/>
              <a:t>zaměstnanost a nezaměstnanost</a:t>
            </a:r>
          </a:p>
          <a:p>
            <a:pPr lvl="3"/>
            <a:r>
              <a:rPr lang="cs-CZ" sz="3300" dirty="0"/>
              <a:t>kapitál a práce</a:t>
            </a:r>
          </a:p>
          <a:p>
            <a:pPr lvl="3"/>
            <a:r>
              <a:rPr lang="cs-CZ" sz="3300" dirty="0"/>
              <a:t>zisky a ztráty</a:t>
            </a:r>
          </a:p>
          <a:p>
            <a:pPr lvl="3"/>
            <a:r>
              <a:rPr lang="cs-CZ" sz="3300" dirty="0"/>
              <a:t>ceny a životní úroveň </a:t>
            </a:r>
          </a:p>
          <a:p>
            <a:pPr lvl="3"/>
            <a:r>
              <a:rPr lang="cs-CZ" sz="3300" dirty="0"/>
              <a:t>inflace a deflace</a:t>
            </a:r>
          </a:p>
          <a:p>
            <a:pPr lvl="3"/>
            <a:r>
              <a:rPr lang="cs-CZ" sz="3300" dirty="0"/>
              <a:t>daně</a:t>
            </a:r>
          </a:p>
          <a:p>
            <a:pPr lvl="3"/>
            <a:r>
              <a:rPr lang="cs-CZ" sz="3300" dirty="0"/>
              <a:t>měnové </a:t>
            </a:r>
            <a:r>
              <a:rPr lang="cs-CZ" sz="3300" dirty="0" smtClean="0"/>
              <a:t>kurzy</a:t>
            </a:r>
            <a:endParaRPr lang="cs-CZ" sz="3300" dirty="0"/>
          </a:p>
          <a:p>
            <a:r>
              <a:rPr lang="cs-CZ" sz="3300" b="1" u="sng" dirty="0"/>
              <a:t>Ekonomie </a:t>
            </a:r>
            <a:r>
              <a:rPr lang="cs-CZ" sz="3300" u="sng" dirty="0"/>
              <a:t>= věda o </a:t>
            </a:r>
            <a:r>
              <a:rPr lang="cs-CZ" sz="3300" u="sng" dirty="0" smtClean="0"/>
              <a:t>penězích </a:t>
            </a:r>
            <a:r>
              <a:rPr lang="cs-CZ" sz="3300" dirty="0" smtClean="0"/>
              <a:t>– velice zjednodušené</a:t>
            </a:r>
            <a:endParaRPr lang="cs-CZ" sz="3300" dirty="0"/>
          </a:p>
          <a:p>
            <a:r>
              <a:rPr lang="cs-CZ" sz="3300" dirty="0" smtClean="0"/>
              <a:t>Patří </a:t>
            </a:r>
            <a:r>
              <a:rPr lang="cs-CZ" sz="3300" dirty="0"/>
              <a:t>mezi skupinu věd </a:t>
            </a:r>
            <a:r>
              <a:rPr lang="cs-CZ" sz="3300" b="1" dirty="0"/>
              <a:t>společenských, </a:t>
            </a:r>
            <a:r>
              <a:rPr lang="cs-CZ" sz="3300" b="1" dirty="0" smtClean="0"/>
              <a:t> </a:t>
            </a:r>
            <a:r>
              <a:rPr lang="cs-CZ" sz="3300" dirty="0" smtClean="0"/>
              <a:t>proto </a:t>
            </a:r>
            <a:r>
              <a:rPr lang="cs-CZ" sz="3300" dirty="0"/>
              <a:t>musí spolupracovat a využívat poznatků  celé řady ostatních věd: psychologie, sociologie, demografie, hospodářského zeměpisu, historie, marketingu, managementu, práva, politiky, etiky, filozofie, matematiky, statistiky</a:t>
            </a:r>
            <a:r>
              <a:rPr lang="cs-CZ" sz="3300" dirty="0" smtClean="0"/>
              <a:t>.</a:t>
            </a:r>
            <a:endParaRPr lang="cs-CZ" sz="3300" dirty="0"/>
          </a:p>
          <a:p>
            <a:pPr marL="0" indent="0">
              <a:buNone/>
            </a:pPr>
            <a:endParaRPr lang="cs-CZ" dirty="0"/>
          </a:p>
        </p:txBody>
      </p:sp>
    </p:spTree>
    <p:extLst>
      <p:ext uri="{BB962C8B-B14F-4D97-AF65-F5344CB8AC3E}">
        <p14:creationId xmlns:p14="http://schemas.microsoft.com/office/powerpoint/2010/main" val="250137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000"/>
                                        <p:tgtEl>
                                          <p:spTgt spid="3">
                                            <p:txEl>
                                              <p:pRg st="10" end="10"/>
                                            </p:txEl>
                                          </p:spTgt>
                                        </p:tgtEl>
                                      </p:cBhvr>
                                    </p:animEffect>
                                    <p:anim calcmode="lin" valueType="num">
                                      <p:cBhvr>
                                        <p:cTn id="6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Effect transition="in" filter="fade">
                                      <p:cBhvr>
                                        <p:cTn id="64" dur="1000"/>
                                        <p:tgtEl>
                                          <p:spTgt spid="3">
                                            <p:txEl>
                                              <p:pRg st="11" end="11"/>
                                            </p:txEl>
                                          </p:spTgt>
                                        </p:tgtEl>
                                      </p:cBhvr>
                                    </p:animEffect>
                                    <p:anim calcmode="lin" valueType="num">
                                      <p:cBhvr>
                                        <p:cTn id="6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Effect transition="in" filter="fade">
                                      <p:cBhvr>
                                        <p:cTn id="71" dur="1000"/>
                                        <p:tgtEl>
                                          <p:spTgt spid="3">
                                            <p:txEl>
                                              <p:pRg st="12" end="12"/>
                                            </p:txEl>
                                          </p:spTgt>
                                        </p:tgtEl>
                                      </p:cBhvr>
                                    </p:animEffect>
                                    <p:anim calcmode="lin" valueType="num">
                                      <p:cBhvr>
                                        <p:cTn id="7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1000"/>
                                        <p:tgtEl>
                                          <p:spTgt spid="3">
                                            <p:txEl>
                                              <p:pRg st="13" end="13"/>
                                            </p:txEl>
                                          </p:spTgt>
                                        </p:tgtEl>
                                      </p:cBhvr>
                                    </p:animEffect>
                                    <p:anim calcmode="lin" valueType="num">
                                      <p:cBhvr>
                                        <p:cTn id="7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268760"/>
          </a:xfrm>
        </p:spPr>
        <p:txBody>
          <a:bodyPr>
            <a:normAutofit fontScale="90000"/>
          </a:bodyPr>
          <a:lstStyle/>
          <a:p>
            <a:r>
              <a:rPr lang="cs-CZ" b="1" u="sng" dirty="0"/>
              <a:t>Definice ekonomie</a:t>
            </a:r>
            <a:r>
              <a:rPr lang="cs-CZ" dirty="0"/>
              <a:t/>
            </a:r>
            <a:br>
              <a:rPr lang="cs-CZ" dirty="0"/>
            </a:br>
            <a:endParaRPr lang="cs-CZ" dirty="0"/>
          </a:p>
        </p:txBody>
      </p:sp>
      <p:sp>
        <p:nvSpPr>
          <p:cNvPr id="3" name="Zástupný symbol pro obsah 2"/>
          <p:cNvSpPr>
            <a:spLocks noGrp="1"/>
          </p:cNvSpPr>
          <p:nvPr>
            <p:ph idx="1"/>
          </p:nvPr>
        </p:nvSpPr>
        <p:spPr>
          <a:xfrm>
            <a:off x="457200" y="692696"/>
            <a:ext cx="8229600" cy="6165304"/>
          </a:xfrm>
        </p:spPr>
        <p:txBody>
          <a:bodyPr>
            <a:normAutofit fontScale="92500" lnSpcReduction="10000"/>
          </a:bodyPr>
          <a:lstStyle/>
          <a:p>
            <a:r>
              <a:rPr lang="cs-CZ" dirty="0" smtClean="0"/>
              <a:t>celá </a:t>
            </a:r>
            <a:r>
              <a:rPr lang="cs-CZ" dirty="0"/>
              <a:t>řada různých definic</a:t>
            </a:r>
          </a:p>
          <a:p>
            <a:r>
              <a:rPr lang="cs-CZ" dirty="0"/>
              <a:t> </a:t>
            </a:r>
          </a:p>
          <a:p>
            <a:r>
              <a:rPr lang="cs-CZ" b="1" dirty="0"/>
              <a:t>Ekonomie je věda, která zkoumá, jak různé společnosti  užívají vzácné zdroje k výrobě různých druhů zboží či služeb a jak je rozdělují mezi různé skupiny spotřebitelů.</a:t>
            </a:r>
            <a:endParaRPr lang="cs-CZ" dirty="0"/>
          </a:p>
          <a:p>
            <a:r>
              <a:rPr lang="cs-CZ" dirty="0"/>
              <a:t> </a:t>
            </a:r>
          </a:p>
          <a:p>
            <a:r>
              <a:rPr lang="cs-CZ" b="1" dirty="0"/>
              <a:t>Ekonomie je věda, která se zabývá společenskou realitou zvanou ekonomika.</a:t>
            </a:r>
            <a:endParaRPr lang="cs-CZ" dirty="0"/>
          </a:p>
          <a:p>
            <a:r>
              <a:rPr lang="cs-CZ" dirty="0"/>
              <a:t> </a:t>
            </a:r>
          </a:p>
          <a:p>
            <a:r>
              <a:rPr lang="cs-CZ" dirty="0"/>
              <a:t>Ekonomická teorie = </a:t>
            </a:r>
            <a:r>
              <a:rPr lang="cs-CZ" u="sng" dirty="0"/>
              <a:t>ekonomie</a:t>
            </a:r>
            <a:endParaRPr lang="cs-CZ" dirty="0"/>
          </a:p>
          <a:p>
            <a:r>
              <a:rPr lang="cs-CZ" dirty="0"/>
              <a:t>Ekonomická praxe = </a:t>
            </a:r>
            <a:r>
              <a:rPr lang="cs-CZ" u="sng" dirty="0"/>
              <a:t>ekonomika</a:t>
            </a:r>
            <a:endParaRPr lang="cs-CZ" dirty="0"/>
          </a:p>
          <a:p>
            <a:endParaRPr lang="cs-CZ" dirty="0"/>
          </a:p>
        </p:txBody>
      </p:sp>
    </p:spTree>
    <p:extLst>
      <p:ext uri="{BB962C8B-B14F-4D97-AF65-F5344CB8AC3E}">
        <p14:creationId xmlns:p14="http://schemas.microsoft.com/office/powerpoint/2010/main" val="285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052736"/>
          </a:xfrm>
        </p:spPr>
        <p:txBody>
          <a:bodyPr>
            <a:normAutofit fontScale="90000"/>
          </a:bodyPr>
          <a:lstStyle/>
          <a:p>
            <a:r>
              <a:rPr lang="cs-CZ" b="1" u="sng" dirty="0"/>
              <a:t>Mikroekonomie a makroekonomie</a:t>
            </a:r>
            <a:endParaRPr lang="cs-CZ" dirty="0"/>
          </a:p>
        </p:txBody>
      </p:sp>
      <p:sp>
        <p:nvSpPr>
          <p:cNvPr id="3" name="Zástupný symbol pro obsah 2"/>
          <p:cNvSpPr>
            <a:spLocks noGrp="1"/>
          </p:cNvSpPr>
          <p:nvPr>
            <p:ph idx="1"/>
          </p:nvPr>
        </p:nvSpPr>
        <p:spPr>
          <a:xfrm>
            <a:off x="457200" y="980728"/>
            <a:ext cx="8229600" cy="5877272"/>
          </a:xfrm>
        </p:spPr>
        <p:txBody>
          <a:bodyPr>
            <a:normAutofit fontScale="47500" lnSpcReduction="20000"/>
          </a:bodyPr>
          <a:lstStyle/>
          <a:p>
            <a:r>
              <a:rPr lang="cs-CZ" sz="4800" b="1" i="1" dirty="0" smtClean="0"/>
              <a:t>Označení </a:t>
            </a:r>
            <a:r>
              <a:rPr lang="cs-CZ" sz="4800" b="1" i="1" dirty="0"/>
              <a:t>mikroekonomie a makroekonomie vychází z řeckých slov „</a:t>
            </a:r>
            <a:r>
              <a:rPr lang="cs-CZ" sz="4800" b="1" i="1" dirty="0" err="1"/>
              <a:t>mikros</a:t>
            </a:r>
            <a:r>
              <a:rPr lang="cs-CZ" sz="4800" b="1" i="1" dirty="0"/>
              <a:t>“ a „</a:t>
            </a:r>
            <a:r>
              <a:rPr lang="cs-CZ" sz="4800" b="1" i="1" dirty="0" err="1"/>
              <a:t>makros</a:t>
            </a:r>
            <a:r>
              <a:rPr lang="cs-CZ" sz="4800" b="1" i="1" dirty="0"/>
              <a:t>“, která znamenají „malý“ a „velký“.</a:t>
            </a:r>
            <a:endParaRPr lang="cs-CZ" sz="4800" dirty="0"/>
          </a:p>
          <a:p>
            <a:endParaRPr lang="cs-CZ" sz="4800" b="1" u="sng" dirty="0" smtClean="0"/>
          </a:p>
          <a:p>
            <a:r>
              <a:rPr lang="cs-CZ" sz="4800" b="1" u="sng" dirty="0" smtClean="0"/>
              <a:t>Mikroekonomie</a:t>
            </a:r>
            <a:r>
              <a:rPr lang="cs-CZ" sz="4800" dirty="0" smtClean="0"/>
              <a:t>  = </a:t>
            </a:r>
            <a:r>
              <a:rPr lang="cs-CZ" sz="4800" b="1" dirty="0"/>
              <a:t>„ekonomika v malém</a:t>
            </a:r>
            <a:r>
              <a:rPr lang="cs-CZ" sz="4800" b="1" dirty="0" smtClean="0"/>
              <a:t>“</a:t>
            </a:r>
            <a:endParaRPr lang="cs-CZ" sz="4800" dirty="0"/>
          </a:p>
          <a:p>
            <a:r>
              <a:rPr lang="cs-CZ" sz="4800" dirty="0"/>
              <a:t>Studuje chování </a:t>
            </a:r>
            <a:r>
              <a:rPr lang="cs-CZ" sz="4800" b="1" dirty="0"/>
              <a:t>jednotlivých </a:t>
            </a:r>
            <a:r>
              <a:rPr lang="cs-CZ" sz="4800" dirty="0"/>
              <a:t>ekonomických subjektů, např. chování firem, domácností, bank, vlády, a to v rámci vlastní skupiny i v interakci s ostatními subjekty</a:t>
            </a:r>
          </a:p>
          <a:p>
            <a:pPr marL="0" indent="0">
              <a:buNone/>
            </a:pPr>
            <a:endParaRPr lang="cs-CZ" sz="4800" dirty="0"/>
          </a:p>
          <a:p>
            <a:r>
              <a:rPr lang="cs-CZ" sz="4800" b="1" u="sng" dirty="0"/>
              <a:t>Makroekonomie </a:t>
            </a:r>
            <a:r>
              <a:rPr lang="cs-CZ" sz="4800" dirty="0"/>
              <a:t>= </a:t>
            </a:r>
            <a:r>
              <a:rPr lang="cs-CZ" sz="4800" b="1" dirty="0"/>
              <a:t>„ekonomie státu</a:t>
            </a:r>
            <a:r>
              <a:rPr lang="cs-CZ" sz="4800" b="1" dirty="0" smtClean="0"/>
              <a:t>“</a:t>
            </a:r>
            <a:endParaRPr lang="cs-CZ" sz="4800" dirty="0"/>
          </a:p>
          <a:p>
            <a:pPr lvl="0"/>
            <a:r>
              <a:rPr lang="cs-CZ" sz="4800" dirty="0"/>
              <a:t>zkoumáme stejné věci, ale o jednu rovinu </a:t>
            </a:r>
            <a:r>
              <a:rPr lang="cs-CZ" sz="4800" b="1" dirty="0"/>
              <a:t>výše</a:t>
            </a:r>
            <a:endParaRPr lang="cs-CZ" sz="4800" dirty="0"/>
          </a:p>
          <a:p>
            <a:r>
              <a:rPr lang="cs-CZ" sz="4800" dirty="0"/>
              <a:t>I tady nás budou zajímat např. firmy, ale z jiného pohledu, budeme brát všechny firmy jako </a:t>
            </a:r>
            <a:r>
              <a:rPr lang="cs-CZ" sz="4800" b="1" dirty="0"/>
              <a:t>jeden celek =</a:t>
            </a:r>
            <a:r>
              <a:rPr lang="cs-CZ" sz="4800" dirty="0"/>
              <a:t> zkoumáme je v </a:t>
            </a:r>
            <a:r>
              <a:rPr lang="cs-CZ" sz="4800" b="1" dirty="0"/>
              <a:t>obecnější</a:t>
            </a:r>
            <a:r>
              <a:rPr lang="cs-CZ" sz="4800" dirty="0"/>
              <a:t> </a:t>
            </a:r>
            <a:r>
              <a:rPr lang="cs-CZ" sz="4800" dirty="0" smtClean="0"/>
              <a:t>poloze</a:t>
            </a:r>
            <a:endParaRPr lang="cs-CZ" sz="4800" dirty="0"/>
          </a:p>
          <a:p>
            <a:r>
              <a:rPr lang="cs-CZ" sz="4800" dirty="0"/>
              <a:t>Studuje ekonomii jako </a:t>
            </a:r>
            <a:r>
              <a:rPr lang="cs-CZ" sz="4800" b="1" dirty="0"/>
              <a:t>celek</a:t>
            </a:r>
            <a:r>
              <a:rPr lang="cs-CZ" sz="4800" dirty="0"/>
              <a:t>. Např. celková produkce v dané zemi, celková nezaměstnanost, míra nezaměstnanosti, cenová hladina a inflace, platební bilance, státní rozpočet, množství peněz v oběhu.</a:t>
            </a:r>
          </a:p>
          <a:p>
            <a:pPr marL="0" indent="0">
              <a:buNone/>
            </a:pPr>
            <a:endParaRPr lang="cs-CZ" dirty="0"/>
          </a:p>
        </p:txBody>
      </p:sp>
    </p:spTree>
    <p:extLst>
      <p:ext uri="{BB962C8B-B14F-4D97-AF65-F5344CB8AC3E}">
        <p14:creationId xmlns:p14="http://schemas.microsoft.com/office/powerpoint/2010/main" val="145176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normAutofit fontScale="90000"/>
          </a:bodyPr>
          <a:lstStyle/>
          <a:p>
            <a:r>
              <a:rPr lang="cs-CZ" b="1" u="sng" dirty="0"/>
              <a:t>Základní ekonomický problém, základní ekonomické systémy</a:t>
            </a:r>
            <a:endParaRPr lang="cs-CZ" dirty="0"/>
          </a:p>
        </p:txBody>
      </p:sp>
      <p:sp>
        <p:nvSpPr>
          <p:cNvPr id="3" name="Zástupný symbol pro obsah 2"/>
          <p:cNvSpPr>
            <a:spLocks noGrp="1"/>
          </p:cNvSpPr>
          <p:nvPr>
            <p:ph idx="1"/>
          </p:nvPr>
        </p:nvSpPr>
        <p:spPr>
          <a:xfrm>
            <a:off x="457200" y="1412776"/>
            <a:ext cx="8229600" cy="5445224"/>
          </a:xfrm>
        </p:spPr>
        <p:txBody>
          <a:bodyPr>
            <a:normAutofit lnSpcReduction="10000"/>
          </a:bodyPr>
          <a:lstStyle/>
          <a:p>
            <a:pPr marL="0" indent="0">
              <a:buNone/>
            </a:pPr>
            <a:endParaRPr lang="cs-CZ" dirty="0"/>
          </a:p>
          <a:p>
            <a:pPr marL="0" indent="0" algn="ctr">
              <a:buNone/>
            </a:pPr>
            <a:r>
              <a:rPr lang="cs-CZ" b="1" dirty="0"/>
              <a:t>CO – JAK – PRO KOHO VYRÁBĚT</a:t>
            </a:r>
            <a:endParaRPr lang="cs-CZ" dirty="0"/>
          </a:p>
          <a:p>
            <a:pPr marL="0" indent="0">
              <a:buNone/>
            </a:pPr>
            <a:endParaRPr lang="cs-CZ" dirty="0"/>
          </a:p>
          <a:p>
            <a:pPr lvl="0"/>
            <a:r>
              <a:rPr lang="cs-CZ" b="1" dirty="0" smtClean="0"/>
              <a:t>1. co </a:t>
            </a:r>
            <a:r>
              <a:rPr lang="cs-CZ" b="1" dirty="0"/>
              <a:t>a kolik vyrábět</a:t>
            </a:r>
            <a:endParaRPr lang="cs-CZ" dirty="0"/>
          </a:p>
          <a:p>
            <a:pPr lvl="0"/>
            <a:r>
              <a:rPr lang="cs-CZ" b="1" dirty="0" smtClean="0"/>
              <a:t>2. jak </a:t>
            </a:r>
            <a:r>
              <a:rPr lang="cs-CZ" b="1" dirty="0"/>
              <a:t>vyrábět (jaká technologie, jaké výrobní faktory – práce, přírodní zdroje, kapitál)</a:t>
            </a:r>
            <a:endParaRPr lang="cs-CZ" dirty="0"/>
          </a:p>
          <a:p>
            <a:pPr lvl="0"/>
            <a:r>
              <a:rPr lang="cs-CZ" b="1" dirty="0" smtClean="0"/>
              <a:t>3. pro </a:t>
            </a:r>
            <a:r>
              <a:rPr lang="cs-CZ" b="1" dirty="0"/>
              <a:t>koho vyrábět (jak se rozdělí to, co bylo vyrobeno</a:t>
            </a:r>
            <a:r>
              <a:rPr lang="cs-CZ" b="1" dirty="0" smtClean="0"/>
              <a:t>)</a:t>
            </a:r>
            <a:endParaRPr lang="cs-CZ" dirty="0"/>
          </a:p>
          <a:p>
            <a:r>
              <a:rPr lang="cs-CZ" dirty="0"/>
              <a:t>Na tyto otázky rozdílně vypovídají </a:t>
            </a:r>
            <a:r>
              <a:rPr lang="cs-CZ" b="1" u="sng" dirty="0"/>
              <a:t>základní ekonomické systémy</a:t>
            </a:r>
            <a:r>
              <a:rPr lang="cs-CZ" b="1" u="sng" dirty="0" smtClean="0"/>
              <a:t>:</a:t>
            </a:r>
            <a:endParaRPr lang="cs-CZ" dirty="0"/>
          </a:p>
          <a:p>
            <a:pPr marL="0" indent="0">
              <a:buNone/>
            </a:pPr>
            <a:endParaRPr lang="cs-CZ" dirty="0"/>
          </a:p>
        </p:txBody>
      </p:sp>
    </p:spTree>
    <p:extLst>
      <p:ext uri="{BB962C8B-B14F-4D97-AF65-F5344CB8AC3E}">
        <p14:creationId xmlns:p14="http://schemas.microsoft.com/office/powerpoint/2010/main" val="122588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268760"/>
          </a:xfrm>
        </p:spPr>
        <p:txBody>
          <a:bodyPr>
            <a:normAutofit fontScale="90000"/>
          </a:bodyPr>
          <a:lstStyle/>
          <a:p>
            <a:pPr lvl="0"/>
            <a:r>
              <a:rPr lang="cs-CZ" b="1" u="sng" dirty="0" smtClean="0"/>
              <a:t>1. zvykový </a:t>
            </a:r>
            <a:r>
              <a:rPr lang="cs-CZ" b="1" u="sng" dirty="0"/>
              <a:t>systém</a:t>
            </a:r>
            <a:r>
              <a:rPr lang="cs-CZ" dirty="0"/>
              <a:t/>
            </a:r>
            <a:br>
              <a:rPr lang="cs-CZ" dirty="0"/>
            </a:br>
            <a:endParaRPr lang="cs-CZ" dirty="0"/>
          </a:p>
        </p:txBody>
      </p:sp>
      <p:sp>
        <p:nvSpPr>
          <p:cNvPr id="3" name="Zástupný symbol pro obsah 2"/>
          <p:cNvSpPr>
            <a:spLocks noGrp="1"/>
          </p:cNvSpPr>
          <p:nvPr>
            <p:ph idx="1"/>
          </p:nvPr>
        </p:nvSpPr>
        <p:spPr>
          <a:xfrm>
            <a:off x="457200" y="764704"/>
            <a:ext cx="8229600" cy="6093296"/>
          </a:xfrm>
        </p:spPr>
        <p:txBody>
          <a:bodyPr>
            <a:normAutofit fontScale="85000" lnSpcReduction="10000"/>
          </a:bodyPr>
          <a:lstStyle/>
          <a:p>
            <a:r>
              <a:rPr lang="cs-CZ" dirty="0" smtClean="0"/>
              <a:t>historicky </a:t>
            </a:r>
            <a:r>
              <a:rPr lang="cs-CZ" dirty="0"/>
              <a:t>nejstarší ekonomické uspořádání, založeno na kmenových vztazích a dělbě práce uvnitř této relativně malé uzavřené skupiny</a:t>
            </a:r>
          </a:p>
          <a:p>
            <a:pPr lvl="0"/>
            <a:r>
              <a:rPr lang="cs-CZ" dirty="0"/>
              <a:t>co a kolik vyrábět rozhodoval </a:t>
            </a:r>
            <a:r>
              <a:rPr lang="cs-CZ" b="1" dirty="0"/>
              <a:t>náčelník a rada starších na základě zkušeností</a:t>
            </a:r>
            <a:r>
              <a:rPr lang="cs-CZ" dirty="0"/>
              <a:t> přenášených generacemi, měli </a:t>
            </a:r>
            <a:r>
              <a:rPr lang="cs-CZ" b="1" dirty="0"/>
              <a:t>omezený počet pracujících</a:t>
            </a:r>
            <a:r>
              <a:rPr lang="cs-CZ" dirty="0"/>
              <a:t>, </a:t>
            </a:r>
            <a:r>
              <a:rPr lang="cs-CZ" b="1" dirty="0"/>
              <a:t>omezené přírodní zdroje, </a:t>
            </a:r>
            <a:r>
              <a:rPr lang="cs-CZ" dirty="0"/>
              <a:t>většinou produkovali tolik, aby přežili</a:t>
            </a:r>
          </a:p>
          <a:p>
            <a:pPr lvl="0"/>
            <a:r>
              <a:rPr lang="cs-CZ" dirty="0"/>
              <a:t>členové kmene pracovali </a:t>
            </a:r>
            <a:r>
              <a:rPr lang="cs-CZ" b="1" dirty="0"/>
              <a:t>podle svých schopností ve prospěch všech</a:t>
            </a:r>
            <a:r>
              <a:rPr lang="cs-CZ" dirty="0"/>
              <a:t>, </a:t>
            </a:r>
            <a:r>
              <a:rPr lang="cs-CZ" b="1" dirty="0"/>
              <a:t>rozdělování </a:t>
            </a:r>
            <a:r>
              <a:rPr lang="cs-CZ" dirty="0"/>
              <a:t>určoval náčelník </a:t>
            </a:r>
            <a:r>
              <a:rPr lang="cs-CZ" b="1" dirty="0"/>
              <a:t>podle potřeb jednotlivých lidí</a:t>
            </a:r>
            <a:r>
              <a:rPr lang="cs-CZ" dirty="0"/>
              <a:t> – i zde nebylo rozdělování ideální, vždy se našli silnější jedinci, kteří si přivlastnili větší podíl a slabší získali pouze minimum</a:t>
            </a:r>
          </a:p>
          <a:p>
            <a:pPr lvl="0"/>
            <a:r>
              <a:rPr lang="cs-CZ" dirty="0"/>
              <a:t>i dnes se můžeme s tímto systémem setkat, např. primitivní kmeny v oblasti centrální Afriky, Jižní Ameriky nebo Austrálie</a:t>
            </a:r>
          </a:p>
          <a:p>
            <a:pPr marL="0" indent="0">
              <a:buNone/>
            </a:pPr>
            <a:endParaRPr lang="cs-CZ" dirty="0"/>
          </a:p>
        </p:txBody>
      </p:sp>
    </p:spTree>
    <p:extLst>
      <p:ext uri="{BB962C8B-B14F-4D97-AF65-F5344CB8AC3E}">
        <p14:creationId xmlns:p14="http://schemas.microsoft.com/office/powerpoint/2010/main" val="283731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96752"/>
          </a:xfrm>
        </p:spPr>
        <p:txBody>
          <a:bodyPr>
            <a:normAutofit fontScale="90000"/>
          </a:bodyPr>
          <a:lstStyle/>
          <a:p>
            <a:pPr lvl="0"/>
            <a:r>
              <a:rPr lang="cs-CZ" b="1" u="sng" dirty="0" smtClean="0"/>
              <a:t>2. Příkazový </a:t>
            </a:r>
            <a:r>
              <a:rPr lang="cs-CZ" b="1" u="sng" dirty="0"/>
              <a:t>systém</a:t>
            </a:r>
            <a:r>
              <a:rPr lang="cs-CZ" dirty="0"/>
              <a:t/>
            </a:r>
            <a:br>
              <a:rPr lang="cs-CZ" dirty="0"/>
            </a:br>
            <a:endParaRPr lang="cs-CZ" dirty="0"/>
          </a:p>
        </p:txBody>
      </p:sp>
      <p:sp>
        <p:nvSpPr>
          <p:cNvPr id="3" name="Zástupný symbol pro obsah 2"/>
          <p:cNvSpPr>
            <a:spLocks noGrp="1"/>
          </p:cNvSpPr>
          <p:nvPr>
            <p:ph idx="1"/>
          </p:nvPr>
        </p:nvSpPr>
        <p:spPr>
          <a:xfrm>
            <a:off x="457200" y="692696"/>
            <a:ext cx="8229600" cy="6165304"/>
          </a:xfrm>
        </p:spPr>
        <p:txBody>
          <a:bodyPr>
            <a:normAutofit fontScale="92500" lnSpcReduction="20000"/>
          </a:bodyPr>
          <a:lstStyle/>
          <a:p>
            <a:r>
              <a:rPr lang="cs-CZ" dirty="0" smtClean="0"/>
              <a:t>Založený </a:t>
            </a:r>
            <a:r>
              <a:rPr lang="cs-CZ" dirty="0"/>
              <a:t>na </a:t>
            </a:r>
            <a:r>
              <a:rPr lang="cs-CZ" b="1" dirty="0"/>
              <a:t>moci relativně úzké skupiny lidí ve společnosti</a:t>
            </a:r>
            <a:r>
              <a:rPr lang="cs-CZ" dirty="0"/>
              <a:t>, která subjektivně rozhoduje o tom, co se bude ve společnosti vyrábět, jak se to bude vyrábět i jak se výsledný produkt rozdělí mezi členy společnosti.</a:t>
            </a:r>
          </a:p>
          <a:p>
            <a:pPr lvl="0"/>
            <a:r>
              <a:rPr lang="cs-CZ" dirty="0"/>
              <a:t>Touto mocnou skupinou může být </a:t>
            </a:r>
            <a:r>
              <a:rPr lang="cs-CZ" b="1" dirty="0"/>
              <a:t>politická strana</a:t>
            </a:r>
            <a:r>
              <a:rPr lang="cs-CZ" dirty="0"/>
              <a:t> (např. komunistického typu) nebo </a:t>
            </a:r>
            <a:r>
              <a:rPr lang="cs-CZ" b="1" dirty="0"/>
              <a:t>ozbrojená klika </a:t>
            </a:r>
            <a:r>
              <a:rPr lang="cs-CZ" dirty="0"/>
              <a:t>(např. fašistického typu)</a:t>
            </a:r>
          </a:p>
          <a:p>
            <a:pPr lvl="0"/>
            <a:r>
              <a:rPr lang="cs-CZ" dirty="0"/>
              <a:t>Své rozhodnutí většinou formulují do závazného </a:t>
            </a:r>
            <a:r>
              <a:rPr lang="cs-CZ" b="1" dirty="0"/>
              <a:t>plánu</a:t>
            </a:r>
          </a:p>
          <a:p>
            <a:pPr lvl="0"/>
            <a:r>
              <a:rPr lang="cs-CZ" dirty="0"/>
              <a:t>Rozdělování produktu je rovněž podle pravidel této skupiny lidí</a:t>
            </a:r>
          </a:p>
          <a:p>
            <a:pPr lvl="0"/>
            <a:r>
              <a:rPr lang="cs-CZ" dirty="0"/>
              <a:t>Často spojen s </a:t>
            </a:r>
            <a:r>
              <a:rPr lang="cs-CZ" b="1" dirty="0"/>
              <a:t>omezováním vlastnických vztahů </a:t>
            </a:r>
            <a:r>
              <a:rPr lang="cs-CZ" dirty="0"/>
              <a:t>(za socialismu bylo potlačeno soukromé podnikání)</a:t>
            </a:r>
          </a:p>
          <a:p>
            <a:pPr marL="0" indent="0">
              <a:buNone/>
            </a:pPr>
            <a:endParaRPr lang="cs-CZ" dirty="0"/>
          </a:p>
        </p:txBody>
      </p:sp>
    </p:spTree>
    <p:extLst>
      <p:ext uri="{BB962C8B-B14F-4D97-AF65-F5344CB8AC3E}">
        <p14:creationId xmlns:p14="http://schemas.microsoft.com/office/powerpoint/2010/main" val="363728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96752"/>
          </a:xfrm>
        </p:spPr>
        <p:txBody>
          <a:bodyPr>
            <a:normAutofit fontScale="90000"/>
          </a:bodyPr>
          <a:lstStyle/>
          <a:p>
            <a:pPr lvl="0"/>
            <a:r>
              <a:rPr lang="cs-CZ" b="1" u="sng" dirty="0" smtClean="0"/>
              <a:t>3. Tržní </a:t>
            </a:r>
            <a:r>
              <a:rPr lang="cs-CZ" b="1" u="sng" dirty="0"/>
              <a:t>systém</a:t>
            </a:r>
            <a:r>
              <a:rPr lang="cs-CZ" dirty="0"/>
              <a:t/>
            </a:r>
            <a:br>
              <a:rPr lang="cs-CZ" dirty="0"/>
            </a:br>
            <a:endParaRPr lang="cs-CZ" dirty="0"/>
          </a:p>
        </p:txBody>
      </p:sp>
      <p:sp>
        <p:nvSpPr>
          <p:cNvPr id="3" name="Zástupný symbol pro obsah 2"/>
          <p:cNvSpPr>
            <a:spLocks noGrp="1"/>
          </p:cNvSpPr>
          <p:nvPr>
            <p:ph idx="1"/>
          </p:nvPr>
        </p:nvSpPr>
        <p:spPr>
          <a:xfrm>
            <a:off x="457200" y="692696"/>
            <a:ext cx="8229600" cy="6165304"/>
          </a:xfrm>
        </p:spPr>
        <p:txBody>
          <a:bodyPr>
            <a:normAutofit fontScale="92500" lnSpcReduction="20000"/>
          </a:bodyPr>
          <a:lstStyle/>
          <a:p>
            <a:r>
              <a:rPr lang="cs-CZ" dirty="0" smtClean="0"/>
              <a:t>O </a:t>
            </a:r>
            <a:r>
              <a:rPr lang="cs-CZ" dirty="0"/>
              <a:t>třech základních otázkách rozhoduje </a:t>
            </a:r>
            <a:r>
              <a:rPr lang="cs-CZ" b="1" dirty="0"/>
              <a:t>trh a jeho tržní zákony</a:t>
            </a:r>
            <a:r>
              <a:rPr lang="cs-CZ" dirty="0"/>
              <a:t> (zákon nabídky a poptávky), rozdělování je určeno úspěšnosti na trhu (úspěšný vydělá, neúspěšný prodělá)</a:t>
            </a:r>
          </a:p>
          <a:p>
            <a:pPr lvl="0"/>
            <a:r>
              <a:rPr lang="cs-CZ" b="1" dirty="0"/>
              <a:t>Výhoda </a:t>
            </a:r>
            <a:r>
              <a:rPr lang="cs-CZ" dirty="0"/>
              <a:t>= fungování zákonů trhu bez ohledu na subjektivní lidská rozhodnutí (hovoříme o neviditelné ruce trhu)</a:t>
            </a:r>
          </a:p>
          <a:p>
            <a:pPr lvl="0"/>
            <a:r>
              <a:rPr lang="cs-CZ" b="1" dirty="0"/>
              <a:t>Nevýhoda</a:t>
            </a:r>
            <a:r>
              <a:rPr lang="cs-CZ" dirty="0"/>
              <a:t> = tímto způsobem nejsme schopni řešit procesy přerozdělování (jak mají přežít nemocní, děti a starci, když nemohou pracovat.</a:t>
            </a:r>
          </a:p>
          <a:p>
            <a:pPr lvl="0"/>
            <a:r>
              <a:rPr lang="cs-CZ" dirty="0"/>
              <a:t>Tržní systém – </a:t>
            </a:r>
            <a:r>
              <a:rPr lang="cs-CZ" b="1" dirty="0"/>
              <a:t>Anglie 19. století </a:t>
            </a:r>
            <a:r>
              <a:rPr lang="cs-CZ" dirty="0"/>
              <a:t>(živ se, jak umíš)</a:t>
            </a:r>
          </a:p>
          <a:p>
            <a:pPr lvl="0"/>
            <a:r>
              <a:rPr lang="cs-CZ" dirty="0"/>
              <a:t>V našem století už ani tržní systém v čisté podobě nenajdeme – vždy určitá míra státního vlivu a státní </a:t>
            </a:r>
            <a:r>
              <a:rPr lang="cs-CZ" dirty="0" smtClean="0"/>
              <a:t>regulace</a:t>
            </a:r>
            <a:endParaRPr lang="cs-CZ" dirty="0"/>
          </a:p>
          <a:p>
            <a:pPr marL="0" indent="0">
              <a:buNone/>
            </a:pPr>
            <a:endParaRPr lang="cs-CZ" dirty="0"/>
          </a:p>
        </p:txBody>
      </p:sp>
    </p:spTree>
    <p:extLst>
      <p:ext uri="{BB962C8B-B14F-4D97-AF65-F5344CB8AC3E}">
        <p14:creationId xmlns:p14="http://schemas.microsoft.com/office/powerpoint/2010/main" val="38612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 vzorku kravaty</Template>
  <TotalTime>236</TotalTime>
  <Words>1347</Words>
  <Application>Microsoft Office PowerPoint</Application>
  <PresentationFormat>Předvádění na obrazovce (4:3)</PresentationFormat>
  <Paragraphs>215</Paragraphs>
  <Slides>27</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27</vt:i4>
      </vt:variant>
    </vt:vector>
  </HeadingPairs>
  <TitlesOfParts>
    <vt:vector size="35" baseType="lpstr">
      <vt:lpstr>Arial</vt:lpstr>
      <vt:lpstr>Calibri</vt:lpstr>
      <vt:lpstr>Franklin Gothic Book</vt:lpstr>
      <vt:lpstr>Symbol</vt:lpstr>
      <vt:lpstr>Tahoma</vt:lpstr>
      <vt:lpstr>Wingdings</vt:lpstr>
      <vt:lpstr>Wingdings 2</vt:lpstr>
      <vt:lpstr>LuckyTie</vt:lpstr>
      <vt:lpstr>Prezentace aplikace PowerPoint</vt:lpstr>
      <vt:lpstr>Základní ekonomické pojmy</vt:lpstr>
      <vt:lpstr>Ekonomie </vt:lpstr>
      <vt:lpstr>Definice ekonomie </vt:lpstr>
      <vt:lpstr>Mikroekonomie a makroekonomie</vt:lpstr>
      <vt:lpstr>Základní ekonomický problém, základní ekonomické systémy</vt:lpstr>
      <vt:lpstr>1. zvykový systém </vt:lpstr>
      <vt:lpstr>2. Příkazový systém </vt:lpstr>
      <vt:lpstr>3. Tržní systém </vt:lpstr>
      <vt:lpstr>4. Smíšený systém</vt:lpstr>
      <vt:lpstr>Potřeby, statky, služby </vt:lpstr>
      <vt:lpstr>Členění potřeb, teorie motivace</vt:lpstr>
      <vt:lpstr>Maslowova pyramida potřeb</vt:lpstr>
      <vt:lpstr>Uspokojování potřeb </vt:lpstr>
      <vt:lpstr>Členění statků</vt:lpstr>
      <vt:lpstr>2. Služby a jejich členění</vt:lpstr>
      <vt:lpstr>Hospodářský proces </vt:lpstr>
      <vt:lpstr>1. Výroba, výrobní faktory </vt:lpstr>
      <vt:lpstr>a) Práce </vt:lpstr>
      <vt:lpstr>Dělba práce, pracovní síla</vt:lpstr>
      <vt:lpstr>Mzda</vt:lpstr>
      <vt:lpstr>b) Přírodní zdroje především půda </vt:lpstr>
      <vt:lpstr>c) Kapitál </vt:lpstr>
      <vt:lpstr>Cena kapitálu, akumulace kapitálu</vt:lpstr>
      <vt:lpstr>2. Rozdělování a přerozdělování </vt:lpstr>
      <vt:lpstr>3. Směna </vt:lpstr>
      <vt:lpstr>4. Spotřeba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Ucitel</cp:lastModifiedBy>
  <cp:revision>16</cp:revision>
  <dcterms:created xsi:type="dcterms:W3CDTF">2012-04-21T11:11:44Z</dcterms:created>
  <dcterms:modified xsi:type="dcterms:W3CDTF">2020-09-30T10:51:09Z</dcterms:modified>
</cp:coreProperties>
</file>