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93" r:id="rId3"/>
    <p:sldId id="308" r:id="rId4"/>
    <p:sldId id="312" r:id="rId5"/>
    <p:sldId id="313" r:id="rId6"/>
    <p:sldId id="314" r:id="rId7"/>
    <p:sldId id="318" r:id="rId8"/>
    <p:sldId id="315" r:id="rId9"/>
    <p:sldId id="316" r:id="rId10"/>
    <p:sldId id="317" r:id="rId11"/>
    <p:sldId id="309" r:id="rId12"/>
    <p:sldId id="303" r:id="rId13"/>
    <p:sldId id="320" r:id="rId14"/>
    <p:sldId id="32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08"/>
            <p14:sldId id="312"/>
            <p14:sldId id="313"/>
            <p14:sldId id="314"/>
            <p14:sldId id="318"/>
            <p14:sldId id="315"/>
            <p14:sldId id="316"/>
            <p14:sldId id="317"/>
            <p14:sldId id="309"/>
            <p14:sldId id="303"/>
            <p14:sldId id="320"/>
            <p14:sldId id="32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286" autoAdjust="0"/>
  </p:normalViewPr>
  <p:slideViewPr>
    <p:cSldViewPr>
      <p:cViewPr>
        <p:scale>
          <a:sx n="90" d="100"/>
          <a:sy n="90" d="100"/>
        </p:scale>
        <p:origin x="-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29.3.2013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29.3.2013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4/49/Fibreoptic.jpg" TargetMode="External"/><Relationship Id="rId2" Type="http://schemas.openxmlformats.org/officeDocument/2006/relationships/hyperlink" Target="http://cs.wikipedia.org/wiki/Optick%C3%A9_vl%C3%A1kno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lient-server" TargetMode="External"/><Relationship Id="rId2" Type="http://schemas.openxmlformats.org/officeDocument/2006/relationships/hyperlink" Target="http://cs.wikipedia.org/wiki/Peer-to-peer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Host_adapter" TargetMode="External"/><Relationship Id="rId3" Type="http://schemas.openxmlformats.org/officeDocument/2006/relationships/hyperlink" Target="http://cs.wikipedia.org/wiki/Hub" TargetMode="External"/><Relationship Id="rId7" Type="http://schemas.openxmlformats.org/officeDocument/2006/relationships/hyperlink" Target="http://cs.wikipedia.org/wiki/Tiskov%C3%BD_server" TargetMode="External"/><Relationship Id="rId2" Type="http://schemas.openxmlformats.org/officeDocument/2006/relationships/hyperlink" Target="http://cs.wikipedia.org/wiki/Opakova%C4%8D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S%C3%AD%C5%A5ov%C3%A1_karta" TargetMode="External"/><Relationship Id="rId5" Type="http://schemas.openxmlformats.org/officeDocument/2006/relationships/hyperlink" Target="http://cs.wikipedia.org/wiki/Bridge" TargetMode="External"/><Relationship Id="rId4" Type="http://schemas.openxmlformats.org/officeDocument/2006/relationships/hyperlink" Target="http://cs.wikipedia.org/wiki/Switch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oaxi%C3%A1ln%C3%AD_kabel" TargetMode="External"/><Relationship Id="rId2" Type="http://schemas.openxmlformats.org/officeDocument/2006/relationships/hyperlink" Target="http://cs.wikipedia.org/wiki/Kroucen%C3%A1_dvojlinka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hyperlink" Target="//upload.wikimedia.org/wikipedia/commons/7/73/RG-59.jpg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944111"/>
              </p:ext>
            </p:extLst>
          </p:nvPr>
        </p:nvGraphicFramePr>
        <p:xfrm>
          <a:off x="1331640" y="1833324"/>
          <a:ext cx="7560840" cy="4510168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VY_32_INOVACE_PP1.PRA.18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 smtClean="0">
                          <a:effectLst/>
                          <a:latin typeface="Tahoma"/>
                        </a:rPr>
                        <a:t>Základní principy komunikace v síti, pojmy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Síť, WAN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 LAN,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INTERNET, server,  klient, 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jméno, heslo,  sdílené prostředky,  protokol, adresa, DNS, síťová připojení, karta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Strukturovaná kabeláž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i="1" dirty="0">
                <a:hlinkClick r:id="rId2" action="ppaction://hlinkfile" tooltip="Optické vlákno"/>
              </a:rPr>
              <a:t>Optické vlákno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393636" y="3717033"/>
            <a:ext cx="3926640" cy="165618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/>
              <a:t>ITU-T G.hn </a:t>
            </a:r>
            <a:r>
              <a:rPr lang="cs-CZ" sz="2400" b="1" dirty="0" smtClean="0"/>
              <a:t>technologie 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>
                <a:solidFill>
                  <a:prstClr val="white"/>
                </a:solidFill>
              </a:rPr>
              <a:t>Technologie která využívá k přenosu současné sítě, např. elektrické sítě.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5652120" y="1196752"/>
            <a:ext cx="3096752" cy="5121860"/>
            <a:chOff x="5652120" y="1196752"/>
            <a:chExt cx="3096752" cy="5121860"/>
          </a:xfrm>
        </p:grpSpPr>
        <p:pic>
          <p:nvPicPr>
            <p:cNvPr id="2050" name="Picture 2" descr="Soubor:Fibreoptic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1196752"/>
              <a:ext cx="3096752" cy="4680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Obdélník 11"/>
            <p:cNvSpPr/>
            <p:nvPr/>
          </p:nvSpPr>
          <p:spPr>
            <a:xfrm>
              <a:off x="5681523" y="5949280"/>
              <a:ext cx="14979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3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50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Přenosové rychlosti</a:t>
            </a:r>
            <a:endParaRPr lang="cs-CZ" sz="3600" dirty="0"/>
          </a:p>
        </p:txBody>
      </p:sp>
      <p:sp>
        <p:nvSpPr>
          <p:cNvPr id="16" name="Volný tvar 15"/>
          <p:cNvSpPr/>
          <p:nvPr/>
        </p:nvSpPr>
        <p:spPr>
          <a:xfrm>
            <a:off x="2500668" y="3700532"/>
            <a:ext cx="4028175" cy="93438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Sítě LAN a WAN</a:t>
            </a:r>
          </a:p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/>
              <a:t>  10, 1 - 10 </a:t>
            </a:r>
            <a:r>
              <a:rPr lang="cs-CZ" sz="2300" dirty="0" err="1" smtClean="0"/>
              <a:t>Gb</a:t>
            </a:r>
            <a:r>
              <a:rPr lang="cs-CZ" sz="2300" dirty="0" smtClean="0"/>
              <a:t>/s  (100 </a:t>
            </a:r>
            <a:r>
              <a:rPr lang="cs-CZ" sz="2300" dirty="0" err="1" smtClean="0"/>
              <a:t>Gb</a:t>
            </a:r>
            <a:r>
              <a:rPr lang="cs-CZ" sz="2300" dirty="0" smtClean="0"/>
              <a:t>/s)</a:t>
            </a:r>
            <a:endParaRPr lang="cs-CZ" sz="2300" kern="1200" dirty="0" smtClean="0"/>
          </a:p>
        </p:txBody>
      </p:sp>
      <p:sp>
        <p:nvSpPr>
          <p:cNvPr id="17" name="Volný tvar 16"/>
          <p:cNvSpPr/>
          <p:nvPr/>
        </p:nvSpPr>
        <p:spPr>
          <a:xfrm>
            <a:off x="2488041" y="4665604"/>
            <a:ext cx="4028175" cy="93438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ISP  10 – 50 </a:t>
            </a:r>
            <a:r>
              <a:rPr lang="cs-CZ" sz="2300" kern="1200" dirty="0" err="1" smtClean="0"/>
              <a:t>Mb</a:t>
            </a:r>
            <a:r>
              <a:rPr lang="cs-CZ" sz="2300" kern="1200" dirty="0" smtClean="0"/>
              <a:t>/s</a:t>
            </a:r>
            <a:endParaRPr lang="cs-CZ" sz="2300" kern="1200" dirty="0"/>
          </a:p>
        </p:txBody>
      </p:sp>
      <p:sp>
        <p:nvSpPr>
          <p:cNvPr id="7" name="Volný tvar 6"/>
          <p:cNvSpPr/>
          <p:nvPr/>
        </p:nvSpPr>
        <p:spPr>
          <a:xfrm>
            <a:off x="2488041" y="5662968"/>
            <a:ext cx="4028175" cy="93438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kern="1200" dirty="0" smtClean="0"/>
              <a:t>WIFI  10-54 </a:t>
            </a:r>
            <a:r>
              <a:rPr lang="cs-CZ" sz="2300" kern="1200" dirty="0" err="1" smtClean="0"/>
              <a:t>Mb</a:t>
            </a:r>
            <a:r>
              <a:rPr lang="cs-CZ" sz="2300" kern="1200" dirty="0" smtClean="0"/>
              <a:t>/s</a:t>
            </a:r>
            <a:endParaRPr lang="cs-CZ" sz="2300" kern="1200" dirty="0"/>
          </a:p>
        </p:txBody>
      </p:sp>
      <p:sp>
        <p:nvSpPr>
          <p:cNvPr id="8" name="Volný tvar 7"/>
          <p:cNvSpPr/>
          <p:nvPr/>
        </p:nvSpPr>
        <p:spPr>
          <a:xfrm>
            <a:off x="245878" y="1236002"/>
            <a:ext cx="8427784" cy="197697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47500" lnSpcReduction="20000"/>
          </a:bodyPr>
          <a:lstStyle/>
          <a:p>
            <a:r>
              <a:rPr lang="cs-CZ" sz="3200" b="1" dirty="0"/>
              <a:t>Přenosová rychlost </a:t>
            </a:r>
            <a:r>
              <a:rPr lang="cs-CZ" sz="3200" b="1" dirty="0" smtClean="0"/>
              <a:t> nám udává kolik dat přeneseme za jednotku času. Tato rychlost se udává počtem bitu za sekundu.  (bit/s nebo </a:t>
            </a:r>
            <a:r>
              <a:rPr lang="cs-CZ" sz="3200" b="1" dirty="0" err="1" smtClean="0"/>
              <a:t>bps</a:t>
            </a:r>
            <a:r>
              <a:rPr lang="cs-CZ" sz="3200" b="1" dirty="0" smtClean="0"/>
              <a:t> v anglickém označením)</a:t>
            </a:r>
          </a:p>
          <a:p>
            <a:endParaRPr lang="cs-CZ" sz="3200" b="1" dirty="0"/>
          </a:p>
          <a:p>
            <a:r>
              <a:rPr lang="cs-CZ" sz="3200" b="1" dirty="0" smtClean="0"/>
              <a:t>Toto je jednotka relativně malá, proto se používají jednotky jako násobky základní jednotky a to:  </a:t>
            </a:r>
            <a:r>
              <a:rPr lang="cs-CZ" sz="3200" b="1" dirty="0" err="1" smtClean="0"/>
              <a:t>Kbit</a:t>
            </a:r>
            <a:r>
              <a:rPr lang="cs-CZ" sz="3200" b="1" dirty="0" smtClean="0"/>
              <a:t>/s, </a:t>
            </a:r>
            <a:r>
              <a:rPr lang="cs-CZ" sz="3200" b="1" dirty="0" err="1"/>
              <a:t>Kbps</a:t>
            </a:r>
            <a:r>
              <a:rPr lang="cs-CZ" sz="3200" b="1" dirty="0"/>
              <a:t> (kilobit per second) </a:t>
            </a:r>
            <a:r>
              <a:rPr lang="cs-CZ" sz="3200" b="1" dirty="0" smtClean="0"/>
              <a:t>nebo hodnoty i s většími předponami jako je </a:t>
            </a:r>
            <a:r>
              <a:rPr lang="cs-CZ" sz="3200" b="1" dirty="0" err="1" smtClean="0"/>
              <a:t>Mega</a:t>
            </a:r>
            <a:r>
              <a:rPr lang="cs-CZ" sz="3200" b="1" dirty="0" smtClean="0"/>
              <a:t> </a:t>
            </a:r>
            <a:r>
              <a:rPr lang="cs-CZ" sz="3200" b="1" dirty="0"/>
              <a:t>(M) Giga (G). </a:t>
            </a:r>
            <a:endParaRPr lang="cs-CZ" sz="3200" b="1" dirty="0" smtClean="0"/>
          </a:p>
          <a:p>
            <a:endParaRPr lang="cs-CZ" sz="3200" b="1" dirty="0"/>
          </a:p>
          <a:p>
            <a:r>
              <a:rPr lang="cs-CZ" sz="3200" b="1" dirty="0" smtClean="0"/>
              <a:t>Kromě toho se také někdy používají jednotky  bajty za </a:t>
            </a:r>
            <a:r>
              <a:rPr lang="cs-CZ" sz="3200" b="1" dirty="0" err="1" smtClean="0"/>
              <a:t>sekutndu</a:t>
            </a:r>
            <a:r>
              <a:rPr lang="cs-CZ" sz="3200" b="1" dirty="0" smtClean="0"/>
              <a:t>. </a:t>
            </a:r>
            <a:r>
              <a:rPr lang="cs-CZ" sz="3200" b="1" dirty="0"/>
              <a:t>(B/s, Byte/s nebo </a:t>
            </a:r>
            <a:r>
              <a:rPr lang="cs-CZ" sz="3200" b="1" dirty="0" err="1"/>
              <a:t>Bps</a:t>
            </a:r>
            <a:r>
              <a:rPr lang="cs-CZ" sz="3200" b="1" dirty="0"/>
              <a:t>) a její </a:t>
            </a:r>
            <a:r>
              <a:rPr lang="cs-CZ" sz="3200" b="1" dirty="0" smtClean="0"/>
              <a:t>násobky jako kB/s nebo MB/s,  </a:t>
            </a:r>
            <a:r>
              <a:rPr lang="cs-CZ" sz="3200" b="1" dirty="0"/>
              <a:t>přičemž platí, že 1 B/s = 8 b/s.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333120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Jednotlivé sítě používají různé přenosové rychlosti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225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Zabezpečení</a:t>
            </a:r>
            <a:endParaRPr lang="cs-CZ" sz="3600" dirty="0"/>
          </a:p>
        </p:txBody>
      </p:sp>
      <p:sp>
        <p:nvSpPr>
          <p:cNvPr id="13" name="Volný tvar 12"/>
          <p:cNvSpPr/>
          <p:nvPr/>
        </p:nvSpPr>
        <p:spPr>
          <a:xfrm>
            <a:off x="1403648" y="3442526"/>
            <a:ext cx="6768752" cy="316835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/>
          </a:bodyPr>
          <a:lstStyle/>
          <a:p>
            <a:r>
              <a:rPr lang="cs-CZ" sz="2400" dirty="0"/>
              <a:t>Sdílené prostředky </a:t>
            </a:r>
            <a:r>
              <a:rPr lang="cs-CZ" sz="2400" dirty="0" smtClean="0"/>
              <a:t> je nutno chránit. Ochrana se provádí pomocí procesu  </a:t>
            </a:r>
            <a:r>
              <a:rPr lang="cs-CZ" sz="2400" b="1" dirty="0"/>
              <a:t>autentizace</a:t>
            </a:r>
            <a:r>
              <a:rPr lang="cs-CZ" sz="2400" dirty="0"/>
              <a:t> </a:t>
            </a:r>
            <a:r>
              <a:rPr lang="cs-CZ" sz="2400" dirty="0" smtClean="0"/>
              <a:t>uživatele.  Zpravidla se provádí přihlašovacím </a:t>
            </a:r>
            <a:r>
              <a:rPr lang="cs-CZ" sz="2400" dirty="0"/>
              <a:t>jménem a </a:t>
            </a:r>
            <a:r>
              <a:rPr lang="cs-CZ" sz="2400" dirty="0" smtClean="0"/>
              <a:t>heslem.  Používají se také další způsoby jako například čipové karty nebo hardwarové klíče, případně biometrické údaje.  </a:t>
            </a:r>
            <a:endParaRPr lang="cs-CZ" sz="2300" kern="1200" dirty="0"/>
          </a:p>
        </p:txBody>
      </p:sp>
      <p:sp>
        <p:nvSpPr>
          <p:cNvPr id="5" name="Obdélník 4"/>
          <p:cNvSpPr/>
          <p:nvPr/>
        </p:nvSpPr>
        <p:spPr>
          <a:xfrm>
            <a:off x="1331640" y="1124744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/>
            <a:r>
              <a:rPr lang="cs-CZ" sz="2400" dirty="0">
                <a:solidFill>
                  <a:prstClr val="black"/>
                </a:solidFill>
              </a:rPr>
              <a:t>Zkuste </a:t>
            </a:r>
            <a:r>
              <a:rPr lang="cs-CZ" sz="2400" dirty="0" smtClean="0">
                <a:solidFill>
                  <a:prstClr val="black"/>
                </a:solidFill>
              </a:rPr>
              <a:t>doplnit jak a proč zabezpečit sdílené prostředky:</a:t>
            </a:r>
          </a:p>
          <a:p>
            <a:pPr marL="82296" lvl="0"/>
            <a:endParaRPr lang="cs-CZ" sz="2400" dirty="0">
              <a:solidFill>
                <a:prstClr val="black"/>
              </a:solidFill>
            </a:endParaRPr>
          </a:p>
          <a:p>
            <a:pPr marL="539496" lvl="0" indent="-457200"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  <a:endParaRPr lang="cs-CZ" sz="2400" dirty="0">
              <a:solidFill>
                <a:prstClr val="black"/>
              </a:solidFill>
            </a:endParaRPr>
          </a:p>
          <a:p>
            <a:pPr marL="539496" lvl="0" indent="-457200"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</a:p>
          <a:p>
            <a:pPr marL="539496" lvl="0" indent="-457200"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0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Sdílené prostředky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052736"/>
            <a:ext cx="792088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D16349"/>
              </a:buClr>
              <a:buFont typeface="Wingdings 2"/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rgbClr val="646B86">
                    <a:satMod val="130000"/>
                  </a:srgbClr>
                </a:solidFill>
                <a:latin typeface="Arial"/>
                <a:ea typeface="Times New Roman"/>
              </a:rPr>
              <a:t>Doplňte:</a:t>
            </a:r>
          </a:p>
          <a:p>
            <a:pPr marL="82296" indent="0">
              <a:buClr>
                <a:srgbClr val="D16349"/>
              </a:buClr>
              <a:buFont typeface="Wingdings 2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Jaké jsou druhy sítí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  <a:endParaRPr lang="cs-CZ" dirty="0" smtClean="0">
              <a:solidFill>
                <a:prstClr val="black"/>
              </a:solidFill>
            </a:endParaRPr>
          </a:p>
          <a:p>
            <a:pPr marL="82296" indent="0">
              <a:buClr>
                <a:srgbClr val="D16349"/>
              </a:buClr>
              <a:buFont typeface="Wingdings 2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Jaké jsou topologie sítí</a:t>
            </a:r>
            <a:endParaRPr lang="cs-CZ" sz="2400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</a:p>
          <a:p>
            <a:pPr marL="82296" indent="0">
              <a:buClr>
                <a:srgbClr val="D16349"/>
              </a:buClr>
              <a:buFont typeface="Wingdings 2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K čemu slouží server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  <a:endParaRPr lang="cs-CZ" sz="2400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endParaRPr lang="cs-CZ" sz="2400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endParaRPr lang="cs-CZ" sz="2400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052736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/>
              <a:t>BARAN </a:t>
            </a:r>
            <a:r>
              <a:rPr lang="cs-CZ" smtClean="0"/>
              <a:t>, </a:t>
            </a:r>
            <a:r>
              <a:rPr lang="cs-CZ" dirty="0"/>
              <a:t>Ivo</a:t>
            </a:r>
            <a:r>
              <a:rPr lang="cs-CZ"/>
              <a:t>. </a:t>
            </a:r>
            <a:r>
              <a:rPr lang="cs-CZ" smtClean="0"/>
              <a:t> </a:t>
            </a:r>
            <a:r>
              <a:rPr lang="cs-CZ" i="1" dirty="0" err="1"/>
              <a:t>Soubor:UTP</a:t>
            </a:r>
            <a:r>
              <a:rPr lang="cs-CZ" i="1" dirty="0"/>
              <a:t> cable.jpg - Wikipedie:</a:t>
            </a:r>
            <a:r>
              <a:rPr lang="cs-CZ" dirty="0"/>
              <a:t> [online]. [cit. 29.3.2013]. Dostupný na WWW: http://cs.wikipedia.org/wiki/Soubor:UTP_cable.jpg </a:t>
            </a:r>
            <a:endParaRPr lang="cs-CZ" dirty="0" smtClean="0"/>
          </a:p>
          <a:p>
            <a:r>
              <a:rPr lang="cs-CZ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Obrázek 2 </a:t>
            </a:r>
            <a:r>
              <a:rPr lang="cs-CZ" dirty="0"/>
              <a:t>NEZNÁMÝ. </a:t>
            </a:r>
            <a:r>
              <a:rPr lang="cs-CZ" i="1" dirty="0"/>
              <a:t>Soubor:RG-59.jpg - Wikipedie:</a:t>
            </a:r>
            <a:r>
              <a:rPr lang="cs-CZ" dirty="0"/>
              <a:t> [online]. [cit. 29.3.2013]. Dostupný na WWW: http://cs.wikipedia.org/wiki/Soubor:RG-59.jpg </a:t>
            </a:r>
            <a:endParaRPr lang="cs-CZ" dirty="0" smtClean="0">
              <a:solidFill>
                <a:prstClr val="black"/>
              </a:solidFill>
            </a:endParaRPr>
          </a:p>
          <a:p>
            <a:r>
              <a:rPr lang="cs-CZ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Obrázek 3 </a:t>
            </a:r>
            <a:r>
              <a:rPr lang="cs-CZ" dirty="0" smtClean="0"/>
              <a:t>NEZNÁMÝ. </a:t>
            </a:r>
            <a:r>
              <a:rPr lang="cs-CZ" i="1" dirty="0" err="1" smtClean="0"/>
              <a:t>Soubor:Fibreoptic.jpg</a:t>
            </a:r>
            <a:r>
              <a:rPr lang="cs-CZ" i="1" dirty="0" smtClean="0"/>
              <a:t> - Wikipedie:</a:t>
            </a:r>
            <a:r>
              <a:rPr lang="cs-CZ" dirty="0" smtClean="0"/>
              <a:t> [online]. [cit. 29.3.2013]. Dostupný na WWW: http://cs.wikipedia.org/wiki/Soubor:Fibreoptic.jpg 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Počítačové sítě	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Co si představíte pod pojmem počítačová sít, jaký má význam</a:t>
            </a:r>
          </a:p>
          <a:p>
            <a:pPr marL="82296" indent="0">
              <a:buNone/>
            </a:pPr>
            <a:r>
              <a:rPr lang="cs-CZ" sz="2400" dirty="0" smtClean="0"/>
              <a:t>Zkuste doplnit: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Co je to počítačová síť</a:t>
            </a:r>
            <a:endParaRPr lang="cs-CZ" sz="3600" dirty="0"/>
          </a:p>
        </p:txBody>
      </p:sp>
      <p:sp>
        <p:nvSpPr>
          <p:cNvPr id="22" name="Volný tvar 21"/>
          <p:cNvSpPr/>
          <p:nvPr/>
        </p:nvSpPr>
        <p:spPr>
          <a:xfrm>
            <a:off x="372803" y="1268760"/>
            <a:ext cx="8306501" cy="496855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85000" lnSpcReduction="20000"/>
          </a:bodyPr>
          <a:lstStyle/>
          <a:p>
            <a:r>
              <a:rPr lang="cs-CZ" sz="3200" dirty="0"/>
              <a:t>Počítačová síť </a:t>
            </a:r>
            <a:r>
              <a:rPr lang="cs-CZ" sz="3200" dirty="0" smtClean="0"/>
              <a:t>(</a:t>
            </a:r>
            <a:r>
              <a:rPr lang="cs-CZ" sz="3200" b="1" dirty="0" err="1" smtClean="0"/>
              <a:t>computer</a:t>
            </a:r>
            <a:r>
              <a:rPr lang="cs-CZ" sz="3200" b="1" dirty="0" smtClean="0"/>
              <a:t> </a:t>
            </a:r>
            <a:r>
              <a:rPr lang="cs-CZ" sz="3200" b="1" dirty="0"/>
              <a:t>network</a:t>
            </a:r>
            <a:r>
              <a:rPr lang="cs-CZ" sz="3200" dirty="0"/>
              <a:t>) </a:t>
            </a:r>
            <a:r>
              <a:rPr lang="cs-CZ" sz="3200" dirty="0" smtClean="0"/>
              <a:t>vznikne propojením dvou a více samostatných počítačů.  Toto propojení umožnuje přenášet informace (data) mezi jednotlivými počítači.  Tento přenos probíhá pomocí různých síťových protokolů. </a:t>
            </a:r>
          </a:p>
          <a:p>
            <a:endParaRPr lang="cs-CZ" sz="3200" dirty="0"/>
          </a:p>
          <a:p>
            <a:r>
              <a:rPr lang="cs-CZ" sz="3200" dirty="0" smtClean="0"/>
              <a:t>První počítačové sítě vznikaly v šedesátých letech minulého století. </a:t>
            </a:r>
          </a:p>
          <a:p>
            <a:endParaRPr lang="cs-CZ" sz="3200" dirty="0"/>
          </a:p>
          <a:p>
            <a:r>
              <a:rPr lang="cs-CZ" sz="3200" dirty="0" smtClean="0"/>
              <a:t>S postupem doby se vyvíjelo několik technologií.  V průběhu vývoje byla vyvinuta celá řada síťových technologií.  V poslední době jsou sítě postupně spojovány do globální celosvětové sítě </a:t>
            </a:r>
            <a:r>
              <a:rPr lang="cs-CZ" sz="3200" b="1" dirty="0" smtClean="0"/>
              <a:t>internet</a:t>
            </a:r>
            <a:r>
              <a:rPr lang="cs-CZ" sz="3200" dirty="0" smtClean="0"/>
              <a:t>, tato síť používá sadu protokolů </a:t>
            </a:r>
            <a:r>
              <a:rPr lang="cs-CZ" sz="3200" b="1" dirty="0" smtClean="0"/>
              <a:t>TCP/IP.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5618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Rozdělení sítí podle rozlehlosti 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300" dirty="0" smtClean="0">
                <a:solidFill>
                  <a:prstClr val="white"/>
                </a:solidFill>
              </a:rPr>
              <a:t>Velice malá sít propojuje například PC s mobilem, tiskárnou, notebookem 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3871797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Sít v místní zástavbě,  která propojuje lokální sítě. Velikost do desítek km. 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4487365" y="5023925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Sítě propojené na velké vzdálenosti</a:t>
            </a:r>
            <a:r>
              <a:rPr lang="cs-CZ" sz="2300" smtClean="0">
                <a:solidFill>
                  <a:prstClr val="white"/>
                </a:solidFill>
              </a:rPr>
              <a:t>, INTERNET celosvětová síť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502031" y="2780928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Malá sít v jednom místě, zpravidla rozsah budov budovy, do stovek metrů rozsahu.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PAN – osobní síť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393636" y="3871797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MAN – metropolitní síť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7" name="Volný tvar 16"/>
          <p:cNvSpPr/>
          <p:nvPr/>
        </p:nvSpPr>
        <p:spPr>
          <a:xfrm>
            <a:off x="381009" y="5023925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b="1" dirty="0" smtClean="0">
                <a:solidFill>
                  <a:prstClr val="white"/>
                </a:solidFill>
              </a:rPr>
              <a:t>WAN – rozlehlá síť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2780928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LAN – lokální síť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0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Rozdělení sítí podle vlastnictví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 veřejná telekomunikační síť, která umožnuje přenos dat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4447861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Bezpečné propojení uzavřené privátní sítě prostřednictvím sítě veřejné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4502031" y="3064634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>
                <a:solidFill>
                  <a:prstClr val="white"/>
                </a:solidFill>
              </a:rPr>
              <a:t>l</a:t>
            </a:r>
            <a:r>
              <a:rPr lang="cs-CZ" sz="2300" dirty="0" smtClean="0">
                <a:solidFill>
                  <a:prstClr val="white"/>
                </a:solidFill>
              </a:rPr>
              <a:t>okální malé sítě, kde IP adresy nejsou veřejně dostupné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>
                <a:solidFill>
                  <a:prstClr val="white"/>
                </a:solidFill>
              </a:rPr>
              <a:t>Veřejná datová síť</a:t>
            </a:r>
          </a:p>
        </p:txBody>
      </p:sp>
      <p:sp>
        <p:nvSpPr>
          <p:cNvPr id="16" name="Volný tvar 15"/>
          <p:cNvSpPr/>
          <p:nvPr/>
        </p:nvSpPr>
        <p:spPr>
          <a:xfrm>
            <a:off x="393636" y="4447861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>
                <a:solidFill>
                  <a:prstClr val="white"/>
                </a:solidFill>
              </a:rPr>
              <a:t>Virtuální privátní </a:t>
            </a:r>
            <a:r>
              <a:rPr lang="cs-CZ" sz="2400" b="1" dirty="0" smtClean="0">
                <a:solidFill>
                  <a:prstClr val="white"/>
                </a:solidFill>
              </a:rPr>
              <a:t>síť  </a:t>
            </a:r>
            <a:r>
              <a:rPr lang="cs-CZ" sz="2400" b="1" dirty="0" smtClean="0"/>
              <a:t>VPN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3064634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>
                <a:solidFill>
                  <a:prstClr val="white"/>
                </a:solidFill>
              </a:rPr>
              <a:t>Privátní síť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Rozdělení podle topologie sítě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92500"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/>
              <a:t>koaxiálním  kabel prochází </a:t>
            </a:r>
            <a:r>
              <a:rPr lang="cs-CZ" sz="2400" dirty="0" smtClean="0"/>
              <a:t>kolem všech </a:t>
            </a:r>
            <a:r>
              <a:rPr lang="cs-CZ" sz="2400" dirty="0"/>
              <a:t>počítačů, nerozvětvuje </a:t>
            </a:r>
            <a:r>
              <a:rPr lang="cs-CZ" sz="2400" dirty="0" smtClean="0"/>
              <a:t>se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4303845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spojení je uzavřeno a vznikne propojením obou konců sběrnice 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502031" y="3064634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všechny počítače připojeny k aktivnímu prvku 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Sběrnicová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393636" y="4303845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Kruhová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3064634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Hvězdicová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393636" y="5589240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Stromová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3" name="Volný tvar 12"/>
          <p:cNvSpPr/>
          <p:nvPr/>
        </p:nvSpPr>
        <p:spPr>
          <a:xfrm>
            <a:off x="4499992" y="5589240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dirty="0"/>
              <a:t>propojení více hvězdicových sítí (typicky v LAN)</a:t>
            </a:r>
          </a:p>
        </p:txBody>
      </p:sp>
    </p:spTree>
    <p:extLst>
      <p:ext uri="{BB962C8B-B14F-4D97-AF65-F5344CB8AC3E}">
        <p14:creationId xmlns:p14="http://schemas.microsoft.com/office/powerpoint/2010/main" val="279523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Rozdělení podle postavení uzlů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7"/>
            <a:ext cx="4214810" cy="215301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92500" lnSpcReduction="10000"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/>
              <a:t>Peer-to-peer</a:t>
            </a:r>
            <a:r>
              <a:rPr lang="cs-CZ" sz="2400" dirty="0"/>
              <a:t> </a:t>
            </a:r>
            <a:r>
              <a:rPr lang="cs-CZ" sz="2400" dirty="0" smtClean="0"/>
              <a:t>nebo také označován jako  </a:t>
            </a:r>
            <a:r>
              <a:rPr lang="cs-CZ" sz="2400" b="1" dirty="0" smtClean="0"/>
              <a:t>P2P</a:t>
            </a:r>
            <a:r>
              <a:rPr lang="cs-CZ" sz="2400" dirty="0" smtClean="0"/>
              <a:t>. V tomto typu sítě jsou si všechny počítače rovny, žádný z nich není nadřazený. 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endParaRPr lang="cs-CZ" sz="2400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Tomuto uspořádání někdy také říkáme systém </a:t>
            </a:r>
            <a:r>
              <a:rPr lang="cs-CZ" sz="2400" b="1" dirty="0" smtClean="0"/>
              <a:t>klient-klient. 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502031" y="4216762"/>
            <a:ext cx="4212770" cy="202055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85000" lnSpcReduction="10000"/>
          </a:bodyPr>
          <a:lstStyle/>
          <a:p>
            <a:r>
              <a:rPr lang="cs-CZ" sz="2400" b="1" dirty="0"/>
              <a:t>Klient-server</a:t>
            </a:r>
            <a:r>
              <a:rPr lang="cs-CZ" sz="2400" dirty="0"/>
              <a:t> </a:t>
            </a:r>
            <a:r>
              <a:rPr lang="cs-CZ" sz="2400" dirty="0" smtClean="0"/>
              <a:t>je </a:t>
            </a:r>
            <a:r>
              <a:rPr lang="cs-CZ" sz="2400" dirty="0"/>
              <a:t>typ sítě, </a:t>
            </a:r>
            <a:r>
              <a:rPr lang="cs-CZ" sz="2400" dirty="0" smtClean="0"/>
              <a:t>kde řídicím počítačem je server.  Ten je nadřazen klientům a poskytuje jim své služby.  Podle toho jakou server plní funkcí máme několik typů serverů. Například   </a:t>
            </a:r>
            <a:r>
              <a:rPr lang="cs-CZ" sz="2400" dirty="0"/>
              <a:t>t</a:t>
            </a:r>
            <a:r>
              <a:rPr lang="cs-CZ" sz="2400" dirty="0" smtClean="0"/>
              <a:t>iskový, souborový, webový atd. </a:t>
            </a:r>
            <a:endParaRPr lang="cs-CZ" sz="2400" dirty="0">
              <a:effectLst/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i="1" dirty="0">
                <a:hlinkClick r:id="rId2" action="ppaction://hlinkfile" tooltip="Peer-to-peer"/>
              </a:rPr>
              <a:t>Peer-to-peer</a:t>
            </a:r>
            <a:r>
              <a:rPr lang="cs-CZ" sz="2400" i="1" dirty="0"/>
              <a:t>.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4216762"/>
            <a:ext cx="3924739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i="1" dirty="0">
                <a:hlinkClick r:id="rId3" action="ppaction://hlinkfile" tooltip="Klient-server"/>
              </a:rPr>
              <a:t>Klient-server</a:t>
            </a:r>
            <a:r>
              <a:rPr lang="cs-CZ" sz="2400" i="1" dirty="0"/>
              <a:t>.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4" grpId="0" animBg="1"/>
      <p:bldP spid="15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Síťová zařízení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>
                <a:hlinkClick r:id="rId2" action="ppaction://hlinkfile" tooltip="Opakovač"/>
              </a:rPr>
              <a:t>opakovač</a:t>
            </a:r>
            <a:r>
              <a:rPr lang="cs-CZ" sz="2400" dirty="0"/>
              <a:t>, </a:t>
            </a:r>
            <a:r>
              <a:rPr lang="cs-CZ" sz="2400" dirty="0">
                <a:hlinkClick r:id="rId3" action="ppaction://hlinkfile" tooltip="Hub"/>
              </a:rPr>
              <a:t>hub</a:t>
            </a:r>
            <a:r>
              <a:rPr lang="cs-CZ" sz="2400" dirty="0"/>
              <a:t>, </a:t>
            </a:r>
            <a:r>
              <a:rPr lang="cs-CZ" sz="2400" dirty="0" err="1">
                <a:hlinkClick r:id="rId4" action="ppaction://hlinkfile" tooltip="Switch"/>
              </a:rPr>
              <a:t>switch</a:t>
            </a:r>
            <a:r>
              <a:rPr lang="cs-CZ" sz="2400" dirty="0"/>
              <a:t>, </a:t>
            </a:r>
            <a:r>
              <a:rPr lang="cs-CZ" sz="2400" dirty="0" err="1">
                <a:hlinkClick r:id="rId5" action="ppaction://hlinkfile" tooltip="Bridge"/>
              </a:rPr>
              <a:t>bridge</a:t>
            </a:r>
            <a:endParaRPr lang="cs-CZ" sz="2300" dirty="0">
              <a:solidFill>
                <a:prstClr val="white"/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4447861"/>
            <a:ext cx="421481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Bezpečné propojení uzavřené privátní sítě prostřednictvím sítě veřejné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4502031" y="3064634"/>
            <a:ext cx="4212770" cy="86842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dirty="0">
                <a:hlinkClick r:id="rId6" action="ppaction://hlinkfile" tooltip="Síťová karta"/>
              </a:rPr>
              <a:t>síťová karta</a:t>
            </a:r>
            <a:r>
              <a:rPr lang="cs-CZ" sz="2400" dirty="0"/>
              <a:t>, </a:t>
            </a:r>
            <a:r>
              <a:rPr lang="cs-CZ" sz="2400" dirty="0">
                <a:hlinkClick r:id="rId7" action="ppaction://hlinkfile" tooltip="Tiskový server"/>
              </a:rPr>
              <a:t>tiskový server</a:t>
            </a:r>
            <a:r>
              <a:rPr lang="cs-CZ" sz="2400" dirty="0"/>
              <a:t> nebo </a:t>
            </a:r>
            <a:r>
              <a:rPr lang="cs-CZ" sz="2400" dirty="0">
                <a:hlinkClick r:id="rId8" action="ppaction://hlinkfile" tooltip="Host adapter"/>
              </a:rPr>
              <a:t>host adapter</a:t>
            </a:r>
            <a:r>
              <a:rPr lang="cs-CZ" sz="2400" dirty="0"/>
              <a:t>.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Aktivní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393636" y="4447861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Pasivní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2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Strukturovaná kabeláž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i="1" dirty="0">
                <a:hlinkClick r:id="rId2" action="ppaction://hlinkfile" tooltip="Kroucená dvojlinka"/>
              </a:rPr>
              <a:t>Kroucená dvojlinka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393636" y="4447861"/>
            <a:ext cx="3926640" cy="925355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i="1" dirty="0">
                <a:hlinkClick r:id="rId3" action="ppaction://hlinkfile" tooltip="Koaxiální kabel"/>
              </a:rPr>
              <a:t>Koaxiální kabel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5724128" y="1268760"/>
            <a:ext cx="2605845" cy="2598206"/>
            <a:chOff x="5796136" y="1268760"/>
            <a:chExt cx="2605845" cy="2598206"/>
          </a:xfrm>
        </p:grpSpPr>
        <p:pic>
          <p:nvPicPr>
            <p:cNvPr id="1026" name="Picture 2" descr="http://upload.wikimedia.org/wikipedia/commons/c/cb/UTP_cabl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268760"/>
              <a:ext cx="2605845" cy="2125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bdélník 8"/>
            <p:cNvSpPr/>
            <p:nvPr/>
          </p:nvSpPr>
          <p:spPr>
            <a:xfrm>
              <a:off x="5796136" y="3414882"/>
              <a:ext cx="1497926" cy="4520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1 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Skupina 3"/>
          <p:cNvGrpSpPr/>
          <p:nvPr/>
        </p:nvGrpSpPr>
        <p:grpSpPr>
          <a:xfrm>
            <a:off x="5348269" y="3736582"/>
            <a:ext cx="3357562" cy="2798054"/>
            <a:chOff x="5348269" y="3736582"/>
            <a:chExt cx="3357562" cy="2798054"/>
          </a:xfrm>
        </p:grpSpPr>
        <p:pic>
          <p:nvPicPr>
            <p:cNvPr id="1028" name="Picture 4" descr="Soubor:RG-59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269" y="3736582"/>
              <a:ext cx="3357562" cy="234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Obdélník 12"/>
            <p:cNvSpPr/>
            <p:nvPr/>
          </p:nvSpPr>
          <p:spPr>
            <a:xfrm>
              <a:off x="5374444" y="6165304"/>
              <a:ext cx="14979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>
                  <a:latin typeface="Times New Roman" pitchFamily="18" charset="0"/>
                  <a:cs typeface="Times New Roman" pitchFamily="18" charset="0"/>
                </a:rPr>
                <a:t>Obrázek </a:t>
              </a:r>
              <a:r>
                <a:rPr lang="cs-CZ" b="1" dirty="0" smtClean="0">
                  <a:latin typeface="Times New Roman" pitchFamily="18" charset="0"/>
                  <a:cs typeface="Times New Roman" pitchFamily="18" charset="0"/>
                </a:rPr>
                <a:t>2  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954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5173</TotalTime>
  <Words>816</Words>
  <Application>Microsoft Office PowerPoint</Application>
  <PresentationFormat>Předvádění na obrazovce (4:3)</PresentationFormat>
  <Paragraphs>131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Prezentace aplikace PowerPoint</vt:lpstr>
      <vt:lpstr>Počítačové sítě </vt:lpstr>
      <vt:lpstr>Co je to počítačová síť</vt:lpstr>
      <vt:lpstr>Rozdělení sítí podle rozlehlosti </vt:lpstr>
      <vt:lpstr>Rozdělení sítí podle vlastnictví</vt:lpstr>
      <vt:lpstr>Rozdělení podle topologie sítě</vt:lpstr>
      <vt:lpstr>Rozdělení podle postavení uzlů</vt:lpstr>
      <vt:lpstr>Síťová zařízení</vt:lpstr>
      <vt:lpstr>Strukturovaná kabeláž</vt:lpstr>
      <vt:lpstr>Strukturovaná kabeláž</vt:lpstr>
      <vt:lpstr>Přenosové rychlosti</vt:lpstr>
      <vt:lpstr>Zabezpečení</vt:lpstr>
      <vt:lpstr>Sdílené prostředky</vt:lpstr>
      <vt:lpstr>Použitá literatura, citace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principy komunikace v síti, pojmy</dc:title>
  <dc:creator>SŠZePř</dc:creator>
  <cp:lastModifiedBy>Honza</cp:lastModifiedBy>
  <cp:revision>260</cp:revision>
  <dcterms:created xsi:type="dcterms:W3CDTF">2012-07-01T09:09:54Z</dcterms:created>
  <dcterms:modified xsi:type="dcterms:W3CDTF">2013-03-29T17:22:31Z</dcterms:modified>
</cp:coreProperties>
</file>