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sldIdLst>
    <p:sldId id="259" r:id="rId2"/>
    <p:sldId id="293" r:id="rId3"/>
    <p:sldId id="307" r:id="rId4"/>
    <p:sldId id="309" r:id="rId5"/>
    <p:sldId id="334" r:id="rId6"/>
    <p:sldId id="333" r:id="rId7"/>
    <p:sldId id="335" r:id="rId8"/>
    <p:sldId id="336" r:id="rId9"/>
    <p:sldId id="337" r:id="rId10"/>
    <p:sldId id="322" r:id="rId11"/>
    <p:sldId id="323" r:id="rId12"/>
    <p:sldId id="339" r:id="rId13"/>
    <p:sldId id="338" r:id="rId14"/>
    <p:sldId id="343" r:id="rId15"/>
    <p:sldId id="340" r:id="rId16"/>
    <p:sldId id="341" r:id="rId17"/>
    <p:sldId id="342" r:id="rId18"/>
    <p:sldId id="344" r:id="rId19"/>
    <p:sldId id="331" r:id="rId20"/>
    <p:sldId id="345" r:id="rId21"/>
    <p:sldId id="32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07"/>
            <p14:sldId id="309"/>
            <p14:sldId id="334"/>
            <p14:sldId id="333"/>
            <p14:sldId id="335"/>
            <p14:sldId id="336"/>
            <p14:sldId id="337"/>
            <p14:sldId id="322"/>
            <p14:sldId id="323"/>
            <p14:sldId id="339"/>
            <p14:sldId id="338"/>
            <p14:sldId id="343"/>
            <p14:sldId id="340"/>
            <p14:sldId id="341"/>
            <p14:sldId id="342"/>
            <p14:sldId id="344"/>
            <p14:sldId id="331"/>
            <p14:sldId id="345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4286" autoAdjust="0"/>
  </p:normalViewPr>
  <p:slideViewPr>
    <p:cSldViewPr>
      <p:cViewPr varScale="1">
        <p:scale>
          <a:sx n="47" d="100"/>
          <a:sy n="47" d="100"/>
        </p:scale>
        <p:origin x="1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pPr/>
              <a:t>2013-12-07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2013-12-07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alware" TargetMode="External"/><Relationship Id="rId2" Type="http://schemas.openxmlformats.org/officeDocument/2006/relationships/hyperlink" Target="http://cs.wikipedia.org/wiki/Po%C4%8D%C3%ADta%C4%8Dov%C3%BD_vir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o%C4%8D%C3%ADta%C4%8D" TargetMode="External"/><Relationship Id="rId2" Type="http://schemas.openxmlformats.org/officeDocument/2006/relationships/hyperlink" Target="http://cs.wikipedia.org/wiki/Informatika_(po%C4%8D%C3%ADta%C4%8Dov%C3%A1_v%C4%9Bda)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r%C3%A1de%C5%BE" TargetMode="External"/><Relationship Id="rId2" Type="http://schemas.openxmlformats.org/officeDocument/2006/relationships/hyperlink" Target="http://cs.wikipedia.org/wiki/Informace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Kryptografi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270356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VY_32_INOVACE_PP1.PRA.14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Zabezpečení a ochrana dat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Prezentace 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CD, CD-R,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CD-RW,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Blu-ray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HDD, Disketa,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Flash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disk, paměťová karta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374441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opakování</a:t>
            </a:r>
            <a:endParaRPr lang="cs-CZ" sz="3600" dirty="0"/>
          </a:p>
        </p:txBody>
      </p:sp>
      <p:sp>
        <p:nvSpPr>
          <p:cNvPr id="2" name="Oválný bublinový popisek 1"/>
          <p:cNvSpPr/>
          <p:nvPr/>
        </p:nvSpPr>
        <p:spPr>
          <a:xfrm>
            <a:off x="611560" y="1182683"/>
            <a:ext cx="7128792" cy="2736304"/>
          </a:xfrm>
          <a:prstGeom prst="wedgeEllipseCallout">
            <a:avLst>
              <a:gd name="adj1" fmla="val 62804"/>
              <a:gd name="adj2" fmla="val -696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/>
              <a:t>Jaké znáte způsoby zabezpečení a ochrany dat ?</a:t>
            </a:r>
          </a:p>
          <a:p>
            <a:pPr algn="ctr"/>
            <a:endParaRPr lang="cs-CZ" sz="1000" b="1" dirty="0"/>
          </a:p>
          <a:p>
            <a:pPr algn="ctr"/>
            <a:r>
              <a:rPr lang="cs-CZ" sz="2800" b="1" dirty="0" smtClean="0"/>
              <a:t>……………………………………………………………………</a:t>
            </a:r>
            <a:endParaRPr lang="cs-CZ" sz="2800" b="1" dirty="0"/>
          </a:p>
        </p:txBody>
      </p:sp>
      <p:sp>
        <p:nvSpPr>
          <p:cNvPr id="6" name="Oválný bublinový popisek 5"/>
          <p:cNvSpPr/>
          <p:nvPr/>
        </p:nvSpPr>
        <p:spPr>
          <a:xfrm>
            <a:off x="827584" y="4293096"/>
            <a:ext cx="7128792" cy="2088232"/>
          </a:xfrm>
          <a:prstGeom prst="wedgeEllipseCallout">
            <a:avLst>
              <a:gd name="adj1" fmla="val -54470"/>
              <a:gd name="adj2" fmla="val 5317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/>
              <a:t>A jakým způsobem si chráníte svá vlastní data?</a:t>
            </a:r>
          </a:p>
          <a:p>
            <a:pPr algn="ctr"/>
            <a:r>
              <a:rPr lang="cs-CZ" sz="2800" b="1" dirty="0" smtClean="0"/>
              <a:t>…………………………………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603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827584" y="1340768"/>
            <a:ext cx="729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OCHRANA PROTI ŠKODLIVÝM PROGRAMŮM</a:t>
            </a:r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539552" y="2564904"/>
            <a:ext cx="8064896" cy="2954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/>
              <a:t>Antivirový program</a:t>
            </a:r>
            <a:r>
              <a:rPr lang="cs-CZ" sz="2400" dirty="0"/>
              <a:t> </a:t>
            </a:r>
            <a:r>
              <a:rPr lang="cs-CZ" sz="2400" dirty="0" smtClean="0"/>
              <a:t>je </a:t>
            </a:r>
            <a:r>
              <a:rPr lang="cs-CZ" sz="2400" dirty="0"/>
              <a:t>počítačový software, který slouží k identifikaci, odstraňování a eliminaci </a:t>
            </a:r>
            <a:r>
              <a:rPr lang="cs-CZ" sz="2400" dirty="0">
                <a:hlinkClick r:id="rId2" tooltip="Počítačový vir"/>
              </a:rPr>
              <a:t>počítačových virů</a:t>
            </a:r>
            <a:r>
              <a:rPr lang="cs-CZ" sz="2400" dirty="0"/>
              <a:t> a </a:t>
            </a:r>
            <a:r>
              <a:rPr lang="cs-CZ" sz="2400" dirty="0" smtClean="0"/>
              <a:t>nebo škodlivého softwaru </a:t>
            </a:r>
            <a:r>
              <a:rPr lang="cs-CZ" sz="2400" dirty="0"/>
              <a:t>(</a:t>
            </a:r>
            <a:r>
              <a:rPr lang="cs-CZ" sz="2400" dirty="0" err="1">
                <a:hlinkClick r:id="rId3" tooltip="Malware"/>
              </a:rPr>
              <a:t>malware</a:t>
            </a:r>
            <a:r>
              <a:rPr lang="cs-CZ" sz="2400" dirty="0"/>
              <a:t>). </a:t>
            </a:r>
            <a:r>
              <a:rPr lang="cs-CZ" sz="2400" dirty="0" smtClean="0"/>
              <a:t> </a:t>
            </a:r>
          </a:p>
          <a:p>
            <a:pPr algn="just"/>
            <a:endParaRPr lang="cs-CZ" dirty="0" smtClean="0"/>
          </a:p>
          <a:p>
            <a:pPr algn="just"/>
            <a:r>
              <a:rPr lang="cs-CZ" sz="2400" dirty="0" smtClean="0"/>
              <a:t>Používají se dvě </a:t>
            </a:r>
            <a:r>
              <a:rPr lang="cs-CZ" sz="2400" dirty="0"/>
              <a:t>odlišné techniky:</a:t>
            </a:r>
          </a:p>
          <a:p>
            <a:pPr algn="just"/>
            <a:r>
              <a:rPr lang="cs-CZ" sz="2400" b="1" dirty="0">
                <a:solidFill>
                  <a:srgbClr val="C00000"/>
                </a:solidFill>
              </a:rPr>
              <a:t>prohlížení souborů na lokálním </a:t>
            </a:r>
            <a:r>
              <a:rPr lang="cs-CZ" sz="2400" b="1" dirty="0" smtClean="0">
                <a:solidFill>
                  <a:srgbClr val="C00000"/>
                </a:solidFill>
              </a:rPr>
              <a:t>disku</a:t>
            </a:r>
          </a:p>
          <a:p>
            <a:pPr algn="just"/>
            <a:r>
              <a:rPr lang="cs-CZ" sz="2400" b="1" dirty="0" smtClean="0">
                <a:solidFill>
                  <a:srgbClr val="0070C0"/>
                </a:solidFill>
              </a:rPr>
              <a:t>detekce </a:t>
            </a:r>
            <a:r>
              <a:rPr lang="cs-CZ" sz="2400" b="1" dirty="0">
                <a:solidFill>
                  <a:srgbClr val="0070C0"/>
                </a:solidFill>
              </a:rPr>
              <a:t>podezřelé aktivity nějakého počítačového </a:t>
            </a:r>
            <a:r>
              <a:rPr lang="cs-CZ" sz="2400" b="1" dirty="0" smtClean="0">
                <a:solidFill>
                  <a:srgbClr val="0070C0"/>
                </a:solidFill>
              </a:rPr>
              <a:t>programu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(infekce)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220341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1043608" y="1154259"/>
            <a:ext cx="6921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ZNÁTE NĚJAKÉ ANTIVIROVÉ PROGRAMY ?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" name="Bublinový popisek ve tvaru obláčku 1"/>
          <p:cNvSpPr/>
          <p:nvPr/>
        </p:nvSpPr>
        <p:spPr>
          <a:xfrm>
            <a:off x="683568" y="1988840"/>
            <a:ext cx="7848872" cy="4464496"/>
          </a:xfrm>
          <a:prstGeom prst="cloudCallout">
            <a:avLst>
              <a:gd name="adj1" fmla="val -54895"/>
              <a:gd name="adj2" fmla="val 5352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…………………………………………</a:t>
            </a:r>
          </a:p>
          <a:p>
            <a:pPr algn="ctr"/>
            <a:endParaRPr lang="cs-CZ" sz="2400" b="1" dirty="0">
              <a:solidFill>
                <a:srgbClr val="C00000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…………………………………………</a:t>
            </a:r>
          </a:p>
          <a:p>
            <a:pPr algn="ctr"/>
            <a:endParaRPr lang="cs-CZ" sz="2400" b="1" dirty="0">
              <a:solidFill>
                <a:srgbClr val="C00000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…………………………………………</a:t>
            </a:r>
          </a:p>
          <a:p>
            <a:pPr algn="ctr"/>
            <a:endParaRPr lang="cs-CZ" sz="2400" b="1" dirty="0">
              <a:solidFill>
                <a:srgbClr val="C00000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…………………………………………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8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827584" y="1340768"/>
            <a:ext cx="729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OCHRANA PROTI ŠKODLIVÝM PROGRAMŮM</a:t>
            </a:r>
            <a:endParaRPr lang="cs-CZ" sz="2400" b="1" dirty="0"/>
          </a:p>
        </p:txBody>
      </p:sp>
      <p:pic>
        <p:nvPicPr>
          <p:cNvPr id="3" name="Obrázek 2" descr="Windows Defen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9" y="2204864"/>
            <a:ext cx="5217307" cy="367240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7504" y="6047120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– Windows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Defender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96136" y="2204864"/>
            <a:ext cx="2952328" cy="42380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antivirových programů</a:t>
            </a:r>
          </a:p>
          <a:p>
            <a:pPr marL="82296" indent="0"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</a:t>
            </a:r>
          </a:p>
          <a:p>
            <a:pPr marL="82296" indent="0">
              <a:buNone/>
            </a:pPr>
            <a:r>
              <a:rPr 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Avast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 NOD32</a:t>
            </a:r>
          </a:p>
          <a:p>
            <a:pPr marL="82296" indent="0">
              <a:buNone/>
            </a:pPr>
            <a:r>
              <a:rPr 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Norton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Antivirus</a:t>
            </a:r>
          </a:p>
          <a:p>
            <a:pPr marL="82296" indent="0">
              <a:buNone/>
            </a:pPr>
            <a:r>
              <a:rPr 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Avira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McAfee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</a:t>
            </a:r>
            <a:r>
              <a:rPr 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ssentials </a:t>
            </a:r>
          </a:p>
          <a:p>
            <a:pPr marL="82296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</a:t>
            </a:r>
            <a:r>
              <a:rPr 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Defender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…a další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2843808" y="1340768"/>
            <a:ext cx="3250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ZÁLOHOVÁNÍ DAT</a:t>
            </a:r>
            <a:endParaRPr lang="cs-CZ" sz="2400" b="1" dirty="0"/>
          </a:p>
        </p:txBody>
      </p:sp>
      <p:sp>
        <p:nvSpPr>
          <p:cNvPr id="6" name="Bublinový popisek ve tvaru obláčku 5"/>
          <p:cNvSpPr/>
          <p:nvPr/>
        </p:nvSpPr>
        <p:spPr>
          <a:xfrm>
            <a:off x="1403648" y="2420888"/>
            <a:ext cx="6552728" cy="3456384"/>
          </a:xfrm>
          <a:prstGeom prst="cloudCallout">
            <a:avLst>
              <a:gd name="adj1" fmla="val -62470"/>
              <a:gd name="adj2" fmla="val 64361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Kam zálohujete svá data ?</a:t>
            </a:r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2915816" y="1196752"/>
            <a:ext cx="3250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ZÁLOHOVÁNÍ DAT</a:t>
            </a:r>
            <a:endParaRPr lang="cs-CZ" sz="2400" b="1" dirty="0"/>
          </a:p>
        </p:txBody>
      </p:sp>
      <p:sp>
        <p:nvSpPr>
          <p:cNvPr id="10" name="Obdélník 9"/>
          <p:cNvSpPr/>
          <p:nvPr/>
        </p:nvSpPr>
        <p:spPr>
          <a:xfrm>
            <a:off x="323528" y="2046039"/>
            <a:ext cx="3655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PROČ ZÁLOHUJEME ?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220072" y="2046039"/>
            <a:ext cx="3477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KAM ZÁLOHUJEME ?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7544" y="2701467"/>
            <a:ext cx="3600400" cy="16561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Ochrana proti ztrátě dat při poruše zařízení nebo nevhodné manipulaci. (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vymázání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přesun)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788024" y="4425352"/>
            <a:ext cx="3816424" cy="5995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disky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788024" y="3558205"/>
            <a:ext cx="3816424" cy="6480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USB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disky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788024" y="5244011"/>
            <a:ext cx="3816424" cy="6480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Místa v síti (síťové disky)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798802" y="6111158"/>
            <a:ext cx="3805646" cy="6480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Cloudová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řešení (např.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Skydrive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Disk Google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788024" y="2708918"/>
            <a:ext cx="3816424" cy="6480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Paměťová média (CD, DVD,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aměťové karty)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179512" y="6021288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2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Brána Firewall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 descr="Brána Windows Firewa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1988841"/>
            <a:ext cx="5961669" cy="44349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27584" y="1275886"/>
            <a:ext cx="729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OCHRANA PROTI ŠKODLIVÝM PROGRAMŮM</a:t>
            </a:r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251520" y="2007202"/>
            <a:ext cx="2304256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Brána Windows Firewall pomáhá chránit počítač proti nepovoleným přístupům zvenčí (hackeři, škodlivý software).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7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3023307" y="1225073"/>
            <a:ext cx="2861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ŠIFROVÁNÍ DAT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4499992" y="6180091"/>
            <a:ext cx="4404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Obrázek 3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Bitlocker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Drive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Encryption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 descr="Nástroj BitLocker Drive Encryp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105" y="2079562"/>
            <a:ext cx="5232367" cy="389237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71627" y="2079562"/>
            <a:ext cx="2736304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Šifrování je způsob zvýšení zabezpečení zprávy nebo souboru zakódováním jeho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obsahu takovým způsobem,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 mohla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číst pouze osoba, která má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příslušný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šifrovací klíč.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tedy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chcete informace ochránit silnou ochranou, zašifrujte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7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Zabezpečení informací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976208" y="1311890"/>
            <a:ext cx="7263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NEOPRÁVNĚNÉ UŽÍVÁNÍ DAT A SOFTWARU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381499" y="2060848"/>
            <a:ext cx="830483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Existují různé programy (např. Dozorce) k detailnímu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monitorování všech činností uživatelů, dění na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PC. Slouží například ke sledování provozu počítačů v pracovní době a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vytíženosti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(využití systému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aplikací, sledování internetu (surfování), ICQ, Skype, kontrolu emailů,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klávesnice a dalších aplikací).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67983" y="4437112"/>
            <a:ext cx="788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BLOKOVÁNÍ PŘÍSTUPU,  APLIKACÍ A NASTAVENÍ</a:t>
            </a:r>
            <a:endParaRPr lang="cs-CZ" sz="2400" b="1" dirty="0"/>
          </a:p>
        </p:txBody>
      </p:sp>
      <p:sp>
        <p:nvSpPr>
          <p:cNvPr id="10" name="Obdélník 9"/>
          <p:cNvSpPr/>
          <p:nvPr/>
        </p:nvSpPr>
        <p:spPr>
          <a:xfrm>
            <a:off x="401648" y="5229200"/>
            <a:ext cx="830483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Existují programy (např.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WinPCGuard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 blokování přístupu na vybrané www stránky, nastavení pc (např. úpravy pracovní plochy), omezení ukládání dat na přenosná média nebo místa v pc. 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0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1907704" y="172146"/>
            <a:ext cx="5129064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opakování</a:t>
            </a:r>
            <a:endParaRPr lang="cs-CZ" sz="36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47490" y="1411764"/>
            <a:ext cx="8712968" cy="5040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rgbClr val="7030A0"/>
                </a:solidFill>
              </a:rPr>
              <a:t>Jaké kroky zahrnuje počítačová bezpečnost ? 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41178" y="2260534"/>
            <a:ext cx="8416530" cy="13431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algn="ctr"/>
            <a:r>
              <a:rPr lang="cs-CZ" b="1" dirty="0" smtClean="0"/>
              <a:t>……………………….……………………………………………………………..…….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27731" y="5085184"/>
            <a:ext cx="8416530" cy="13431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algn="ctr"/>
            <a:r>
              <a:rPr lang="cs-CZ" b="1" dirty="0" smtClean="0"/>
              <a:t>……………………….……………………………………………………………..…….</a:t>
            </a:r>
            <a:endParaRPr lang="cs-CZ" b="1" dirty="0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247490" y="4293096"/>
            <a:ext cx="8712968" cy="5040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rgbClr val="0070C0"/>
                </a:solidFill>
              </a:rPr>
              <a:t>Kam můžeme zálohovat svá data ? 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Zabezpečení a ochrana dat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2348880"/>
            <a:ext cx="7920880" cy="22322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Počítačová bezpečnost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obor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Informatika (počítačová věda)"/>
              </a:rPr>
              <a:t>informatiky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který se zabývá zabezpečením informací v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Počítač"/>
              </a:rPr>
              <a:t>počítačích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(odhalení a zmenšení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rizik, která jsou spojena 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používáním počítače).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Počítačová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bezpečnost zahrnuje tyto úkoly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1907704" y="260648"/>
            <a:ext cx="5129064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opakování</a:t>
            </a:r>
            <a:endParaRPr lang="cs-CZ" sz="36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47490" y="1411764"/>
            <a:ext cx="8712968" cy="505068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K čemu slouží nástroj </a:t>
            </a:r>
            <a:r>
              <a:rPr lang="cs-CZ" sz="2400" dirty="0" err="1" smtClean="0">
                <a:solidFill>
                  <a:srgbClr val="C00000"/>
                </a:solidFill>
              </a:rPr>
              <a:t>bitlocker</a:t>
            </a:r>
            <a:r>
              <a:rPr lang="cs-CZ" sz="2400" dirty="0" smtClean="0">
                <a:solidFill>
                  <a:srgbClr val="C00000"/>
                </a:solidFill>
              </a:rPr>
              <a:t> ? 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41178" y="2260534"/>
            <a:ext cx="8416530" cy="13431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algn="ctr"/>
            <a:r>
              <a:rPr lang="cs-CZ" b="1" dirty="0" smtClean="0"/>
              <a:t>……………………….……………………………………………………………..…….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27731" y="5085184"/>
            <a:ext cx="8416530" cy="13431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algn="ctr"/>
            <a:r>
              <a:rPr lang="cs-CZ" b="1" dirty="0" smtClean="0"/>
              <a:t>……………………….……………………………………………………………..…….</a:t>
            </a:r>
            <a:endParaRPr lang="cs-CZ" b="1" dirty="0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247490" y="4293096"/>
            <a:ext cx="8712968" cy="5040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Jaké znáte antivirové programy ?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5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cs typeface="Times New Roman" pitchFamily="18" charset="0"/>
              </a:rPr>
            </a:br>
            <a:endParaRPr lang="cs-CZ" sz="3600" dirty="0"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Počítačová bezpečnost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575556" y="1556792"/>
            <a:ext cx="8064896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zabezpečení ochrany před neoprávněným manipulováním se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zařízeními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ochranu před neoprávněnou manipulací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ztrátou dat způsobenou poruchou systému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ochranu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  <a:hlinkClick r:id="rId2" tooltip="Informace"/>
              </a:rPr>
              <a:t>informací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před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  <a:hlinkClick r:id="rId3" tooltip="Krádež"/>
              </a:rPr>
              <a:t>krádeží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(nelegální tvorba kopií dat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bezpečnou komunikaci a přenos dat 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  <a:hlinkClick r:id="rId4" tooltip="Kryptografie"/>
              </a:rPr>
              <a:t>kryptografie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bezpečné uložení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23528" y="1564629"/>
            <a:ext cx="8153400" cy="3672407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Počítačová ochrana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spočívá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třech krocích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Počítačová bezpečnost</a:t>
            </a:r>
            <a:endParaRPr lang="cs-CZ" sz="3600" dirty="0"/>
          </a:p>
        </p:txBody>
      </p:sp>
      <p:sp>
        <p:nvSpPr>
          <p:cNvPr id="2" name="Obdélník 1"/>
          <p:cNvSpPr/>
          <p:nvPr/>
        </p:nvSpPr>
        <p:spPr>
          <a:xfrm>
            <a:off x="519150" y="2420888"/>
            <a:ext cx="5276983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400" b="1" i="1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 – ochrana před hrozbami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19150" y="5517231"/>
            <a:ext cx="8157306" cy="10801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detekce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odhalení neoprávněných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slabých míst v systému</a:t>
            </a:r>
          </a:p>
        </p:txBody>
      </p:sp>
      <p:sp>
        <p:nvSpPr>
          <p:cNvPr id="7" name="Obdélník 6"/>
          <p:cNvSpPr/>
          <p:nvPr/>
        </p:nvSpPr>
        <p:spPr>
          <a:xfrm>
            <a:off x="519150" y="3997227"/>
            <a:ext cx="6789153" cy="1224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náprava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odstranění slabého místa v systému</a:t>
            </a:r>
          </a:p>
        </p:txBody>
      </p:sp>
    </p:spTree>
    <p:extLst>
      <p:ext uri="{BB962C8B-B14F-4D97-AF65-F5344CB8AC3E}">
        <p14:creationId xmlns:p14="http://schemas.microsoft.com/office/powerpoint/2010/main" val="39303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73618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Počítačová bezpečnost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396110" y="1700808"/>
            <a:ext cx="8385234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82296" indent="0">
              <a:buNone/>
            </a:pPr>
            <a:r>
              <a:rPr lang="cs-CZ" sz="2400" dirty="0"/>
              <a:t>Omezení fyzického přístupu k počítači pouze pro oprávněné osoby</a:t>
            </a:r>
          </a:p>
        </p:txBody>
      </p:sp>
      <p:sp>
        <p:nvSpPr>
          <p:cNvPr id="16" name="Volný tvar 15"/>
          <p:cNvSpPr/>
          <p:nvPr/>
        </p:nvSpPr>
        <p:spPr>
          <a:xfrm>
            <a:off x="348392" y="4157288"/>
            <a:ext cx="84268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82296" indent="0">
              <a:buNone/>
            </a:pPr>
            <a:r>
              <a:rPr lang="cs-CZ" sz="2400" dirty="0"/>
              <a:t>Využití mechanismů operačního systému, která vynucují pravidla chování programů</a:t>
            </a:r>
          </a:p>
        </p:txBody>
      </p:sp>
      <p:sp>
        <p:nvSpPr>
          <p:cNvPr id="17" name="Volný tvar 16"/>
          <p:cNvSpPr/>
          <p:nvPr/>
        </p:nvSpPr>
        <p:spPr>
          <a:xfrm>
            <a:off x="381009" y="5341316"/>
            <a:ext cx="8426840" cy="56531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400" dirty="0" smtClean="0">
              <a:latin typeface="+mj-lt"/>
              <a:cs typeface="Arial" panose="020B0604020202020204" pitchFamily="34" charset="0"/>
            </a:endParaRPr>
          </a:p>
          <a:p>
            <a:pPr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>
                <a:latin typeface="+mj-lt"/>
                <a:cs typeface="Arial" panose="020B0604020202020204" pitchFamily="34" charset="0"/>
              </a:rPr>
              <a:t>Ukládání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datových médií s daty do trezoru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24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74872" y="2970090"/>
            <a:ext cx="8422761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82296" indent="0">
              <a:buNone/>
            </a:pPr>
            <a:r>
              <a:rPr lang="cs-CZ" sz="2400" dirty="0"/>
              <a:t>Použití hardwarových zařízení, která vynucují bezpečnostní opatření</a:t>
            </a:r>
          </a:p>
        </p:txBody>
      </p:sp>
      <p:sp>
        <p:nvSpPr>
          <p:cNvPr id="19" name="Volný tvar 18"/>
          <p:cNvSpPr/>
          <p:nvPr/>
        </p:nvSpPr>
        <p:spPr>
          <a:xfrm>
            <a:off x="381009" y="6165304"/>
            <a:ext cx="8426840" cy="50405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82296" indent="0">
              <a:buNone/>
            </a:pPr>
            <a:r>
              <a:rPr lang="cs-CZ" sz="2400" dirty="0"/>
              <a:t>Zálohování dat</a:t>
            </a:r>
          </a:p>
        </p:txBody>
      </p:sp>
      <p:sp>
        <p:nvSpPr>
          <p:cNvPr id="21" name="Zástupný symbol pro obsah 3"/>
          <p:cNvSpPr>
            <a:spLocks noGrp="1"/>
          </p:cNvSpPr>
          <p:nvPr>
            <p:ph sz="half" idx="1"/>
          </p:nvPr>
        </p:nvSpPr>
        <p:spPr>
          <a:xfrm>
            <a:off x="1043608" y="1007664"/>
            <a:ext cx="8153400" cy="50405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b="1" dirty="0" smtClean="0"/>
              <a:t>Zlepšení bezpečnosti zahrnuje následující </a:t>
            </a:r>
            <a:r>
              <a:rPr lang="cs-CZ" sz="2400" b="1" dirty="0"/>
              <a:t>kroky</a:t>
            </a:r>
            <a:r>
              <a:rPr lang="cs-CZ" sz="2400" b="1" dirty="0" smtClean="0"/>
              <a:t>:</a:t>
            </a:r>
            <a:endParaRPr lang="cs-CZ" sz="2400" b="1" dirty="0"/>
          </a:p>
          <a:p>
            <a:pPr marL="82296" indent="0">
              <a:buNone/>
            </a:pPr>
            <a:endParaRPr lang="cs-CZ" sz="2400" dirty="0" smtClean="0"/>
          </a:p>
          <a:p>
            <a:pPr marL="82296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31854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smtClean="0"/>
              <a:t>Počítačová bezpečnost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411760" y="1700808"/>
            <a:ext cx="4326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/>
              <a:t>BEZPEČNOSTNÍ PROJEKT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6805" y="2564904"/>
            <a:ext cx="7776864" cy="3046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just">
              <a:buNone/>
            </a:pPr>
            <a:endParaRPr lang="cs-CZ" sz="2400" dirty="0" smtClean="0"/>
          </a:p>
          <a:p>
            <a:pPr marL="82296" indent="0" algn="just">
              <a:buNone/>
            </a:pPr>
            <a:r>
              <a:rPr lang="cs-CZ" sz="2400" dirty="0" smtClean="0"/>
              <a:t>Aby </a:t>
            </a:r>
            <a:r>
              <a:rPr lang="cs-CZ" sz="2400" dirty="0"/>
              <a:t>byla ochrana počítačového systému efektivní je </a:t>
            </a:r>
            <a:r>
              <a:rPr lang="cs-CZ" sz="2400" dirty="0" smtClean="0"/>
              <a:t>důležité vypracovat </a:t>
            </a:r>
            <a:r>
              <a:rPr lang="cs-CZ" sz="2400" dirty="0"/>
              <a:t>bezpečnostní projekt. </a:t>
            </a:r>
            <a:r>
              <a:rPr lang="cs-CZ" sz="2400" dirty="0" smtClean="0"/>
              <a:t>Jeho cílem je dosažení </a:t>
            </a:r>
            <a:r>
              <a:rPr lang="cs-CZ" sz="2400" dirty="0"/>
              <a:t>takového stavu, aby úsilí, riziko odhalení a finanční prostředky potřebné na narušení bezpečnostního systému byly adekvátní v porovnání s hodnotou, která je bezpečnostním systémem chráněna</a:t>
            </a:r>
            <a:r>
              <a:rPr lang="cs-CZ" sz="2400" dirty="0" smtClean="0"/>
              <a:t>.</a:t>
            </a:r>
          </a:p>
          <a:p>
            <a:pPr marL="82296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540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smtClean="0"/>
              <a:t>Počítačová bezpečnost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1518791" y="1441097"/>
            <a:ext cx="6178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ČÁSTI BEZPEČNOSTNÍHO PROJEKTU</a:t>
            </a:r>
            <a:endParaRPr lang="cs-CZ" sz="2400" b="1" dirty="0"/>
          </a:p>
        </p:txBody>
      </p:sp>
      <p:sp>
        <p:nvSpPr>
          <p:cNvPr id="8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3" y="2708920"/>
            <a:ext cx="8153400" cy="35283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Zabezpečení </a:t>
            </a:r>
            <a:r>
              <a:rPr lang="cs-CZ" sz="2400" b="1" dirty="0">
                <a:solidFill>
                  <a:srgbClr val="C00000"/>
                </a:solidFill>
              </a:rPr>
              <a:t>fyzického </a:t>
            </a:r>
            <a:r>
              <a:rPr lang="cs-CZ" sz="2400" b="1" dirty="0" smtClean="0">
                <a:solidFill>
                  <a:srgbClr val="C00000"/>
                </a:solidFill>
              </a:rPr>
              <a:t>přístupu</a:t>
            </a:r>
          </a:p>
          <a:p>
            <a:pPr marL="82296" indent="0">
              <a:buNone/>
            </a:pPr>
            <a:endParaRPr lang="cs-CZ" sz="1000" b="1" dirty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cs-CZ" sz="2400" dirty="0"/>
              <a:t>S</a:t>
            </a:r>
            <a:r>
              <a:rPr lang="cs-CZ" sz="2400" dirty="0" smtClean="0"/>
              <a:t>počívá </a:t>
            </a:r>
            <a:r>
              <a:rPr lang="cs-CZ" sz="2400" dirty="0"/>
              <a:t>v zabránění přístupu nepovolaných osob k částem počítačového systému. </a:t>
            </a:r>
            <a:r>
              <a:rPr lang="cs-CZ" sz="2400" dirty="0" smtClean="0"/>
              <a:t>Používají se různé </a:t>
            </a:r>
            <a:r>
              <a:rPr lang="cs-CZ" sz="2400" dirty="0"/>
              <a:t>bezpečnostní prvky </a:t>
            </a:r>
            <a:r>
              <a:rPr lang="cs-CZ" sz="2400" dirty="0" smtClean="0"/>
              <a:t>(přidělení </a:t>
            </a:r>
            <a:r>
              <a:rPr lang="cs-CZ" sz="2400" dirty="0"/>
              <a:t>rozdílných práv zaměstnancům, elektronické zámky, poplašné zařazení, kamerové systémy, autorizační systémy chráněné hesly, čipovými kartami, autentizační systémy na snímání otisků prstů, dlaně, oční duhovky, rozpoznání </a:t>
            </a:r>
            <a:r>
              <a:rPr lang="cs-CZ" sz="2400" dirty="0" smtClean="0"/>
              <a:t>hlasu apod.)</a:t>
            </a:r>
          </a:p>
        </p:txBody>
      </p:sp>
    </p:spTree>
    <p:extLst>
      <p:ext uri="{BB962C8B-B14F-4D97-AF65-F5344CB8AC3E}">
        <p14:creationId xmlns:p14="http://schemas.microsoft.com/office/powerpoint/2010/main" val="101552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smtClean="0"/>
              <a:t>Počítačová bezpečnost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1518791" y="1441097"/>
            <a:ext cx="6178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ČÁSTI BEZPEČNOSTNÍHO PROJEKTU</a:t>
            </a:r>
            <a:endParaRPr lang="cs-CZ" sz="2400" b="1" dirty="0"/>
          </a:p>
        </p:txBody>
      </p:sp>
      <p:sp>
        <p:nvSpPr>
          <p:cNvPr id="8" name="Zástupný symbol pro obsah 3"/>
          <p:cNvSpPr>
            <a:spLocks noGrp="1"/>
          </p:cNvSpPr>
          <p:nvPr>
            <p:ph sz="half" idx="1"/>
          </p:nvPr>
        </p:nvSpPr>
        <p:spPr>
          <a:xfrm>
            <a:off x="531303" y="2708921"/>
            <a:ext cx="8153400" cy="28083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Zabezpečení </a:t>
            </a:r>
            <a:r>
              <a:rPr lang="cs-CZ" sz="2400" b="1" dirty="0">
                <a:solidFill>
                  <a:srgbClr val="C00000"/>
                </a:solidFill>
              </a:rPr>
              <a:t>počítačového systému</a:t>
            </a:r>
          </a:p>
          <a:p>
            <a:pPr marL="82296" indent="0">
              <a:buNone/>
            </a:pPr>
            <a:endParaRPr lang="cs-CZ" sz="1000" dirty="0"/>
          </a:p>
          <a:p>
            <a:pPr marL="82296" indent="0">
              <a:buNone/>
            </a:pPr>
            <a:r>
              <a:rPr lang="cs-CZ" sz="2400" dirty="0"/>
              <a:t>Zabezpečení počítačového systému spočívá v zabezpečení </a:t>
            </a:r>
            <a:r>
              <a:rPr lang="cs-CZ" sz="2400" dirty="0" smtClean="0"/>
              <a:t>před </a:t>
            </a:r>
            <a:r>
              <a:rPr lang="cs-CZ" sz="2400" dirty="0"/>
              <a:t>útokem </a:t>
            </a:r>
            <a:r>
              <a:rPr lang="cs-CZ" sz="2400" dirty="0" err="1"/>
              <a:t>crackerů</a:t>
            </a:r>
            <a:r>
              <a:rPr lang="cs-CZ" sz="2400" dirty="0"/>
              <a:t>, škodlivých programů (viry, červy, trojské koně, </a:t>
            </a:r>
            <a:r>
              <a:rPr lang="cs-CZ" sz="2400" dirty="0" err="1"/>
              <a:t>spyware</a:t>
            </a:r>
            <a:r>
              <a:rPr lang="cs-CZ" sz="2400" dirty="0"/>
              <a:t>, </a:t>
            </a:r>
            <a:r>
              <a:rPr lang="cs-CZ" sz="2400" dirty="0" err="1" smtClean="0"/>
              <a:t>adware</a:t>
            </a:r>
            <a:r>
              <a:rPr lang="cs-CZ" sz="2400" dirty="0" smtClean="0"/>
              <a:t> apod.). Součástí je </a:t>
            </a:r>
            <a:r>
              <a:rPr lang="cs-CZ" sz="2400" dirty="0"/>
              <a:t>i zaškolení zaměstnanců, aby se chovali v souladu s počítačovou bezpečností a dodržovali zásady bezpečného chování na síti.</a:t>
            </a:r>
          </a:p>
        </p:txBody>
      </p:sp>
    </p:spTree>
    <p:extLst>
      <p:ext uri="{BB962C8B-B14F-4D97-AF65-F5344CB8AC3E}">
        <p14:creationId xmlns:p14="http://schemas.microsoft.com/office/powerpoint/2010/main" val="343127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smtClean="0"/>
              <a:t>Počítačová bezpečnost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1518792" y="1268760"/>
            <a:ext cx="6178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ČÁSTI BEZPEČNOSTNÍHO PROJEKTU</a:t>
            </a:r>
            <a:endParaRPr lang="cs-CZ" sz="2400" b="1" dirty="0"/>
          </a:p>
        </p:txBody>
      </p:sp>
      <p:sp>
        <p:nvSpPr>
          <p:cNvPr id="8" name="Zástupný symbol pro obsah 3"/>
          <p:cNvSpPr>
            <a:spLocks noGrp="1"/>
          </p:cNvSpPr>
          <p:nvPr>
            <p:ph sz="half" idx="1"/>
          </p:nvPr>
        </p:nvSpPr>
        <p:spPr>
          <a:xfrm>
            <a:off x="530911" y="1925094"/>
            <a:ext cx="8153400" cy="27363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Zabezpečení informací</a:t>
            </a:r>
          </a:p>
          <a:p>
            <a:pPr marL="82296" indent="0">
              <a:buNone/>
            </a:pPr>
            <a:endParaRPr lang="cs-CZ" sz="1000" dirty="0"/>
          </a:p>
          <a:p>
            <a:pPr marL="82296" indent="0" algn="just">
              <a:buNone/>
            </a:pPr>
            <a:r>
              <a:rPr lang="cs-CZ" sz="2400" dirty="0" smtClean="0"/>
              <a:t>Zabezpečení informací spočívá v bezpečném zálohování dat. Záloha dat by měla být vytvořena tak, aby ji neohrozil útočník </a:t>
            </a:r>
            <a:r>
              <a:rPr lang="cs-CZ" sz="2400" dirty="0"/>
              <a:t>ani </a:t>
            </a:r>
            <a:r>
              <a:rPr lang="cs-CZ" sz="2400" dirty="0" smtClean="0"/>
              <a:t>třeba živelná </a:t>
            </a:r>
            <a:r>
              <a:rPr lang="cs-CZ" sz="2400" dirty="0"/>
              <a:t>pohroma (požár, </a:t>
            </a:r>
            <a:r>
              <a:rPr lang="cs-CZ" sz="2400" dirty="0" smtClean="0"/>
              <a:t>záplavy</a:t>
            </a:r>
            <a:r>
              <a:rPr lang="cs-CZ" sz="2400" dirty="0"/>
              <a:t>, pád letadla, ...). Zálohovaná data je </a:t>
            </a:r>
            <a:r>
              <a:rPr lang="cs-CZ" sz="2400" dirty="0" smtClean="0"/>
              <a:t>rovněž potřeba </a:t>
            </a:r>
            <a:r>
              <a:rPr lang="cs-CZ" sz="2400" dirty="0"/>
              <a:t>chránit proti neoprávněné manipulaci použitím vhodného šifrovacího systému.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31303" y="4941168"/>
            <a:ext cx="8153400" cy="1584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Ekonomické a právní zabezpečení</a:t>
            </a:r>
          </a:p>
          <a:p>
            <a:pPr marL="82296" indent="0">
              <a:buNone/>
            </a:pPr>
            <a:endParaRPr lang="cs-CZ" sz="1000" dirty="0"/>
          </a:p>
          <a:p>
            <a:pPr marL="82296" indent="0">
              <a:buNone/>
            </a:pPr>
            <a:r>
              <a:rPr lang="cs-CZ" sz="2400" dirty="0"/>
              <a:t>Ekonomické a právní zabezpečení spočívá ve správné motivaci a postihu zaměstnanců.</a:t>
            </a:r>
          </a:p>
        </p:txBody>
      </p:sp>
    </p:spTree>
    <p:extLst>
      <p:ext uri="{BB962C8B-B14F-4D97-AF65-F5344CB8AC3E}">
        <p14:creationId xmlns:p14="http://schemas.microsoft.com/office/powerpoint/2010/main" val="349616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7182</TotalTime>
  <Words>864</Words>
  <Application>Microsoft Office PowerPoint</Application>
  <PresentationFormat>Předvádění na obrazovce (4:3)</PresentationFormat>
  <Paragraphs>163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Times New Roman</vt:lpstr>
      <vt:lpstr>Verdana</vt:lpstr>
      <vt:lpstr>Wingdings 2</vt:lpstr>
      <vt:lpstr>Slunovrat</vt:lpstr>
      <vt:lpstr>Prezentace aplikace PowerPoint</vt:lpstr>
      <vt:lpstr>Zabezpečení a ochrana dat</vt:lpstr>
      <vt:lpstr>Počítačová bezpečnost</vt:lpstr>
      <vt:lpstr>Počítačová bezpečnost</vt:lpstr>
      <vt:lpstr>Počítačová bezpečnost</vt:lpstr>
      <vt:lpstr>Počítačová bezpečnost</vt:lpstr>
      <vt:lpstr>Počítačová bezpečnost</vt:lpstr>
      <vt:lpstr>Počítačová bezpečnost</vt:lpstr>
      <vt:lpstr>Počítačová bezpečnost</vt:lpstr>
      <vt:lpstr>opakování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literatura, citace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Zabezpečení a ochrana dat</dc:title>
  <dc:creator>SŠZePř</dc:creator>
  <cp:lastModifiedBy>Ing. Jan Prašivka</cp:lastModifiedBy>
  <cp:revision>267</cp:revision>
  <dcterms:created xsi:type="dcterms:W3CDTF">2012-07-01T09:09:54Z</dcterms:created>
  <dcterms:modified xsi:type="dcterms:W3CDTF">2013-12-07T08:58:13Z</dcterms:modified>
</cp:coreProperties>
</file>