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sldIdLst>
    <p:sldId id="259" r:id="rId2"/>
    <p:sldId id="293" r:id="rId3"/>
    <p:sldId id="346" r:id="rId4"/>
    <p:sldId id="347" r:id="rId5"/>
    <p:sldId id="307" r:id="rId6"/>
    <p:sldId id="348" r:id="rId7"/>
    <p:sldId id="309" r:id="rId8"/>
    <p:sldId id="349" r:id="rId9"/>
    <p:sldId id="351" r:id="rId10"/>
    <p:sldId id="353" r:id="rId11"/>
    <p:sldId id="354" r:id="rId12"/>
    <p:sldId id="355" r:id="rId13"/>
    <p:sldId id="32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4AE69A2-97EF-4896-BCE1-F5A926F6966A}">
          <p14:sldIdLst>
            <p14:sldId id="259"/>
            <p14:sldId id="293"/>
            <p14:sldId id="346"/>
            <p14:sldId id="347"/>
            <p14:sldId id="307"/>
            <p14:sldId id="348"/>
            <p14:sldId id="309"/>
            <p14:sldId id="349"/>
            <p14:sldId id="351"/>
            <p14:sldId id="353"/>
            <p14:sldId id="354"/>
            <p14:sldId id="355"/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4286" autoAdjust="0"/>
  </p:normalViewPr>
  <p:slideViewPr>
    <p:cSldViewPr>
      <p:cViewPr varScale="1">
        <p:scale>
          <a:sx n="110" d="100"/>
          <a:sy n="110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6982C-0328-4620-9968-C8F8EDF3EB27}" type="datetimeFigureOut">
              <a:rPr lang="cs-CZ" smtClean="0"/>
              <a:pPr/>
              <a:t>28. 8. 2013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D816A-803D-4C66-BF54-EC5D516D63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66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965E1-277D-4341-9327-60F292FD89B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32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64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2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7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17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558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890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82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6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58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D16349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3278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475E5C-3C28-4DAB-8CF5-008AB36AF5E3}" type="datetimeFigureOut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28. 8. 2013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FC76BC-D8AA-4318-9C80-2D5B29B7CFF5}" type="slidenum">
              <a:rPr lang="cs-CZ" smtClean="0">
                <a:solidFill>
                  <a:srgbClr val="C5D1D7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cs-CZ">
              <a:solidFill>
                <a:srgbClr val="C5D1D7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1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://www.zlinskedumy.cz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WinRAR" TargetMode="External"/><Relationship Id="rId13" Type="http://schemas.openxmlformats.org/officeDocument/2006/relationships/hyperlink" Target="http://cs.wikipedia.org/wiki/Gzip" TargetMode="External"/><Relationship Id="rId3" Type="http://schemas.openxmlformats.org/officeDocument/2006/relationships/hyperlink" Target="http://cs.wikipedia.org/wiki/Propriet%C3%A1rn%C3%AD_software" TargetMode="External"/><Relationship Id="rId7" Type="http://schemas.openxmlformats.org/officeDocument/2006/relationships/hyperlink" Target="http://cs.wikipedia.org/wiki/Jevgenij_Ro%C5%A1al" TargetMode="External"/><Relationship Id="rId12" Type="http://schemas.openxmlformats.org/officeDocument/2006/relationships/hyperlink" Target="http://cs.wikipedia.org/wiki/Tar" TargetMode="External"/><Relationship Id="rId2" Type="http://schemas.openxmlformats.org/officeDocument/2006/relationships/hyperlink" Target="http://cs.wikipedia.org/wiki/Souborov%C3%BD_form%C3%A1t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cs.wikipedia.org/wiki/Program%C3%A1tor" TargetMode="External"/><Relationship Id="rId11" Type="http://schemas.openxmlformats.org/officeDocument/2006/relationships/hyperlink" Target="http://cs.wikipedia.org/wiki/ZIP_(souborov%C3%BD_form%C3%A1t)" TargetMode="External"/><Relationship Id="rId5" Type="http://schemas.openxmlformats.org/officeDocument/2006/relationships/hyperlink" Target="http://cs.wikipedia.org/wiki/Rusko" TargetMode="External"/><Relationship Id="rId10" Type="http://schemas.openxmlformats.org/officeDocument/2006/relationships/hyperlink" Target="http://cs.wikipedia.org/wiki/Otev%C5%99en%C3%BD_form%C3%A1t" TargetMode="External"/><Relationship Id="rId4" Type="http://schemas.openxmlformats.org/officeDocument/2006/relationships/hyperlink" Target="http://cs.wikipedia.org/wiki/Komprese_dat" TargetMode="External"/><Relationship Id="rId9" Type="http://schemas.openxmlformats.org/officeDocument/2006/relationships/hyperlink" Target="http://cs.wikipedia.org/wiki/Dekomprese" TargetMode="External"/><Relationship Id="rId14" Type="http://schemas.openxmlformats.org/officeDocument/2006/relationships/hyperlink" Target="http://cs.wikipedia.org/wiki/7z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" TargetMode="External"/><Relationship Id="rId2" Type="http://schemas.openxmlformats.org/officeDocument/2006/relationships/hyperlink" Target="http://cs.wikipedia.org/wiki/Data_(po%C4%8D%C3%ADta%C4%8De)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s.wikipedia.org/wiki/Archivac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AAC" TargetMode="External"/><Relationship Id="rId2" Type="http://schemas.openxmlformats.org/officeDocument/2006/relationships/hyperlink" Target="http://cs.wikipedia.org/wiki/Audio_CD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s.wikipedia.org/wiki/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Datov%C3%BD_proud" TargetMode="External"/><Relationship Id="rId2" Type="http://schemas.openxmlformats.org/officeDocument/2006/relationships/hyperlink" Target="http://cs.wikipedia.org/wiki/Transformace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cs.wikipedia.org/wiki/Sign%C3%A1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529" y="188640"/>
            <a:ext cx="570706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334238"/>
              </p:ext>
            </p:extLst>
          </p:nvPr>
        </p:nvGraphicFramePr>
        <p:xfrm>
          <a:off x="1331640" y="1833324"/>
          <a:ext cx="7560840" cy="4420821"/>
        </p:xfrm>
        <a:graphic>
          <a:graphicData uri="http://schemas.openxmlformats.org/drawingml/2006/table">
            <a:tbl>
              <a:tblPr firstRow="1" firstCol="1"/>
              <a:tblGrid>
                <a:gridCol w="1950561"/>
                <a:gridCol w="5610279"/>
              </a:tblGrid>
              <a:tr h="60587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a adresa školy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Střední škola zemědělská a přírodovědná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nábřeží Dukelských Hrdinů 570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756 61 Rožnov pod Radhoštěm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operačního programu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OP Vzdělávání pro konkurenceschopnost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Registrační číslo projektu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324225" algn="l"/>
                        </a:tabLs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CZ.1.07/1.5.00/34.0441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Označení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VY_32_INOVACE_PP1.PRA.13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Stupeň a typ vzdělávání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Odborné vzdělávání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oblast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Všeobecné vzdělání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Vzdělávací obor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ICT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tematické oblasti (sady)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Informatika – základní pojmy 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797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Název vzdělávacího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cs-CZ" sz="1100" kern="120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Komprese </a:t>
                      </a:r>
                      <a:r>
                        <a:rPr kumimoji="0" lang="cs-CZ" sz="1100" kern="1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</a:t>
                      </a:r>
                      <a:endParaRPr kumimoji="0" lang="cs-CZ" sz="1100" kern="120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Druh učebního materiálu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Prezentace 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4762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Anotace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62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Klíčová slova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CD, CD-R,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CD-RW, </a:t>
                      </a:r>
                      <a:r>
                        <a:rPr lang="cs-CZ" sz="1100" baseline="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Blu-ray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, HDD, Disketa, </a:t>
                      </a:r>
                      <a:r>
                        <a:rPr lang="cs-CZ" sz="1100" baseline="0" dirty="0" err="1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Flash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disk, paměťová karta</a:t>
                      </a:r>
                      <a:endParaRPr lang="cs-CZ" sz="1100" dirty="0" smtClean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Ročník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I.-</a:t>
                      </a: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IV.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Typická věková skupina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16 - 19 let</a:t>
                      </a: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Autor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Ing.</a:t>
                      </a:r>
                      <a:r>
                        <a:rPr lang="cs-CZ" sz="1100" baseline="0" dirty="0" smtClean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Prašivka Jan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019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Datum zhotovení</a:t>
                      </a: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50227" marR="50227" marT="0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2267542" y="1261790"/>
            <a:ext cx="5689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Informatika</a:t>
            </a:r>
            <a:r>
              <a:rPr lang="cs-CZ" sz="3200" dirty="0">
                <a:latin typeface="Calibri" pitchFamily="34" charset="0"/>
                <a:ea typeface="Calibri"/>
                <a:cs typeface="Calibri" pitchFamily="34" charset="0"/>
              </a:rPr>
              <a:t>, základní </a:t>
            </a:r>
            <a:r>
              <a:rPr lang="cs-CZ" sz="3200" dirty="0" smtClean="0">
                <a:latin typeface="Calibri" pitchFamily="34" charset="0"/>
                <a:ea typeface="Calibri"/>
                <a:cs typeface="Calibri" pitchFamily="34" charset="0"/>
              </a:rPr>
              <a:t>pojmy</a:t>
            </a:r>
            <a:endParaRPr lang="cs-CZ" sz="3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331640" y="6305550"/>
            <a:ext cx="1512168" cy="476250"/>
          </a:xfrm>
        </p:spPr>
        <p:txBody>
          <a:bodyPr lIns="72000" anchor="ctr"/>
          <a:lstStyle/>
          <a:p>
            <a:r>
              <a:rPr lang="cs-CZ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4"/>
              </a:rPr>
              <a:t>www.zlinskedumy.cz</a:t>
            </a:r>
            <a:endParaRPr lang="cs-CZ" dirty="0">
              <a:solidFill>
                <a:srgbClr val="C5D1D7">
                  <a:lumMod val="75000"/>
                </a:srgbClr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40" y="6305550"/>
            <a:ext cx="1348740" cy="4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KOMPRESE DAT</a:t>
            </a:r>
            <a:endParaRPr lang="cs-CZ" sz="3600" dirty="0"/>
          </a:p>
        </p:txBody>
      </p:sp>
      <p:sp>
        <p:nvSpPr>
          <p:cNvPr id="4" name="Obdélník 3"/>
          <p:cNvSpPr/>
          <p:nvPr/>
        </p:nvSpPr>
        <p:spPr>
          <a:xfrm>
            <a:off x="395536" y="1412776"/>
            <a:ext cx="8231292" cy="11387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>
              <a:buNone/>
            </a:pPr>
            <a:endParaRPr lang="cs-CZ" sz="1000" b="1" dirty="0" smtClean="0">
              <a:solidFill>
                <a:srgbClr val="0070C0"/>
              </a:solidFill>
            </a:endParaRPr>
          </a:p>
          <a:p>
            <a:pPr marL="82296" indent="0" algn="ctr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Znáte některé souborové formáty, které pracují s kompresí dat?  A znáte nějaký konkrétní software ?</a:t>
            </a:r>
          </a:p>
          <a:p>
            <a:pPr marL="82296" indent="0" algn="ctr">
              <a:buNone/>
            </a:pPr>
            <a:endParaRPr lang="cs-CZ" sz="1000" b="1" dirty="0">
              <a:solidFill>
                <a:srgbClr val="0070C0"/>
              </a:solidFill>
            </a:endParaRPr>
          </a:p>
        </p:txBody>
      </p:sp>
      <p:sp>
        <p:nvSpPr>
          <p:cNvPr id="3" name="Pětiúhelník 2"/>
          <p:cNvSpPr/>
          <p:nvPr/>
        </p:nvSpPr>
        <p:spPr>
          <a:xfrm>
            <a:off x="381345" y="3212976"/>
            <a:ext cx="3672408" cy="129614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Pětiúhelník 5"/>
          <p:cNvSpPr/>
          <p:nvPr/>
        </p:nvSpPr>
        <p:spPr>
          <a:xfrm>
            <a:off x="381345" y="5085184"/>
            <a:ext cx="3672408" cy="129614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ětiúhelník 6"/>
          <p:cNvSpPr/>
          <p:nvPr/>
        </p:nvSpPr>
        <p:spPr>
          <a:xfrm rot="10800000">
            <a:off x="4954420" y="3212976"/>
            <a:ext cx="3672408" cy="129614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ětiúhelník 7"/>
          <p:cNvSpPr/>
          <p:nvPr/>
        </p:nvSpPr>
        <p:spPr>
          <a:xfrm rot="10800000">
            <a:off x="4954420" y="5085184"/>
            <a:ext cx="3672408" cy="129614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71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Souborové formáty</a:t>
            </a:r>
            <a:endParaRPr lang="cs-CZ" sz="3600" dirty="0"/>
          </a:p>
        </p:txBody>
      </p:sp>
      <p:sp>
        <p:nvSpPr>
          <p:cNvPr id="9" name="Obdélník 8"/>
          <p:cNvSpPr/>
          <p:nvPr/>
        </p:nvSpPr>
        <p:spPr>
          <a:xfrm>
            <a:off x="1403648" y="1192684"/>
            <a:ext cx="151216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ZIP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084168" y="1166206"/>
            <a:ext cx="151216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RAR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060848"/>
            <a:ext cx="3672408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Velmi populární a všeobecně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rozšířený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Souborový formát"/>
              </a:rPr>
              <a:t>souborový formát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kompresi a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archivaci dat. ZIP soubor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obsahuje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jeden či více komprimovaných souborů, což ve výsledku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zredukuje velikost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uložených dat.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Formát ZIP byl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Philem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Katzem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program PKZIP, ale v dnešní době s ním pracuje řada dalších programů.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932040" y="2060848"/>
            <a:ext cx="3672408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RAR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3" tooltip="Proprietární software"/>
              </a:rPr>
              <a:t>proprietární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2" tooltip="Souborový formát"/>
              </a:rPr>
              <a:t>souborový formát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4" tooltip="Komprese dat"/>
              </a:rPr>
              <a:t>kompresi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dat a archivaci vyvinutý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5" tooltip="Rusko"/>
              </a:rPr>
              <a:t>ruským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6" tooltip="Programátor"/>
              </a:rPr>
              <a:t>programátorem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hlinkClick r:id="rId7" tooltip="Jevgenij Rošal"/>
              </a:rPr>
              <a:t>Jevgenijem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7" tooltip="Jevgenij Rošal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  <a:hlinkClick r:id="rId7" tooltip="Jevgenij Rošal"/>
              </a:rPr>
              <a:t>Rošalem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Soubory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 formátu RAR je možné vytvářet jen s komerčním desktopovým programem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  <a:hlinkClick r:id="rId8" tooltip="WinRAR"/>
              </a:rPr>
              <a:t>WinRAR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komerčním programem pro příkazový řádek RAR, které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zvládájí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jak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4" tooltip="Komprese dat"/>
              </a:rPr>
              <a:t>kompresi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tak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9" tooltip="Dekomprese"/>
              </a:rPr>
              <a:t>dekompresi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Vytváření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souborů ve formátu RAR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dovoleno volně implementovat, čímž se RAR liší od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10" tooltip="Otevřený formát"/>
              </a:rPr>
              <a:t>otevřených formátů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jako je například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11" tooltip="ZIP (souborový formát)"/>
              </a:rPr>
              <a:t>ZIP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12" tooltip="Tar"/>
              </a:rPr>
              <a:t>TAR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  <a:hlinkClick r:id="rId13" tooltip="Gzip"/>
              </a:rPr>
              <a:t>GZIP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hlinkClick r:id="rId14" tooltip="7z"/>
              </a:rPr>
              <a:t>7z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66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5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90745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Programy pro kompresi dat</a:t>
            </a:r>
            <a:endParaRPr lang="cs-CZ" sz="3600" dirty="0"/>
          </a:p>
        </p:txBody>
      </p:sp>
      <p:sp>
        <p:nvSpPr>
          <p:cNvPr id="9" name="Obdélník 8"/>
          <p:cNvSpPr/>
          <p:nvPr/>
        </p:nvSpPr>
        <p:spPr>
          <a:xfrm>
            <a:off x="755576" y="1378449"/>
            <a:ext cx="2592288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7- Zip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712" y="2428501"/>
            <a:ext cx="2592152" cy="70788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cs-CZ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WinRAR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77294" y="5578657"/>
            <a:ext cx="2592289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cs-CZ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FreeArc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77294" y="3478553"/>
            <a:ext cx="2592152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cs-CZ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WinZip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77294" y="4528605"/>
            <a:ext cx="2592289" cy="70788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cs-CZ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Bandizip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 descr="Bandizip 3.0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798" y="2996952"/>
            <a:ext cx="5009130" cy="2932173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5580112" y="6101877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>
                <a:latin typeface="Times New Roman" pitchFamily="18" charset="0"/>
                <a:cs typeface="Times New Roman" pitchFamily="18" charset="0"/>
              </a:rPr>
              <a:t>Obrázek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1 –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Bandizip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1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>
                <a:cs typeface="Times New Roman" pitchFamily="18" charset="0"/>
              </a:rPr>
              <a:t>Použitá literatura, citace</a:t>
            </a:r>
            <a:br>
              <a:rPr lang="cs-CZ" sz="3600" dirty="0" smtClean="0">
                <a:cs typeface="Times New Roman" pitchFamily="18" charset="0"/>
              </a:rPr>
            </a:br>
            <a:endParaRPr lang="cs-CZ" sz="3600" dirty="0"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7848872" cy="2088232"/>
          </a:xfrm>
        </p:spPr>
        <p:txBody>
          <a:bodyPr>
            <a:normAutofit/>
          </a:bodyPr>
          <a:lstStyle/>
          <a:p>
            <a:pPr marL="82296" indent="0">
              <a:lnSpc>
                <a:spcPct val="120000"/>
              </a:lnSpc>
              <a:buNone/>
            </a:pPr>
            <a:endParaRPr lang="cs-CZ" sz="2800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82296" indent="0">
              <a:lnSpc>
                <a:spcPct val="120000"/>
              </a:lnSpc>
              <a:buNone/>
            </a:pPr>
            <a:endParaRPr lang="cs-CZ" sz="2800" b="1" cap="all" dirty="0" smtClean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Komprese dat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47564" y="1556792"/>
            <a:ext cx="7920880" cy="4968552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Komprese dat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(nebo také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komprimace dat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 je zpracování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 tooltip="Data (počítače)"/>
              </a:rPr>
              <a:t>počítačových dat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s cílem zmenšení jejich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objemu. Současně dojde k zachování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informací v datech obsažených.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Úkolem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komprese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zmenšení datového toku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při jejich přenosu nebo zmenšit potřebu zdrojů při ukládání informací.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Obecně se jedná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 snahu zmenšit velikost datových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 tooltip="Soubor"/>
              </a:rPr>
              <a:t>souborů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což je výhodné např. pro jejich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4" tooltip="Archivace"/>
              </a:rPr>
              <a:t>archivaci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Při přenosu přes síť s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omezenou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rychlostí dochází ke snížení doby nutné pro přenos.</a:t>
            </a:r>
          </a:p>
        </p:txBody>
      </p:sp>
    </p:spTree>
    <p:extLst>
      <p:ext uri="{BB962C8B-B14F-4D97-AF65-F5344CB8AC3E}">
        <p14:creationId xmlns:p14="http://schemas.microsoft.com/office/powerpoint/2010/main" val="61195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Komprese dat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0370" y="2492896"/>
            <a:ext cx="8208912" cy="2592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Ztrátová komprese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při kompresi jsou některé informace nenávratně ztraceny a nelze je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zpětně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rekonstruovat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Používá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se tam, kde je možné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tolerovat ztrátu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některých informací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kde je nevýhoda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určitého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zkreslení, vyvážena významným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zmenšením souboru.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just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Používá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se u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komprese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zvuku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obrazu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(video).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987824" y="1537440"/>
            <a:ext cx="2941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TYPY KOMPRESE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89363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Komprese dat</a:t>
            </a:r>
            <a:endParaRPr lang="cs-CZ" sz="36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0370" y="2492896"/>
            <a:ext cx="8208912" cy="28083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>
              <a:buNone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Bezeztrátová komprese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– není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tak účinná jako ztrátová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komprese. Výhodou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je, že komprimovaný soubor lze opačným postupem rekonstruovat do původní podoby.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Zde by ztráta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 jediného znaku mohla znamenat nenávratné poškození souboru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Používá se při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přenášení počítačových dat, výsledků měření nebo textu.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87824" y="1537440"/>
            <a:ext cx="2941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/>
              <a:t>TYPY KOMPRESE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94233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03848" y="252782"/>
            <a:ext cx="5616624" cy="619934"/>
          </a:xfrm>
        </p:spPr>
        <p:txBody>
          <a:bodyPr>
            <a:normAutofit/>
          </a:bodyPr>
          <a:lstStyle/>
          <a:p>
            <a:pPr algn="r"/>
            <a:r>
              <a:rPr lang="cs-CZ" sz="3600" dirty="0" smtClean="0"/>
              <a:t>opakování</a:t>
            </a:r>
            <a:endParaRPr lang="cs-CZ" sz="3600" dirty="0"/>
          </a:p>
        </p:txBody>
      </p:sp>
      <p:sp>
        <p:nvSpPr>
          <p:cNvPr id="4" name="Oválný bublinový popisek 3"/>
          <p:cNvSpPr/>
          <p:nvPr/>
        </p:nvSpPr>
        <p:spPr>
          <a:xfrm>
            <a:off x="323528" y="1196752"/>
            <a:ext cx="5400600" cy="1454229"/>
          </a:xfrm>
          <a:prstGeom prst="wedgeEllipseCallout">
            <a:avLst>
              <a:gd name="adj1" fmla="val -43622"/>
              <a:gd name="adj2" fmla="val -9295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/>
              <a:t>Kterou z kompresí využíváme pro ….</a:t>
            </a:r>
          </a:p>
          <a:p>
            <a:pPr algn="ctr"/>
            <a:endParaRPr lang="cs-CZ" sz="1000" b="1" dirty="0"/>
          </a:p>
        </p:txBody>
      </p:sp>
      <p:sp>
        <p:nvSpPr>
          <p:cNvPr id="2" name="Vývojový diagram: děrná páska 1"/>
          <p:cNvSpPr/>
          <p:nvPr/>
        </p:nvSpPr>
        <p:spPr>
          <a:xfrm>
            <a:off x="718017" y="3284984"/>
            <a:ext cx="2304256" cy="1512168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OBRÁZKY</a:t>
            </a:r>
          </a:p>
          <a:p>
            <a:pPr algn="ctr"/>
            <a:r>
              <a:rPr lang="cs-CZ" b="1" dirty="0" smtClean="0"/>
              <a:t>……………………</a:t>
            </a:r>
            <a:endParaRPr lang="cs-CZ" b="1" dirty="0"/>
          </a:p>
        </p:txBody>
      </p:sp>
      <p:sp>
        <p:nvSpPr>
          <p:cNvPr id="12" name="Vývojový diagram: děrná páska 11"/>
          <p:cNvSpPr/>
          <p:nvPr/>
        </p:nvSpPr>
        <p:spPr>
          <a:xfrm>
            <a:off x="2555776" y="5013176"/>
            <a:ext cx="2304256" cy="1512168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VIDEO</a:t>
            </a:r>
          </a:p>
          <a:p>
            <a:pPr algn="ctr"/>
            <a:r>
              <a:rPr lang="cs-CZ" b="1" dirty="0" smtClean="0"/>
              <a:t>……………………</a:t>
            </a:r>
            <a:endParaRPr lang="cs-CZ" b="1" dirty="0"/>
          </a:p>
        </p:txBody>
      </p:sp>
      <p:sp>
        <p:nvSpPr>
          <p:cNvPr id="14" name="Vývojový diagram: děrná páska 13"/>
          <p:cNvSpPr/>
          <p:nvPr/>
        </p:nvSpPr>
        <p:spPr>
          <a:xfrm>
            <a:off x="6156176" y="5013176"/>
            <a:ext cx="2304256" cy="1512168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PŘENOS DAT</a:t>
            </a:r>
          </a:p>
          <a:p>
            <a:pPr algn="ctr"/>
            <a:r>
              <a:rPr lang="cs-CZ" b="1" dirty="0" smtClean="0"/>
              <a:t>……………………</a:t>
            </a:r>
            <a:endParaRPr lang="cs-CZ" b="1" dirty="0"/>
          </a:p>
        </p:txBody>
      </p:sp>
      <p:sp>
        <p:nvSpPr>
          <p:cNvPr id="15" name="Vývojový diagram: děrná páska 14"/>
          <p:cNvSpPr/>
          <p:nvPr/>
        </p:nvSpPr>
        <p:spPr>
          <a:xfrm>
            <a:off x="4283968" y="3075994"/>
            <a:ext cx="2304256" cy="1512168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TEXT</a:t>
            </a:r>
          </a:p>
          <a:p>
            <a:pPr algn="ctr"/>
            <a:r>
              <a:rPr lang="cs-CZ" b="1" dirty="0" smtClean="0"/>
              <a:t>……………………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959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12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58538" y="397961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KOMPRESNÍ POMĚR</a:t>
            </a:r>
            <a:endParaRPr lang="cs-CZ" sz="3600" dirty="0"/>
          </a:p>
        </p:txBody>
      </p:sp>
      <p:sp>
        <p:nvSpPr>
          <p:cNvPr id="2" name="Obdélník 1"/>
          <p:cNvSpPr/>
          <p:nvPr/>
        </p:nvSpPr>
        <p:spPr>
          <a:xfrm>
            <a:off x="474562" y="1556792"/>
            <a:ext cx="820891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Kompresní poměr je podíl velikosti komprimovaných dat ku velikosti původních </a:t>
            </a:r>
            <a:r>
              <a:rPr lang="cs-CZ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 (nekomprimovaná data). </a:t>
            </a:r>
            <a:r>
              <a:rPr lang="cs-CZ" sz="2400" dirty="0"/>
              <a:t>Kompresní poměr je ovlivněn volbou kompresního algoritmu i typem komprimovaných dat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554682" y="3717032"/>
            <a:ext cx="604867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kompresi souboru o velikosti 10MB do souboru o velikosti 2 MB je kompresní poměr 2:10 = 0.2 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(20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%).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Úspora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místa je tedy v tomto případě 2/10 = 0,8 </a:t>
            </a:r>
            <a:r>
              <a:rPr lang="cs-CZ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(80%).</a:t>
            </a:r>
            <a:endParaRPr lang="cs-CZ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5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31540" y="332201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Datový tok</a:t>
            </a:r>
            <a:endParaRPr lang="cs-CZ" sz="3600" dirty="0"/>
          </a:p>
        </p:txBody>
      </p:sp>
      <p:sp>
        <p:nvSpPr>
          <p:cNvPr id="10" name="Obdélník 9"/>
          <p:cNvSpPr/>
          <p:nvPr/>
        </p:nvSpPr>
        <p:spPr>
          <a:xfrm>
            <a:off x="338863" y="128740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Udává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množství dat potřebné pro zakódování jedné vteřiny. Používá se ve tvaru 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Mbps (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mega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bits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second)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Kbps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(kilo </a:t>
            </a:r>
            <a:r>
              <a:rPr lang="cs-CZ" sz="24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bits</a:t>
            </a:r>
            <a:r>
              <a:rPr lang="cs-CZ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second)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Čím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vyšší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údaj (tzv.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bitrate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tím je vyšší kvalita videa. Zároveň má daný soubor větší velikost).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67022" y="3561673"/>
            <a:ext cx="8137425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cs-CZ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</a:t>
            </a:r>
          </a:p>
          <a:p>
            <a:r>
              <a:rPr lang="cs-CZ" sz="2400" dirty="0" smtClean="0"/>
              <a:t>Nekomprimované (původní) skladby </a:t>
            </a:r>
            <a:r>
              <a:rPr lang="cs-CZ" sz="2400" dirty="0"/>
              <a:t>na </a:t>
            </a:r>
            <a:r>
              <a:rPr lang="cs-CZ" sz="2400" dirty="0">
                <a:hlinkClick r:id="rId2" tooltip="Audio CD"/>
              </a:rPr>
              <a:t>Audio CD</a:t>
            </a:r>
            <a:r>
              <a:rPr lang="cs-CZ" sz="2400" dirty="0"/>
              <a:t> mají datový tok přibližně </a:t>
            </a:r>
            <a:r>
              <a:rPr lang="cs-CZ" sz="2400" b="1" dirty="0">
                <a:solidFill>
                  <a:srgbClr val="C00000"/>
                </a:solidFill>
              </a:rPr>
              <a:t>1,35 </a:t>
            </a:r>
            <a:r>
              <a:rPr lang="cs-CZ" sz="2400" b="1" dirty="0" err="1">
                <a:solidFill>
                  <a:srgbClr val="C00000"/>
                </a:solidFill>
              </a:rPr>
              <a:t>Mb</a:t>
            </a:r>
            <a:r>
              <a:rPr lang="cs-CZ" sz="2400" b="1" dirty="0">
                <a:solidFill>
                  <a:srgbClr val="C00000"/>
                </a:solidFill>
              </a:rPr>
              <a:t>/s</a:t>
            </a:r>
            <a:r>
              <a:rPr lang="cs-CZ" sz="2400" dirty="0"/>
              <a:t>, zatímco komprimované zvukové </a:t>
            </a:r>
            <a:r>
              <a:rPr lang="cs-CZ" sz="2400" dirty="0" smtClean="0"/>
              <a:t>soubory, například moderní </a:t>
            </a:r>
            <a:r>
              <a:rPr lang="cs-CZ" sz="2400" dirty="0"/>
              <a:t>formát </a:t>
            </a:r>
            <a:r>
              <a:rPr lang="cs-CZ" sz="2400" dirty="0">
                <a:hlinkClick r:id="rId3" tooltip="AAC"/>
              </a:rPr>
              <a:t>AAC</a:t>
            </a:r>
            <a:r>
              <a:rPr lang="cs-CZ" sz="2400" dirty="0"/>
              <a:t> </a:t>
            </a:r>
            <a:r>
              <a:rPr lang="cs-CZ" sz="2400" dirty="0" smtClean="0"/>
              <a:t>(přehrávač pro Apple iPod) </a:t>
            </a:r>
            <a:r>
              <a:rPr lang="cs-CZ" sz="2400" dirty="0"/>
              <a:t>či všeobecně známý formát </a:t>
            </a:r>
            <a:r>
              <a:rPr lang="cs-CZ" sz="2400" dirty="0" smtClean="0">
                <a:hlinkClick r:id="rId4" tooltip="MP3"/>
              </a:rPr>
              <a:t>MP3</a:t>
            </a:r>
            <a:r>
              <a:rPr lang="cs-CZ" sz="2400" dirty="0" smtClean="0"/>
              <a:t>,  </a:t>
            </a:r>
            <a:r>
              <a:rPr lang="cs-CZ" sz="2400" dirty="0"/>
              <a:t>mají </a:t>
            </a:r>
            <a:r>
              <a:rPr lang="cs-CZ" sz="2400" dirty="0" smtClean="0"/>
              <a:t>typický datový tok </a:t>
            </a:r>
            <a:r>
              <a:rPr lang="cs-CZ" sz="2400" b="1" dirty="0">
                <a:solidFill>
                  <a:srgbClr val="C00000"/>
                </a:solidFill>
              </a:rPr>
              <a:t>128 </a:t>
            </a:r>
            <a:r>
              <a:rPr lang="cs-CZ" sz="2400" b="1" dirty="0" err="1">
                <a:solidFill>
                  <a:srgbClr val="C00000"/>
                </a:solidFill>
              </a:rPr>
              <a:t>Kb</a:t>
            </a:r>
            <a:r>
              <a:rPr lang="cs-CZ" sz="2400" b="1" dirty="0">
                <a:solidFill>
                  <a:srgbClr val="C00000"/>
                </a:solidFill>
              </a:rPr>
              <a:t>/s</a:t>
            </a:r>
            <a:r>
              <a:rPr lang="cs-CZ" sz="2400" dirty="0"/>
              <a:t>. </a:t>
            </a:r>
            <a:endParaRPr lang="cs-CZ" sz="2400" dirty="0" smtClean="0"/>
          </a:p>
          <a:p>
            <a:r>
              <a:rPr lang="cs-CZ" sz="2400" dirty="0" smtClean="0"/>
              <a:t>Úspora </a:t>
            </a:r>
            <a:r>
              <a:rPr lang="cs-CZ" sz="2400" dirty="0"/>
              <a:t>datového toku </a:t>
            </a:r>
            <a:r>
              <a:rPr lang="cs-CZ" sz="2400" dirty="0" smtClean="0"/>
              <a:t>je přibližně </a:t>
            </a:r>
            <a:r>
              <a:rPr lang="cs-CZ" sz="2400" dirty="0"/>
              <a:t>90 </a:t>
            </a:r>
            <a:r>
              <a:rPr lang="cs-CZ" sz="2400" dirty="0" smtClean="0"/>
              <a:t>%. Jedná </a:t>
            </a:r>
            <a:r>
              <a:rPr lang="cs-CZ" sz="2400" dirty="0"/>
              <a:t>se pochopitelně o ztrátovou </a:t>
            </a:r>
            <a:r>
              <a:rPr lang="cs-CZ" sz="2400" dirty="0" smtClean="0"/>
              <a:t>kompresi.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3031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83146" y="332656"/>
            <a:ext cx="8424936" cy="619934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 smtClean="0"/>
              <a:t>kodek</a:t>
            </a:r>
            <a:endParaRPr lang="cs-CZ" sz="3600" dirty="0"/>
          </a:p>
        </p:txBody>
      </p:sp>
      <p:sp>
        <p:nvSpPr>
          <p:cNvPr id="2" name="Obdélník 1"/>
          <p:cNvSpPr/>
          <p:nvPr/>
        </p:nvSpPr>
        <p:spPr>
          <a:xfrm>
            <a:off x="483146" y="1609834"/>
            <a:ext cx="822881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/>
              <a:t>Anglicky: </a:t>
            </a:r>
            <a:r>
              <a:rPr lang="cs-CZ" sz="2400" b="1" dirty="0" smtClean="0"/>
              <a:t>CODEC</a:t>
            </a:r>
            <a:r>
              <a:rPr lang="cs-CZ" sz="2400" dirty="0" smtClean="0"/>
              <a:t> je složený ze slov: „</a:t>
            </a:r>
            <a:r>
              <a:rPr lang="cs-CZ" sz="2400" b="1" dirty="0"/>
              <a:t>ko</a:t>
            </a:r>
            <a:r>
              <a:rPr lang="cs-CZ" sz="2400" dirty="0"/>
              <a:t>dér a </a:t>
            </a:r>
            <a:r>
              <a:rPr lang="cs-CZ" sz="2400" b="1" dirty="0"/>
              <a:t>dek</a:t>
            </a:r>
            <a:r>
              <a:rPr lang="cs-CZ" sz="2400" dirty="0"/>
              <a:t>odér“, respektive </a:t>
            </a:r>
            <a:r>
              <a:rPr lang="cs-CZ" sz="2400" b="1" dirty="0"/>
              <a:t>ko</a:t>
            </a:r>
            <a:r>
              <a:rPr lang="cs-CZ" sz="2400" dirty="0"/>
              <a:t>mprese a </a:t>
            </a:r>
            <a:r>
              <a:rPr lang="cs-CZ" sz="2400" b="1" dirty="0" smtClean="0"/>
              <a:t>dek</a:t>
            </a:r>
            <a:r>
              <a:rPr lang="cs-CZ" sz="2400" dirty="0" smtClean="0"/>
              <a:t>omprese) je </a:t>
            </a:r>
            <a:r>
              <a:rPr lang="cs-CZ" sz="2400" dirty="0"/>
              <a:t>zařízení nebo počítačový program, který dokáže </a:t>
            </a:r>
            <a:r>
              <a:rPr lang="cs-CZ" sz="2400" dirty="0">
                <a:hlinkClick r:id="rId2" tooltip="Transformace"/>
              </a:rPr>
              <a:t>transformovat</a:t>
            </a:r>
            <a:r>
              <a:rPr lang="cs-CZ" sz="2400" dirty="0"/>
              <a:t> </a:t>
            </a:r>
            <a:r>
              <a:rPr lang="cs-CZ" sz="2400" dirty="0">
                <a:hlinkClick r:id="rId3" tooltip="Datový proud"/>
              </a:rPr>
              <a:t>datový proud</a:t>
            </a:r>
            <a:r>
              <a:rPr lang="cs-CZ" sz="2400" dirty="0"/>
              <a:t> (</a:t>
            </a:r>
            <a:r>
              <a:rPr lang="cs-CZ" sz="2400" dirty="0" err="1"/>
              <a:t>stream</a:t>
            </a:r>
            <a:r>
              <a:rPr lang="cs-CZ" sz="2400" dirty="0"/>
              <a:t>) nebo </a:t>
            </a:r>
            <a:r>
              <a:rPr lang="cs-CZ" sz="2400" dirty="0">
                <a:hlinkClick r:id="rId4" tooltip="Signál"/>
              </a:rPr>
              <a:t>signál</a:t>
            </a:r>
            <a:r>
              <a:rPr lang="cs-CZ" sz="2400" dirty="0"/>
              <a:t>. </a:t>
            </a:r>
            <a:r>
              <a:rPr lang="cs-CZ" sz="2400" dirty="0" err="1"/>
              <a:t>Kodeky</a:t>
            </a:r>
            <a:r>
              <a:rPr lang="cs-CZ" sz="2400" dirty="0"/>
              <a:t> ukládají data do zakódované </a:t>
            </a:r>
            <a:r>
              <a:rPr lang="cs-CZ" sz="2400" dirty="0" smtClean="0"/>
              <a:t>formy za </a:t>
            </a:r>
            <a:r>
              <a:rPr lang="cs-CZ" sz="2400" dirty="0"/>
              <a:t>účelem přenosu, </a:t>
            </a:r>
            <a:r>
              <a:rPr lang="cs-CZ" sz="2400" dirty="0" smtClean="0"/>
              <a:t>uchování </a:t>
            </a:r>
            <a:r>
              <a:rPr lang="cs-CZ" sz="2400" dirty="0"/>
              <a:t>nebo šifrování), ale </a:t>
            </a:r>
            <a:r>
              <a:rPr lang="cs-CZ" sz="2400" dirty="0" smtClean="0"/>
              <a:t>používají se rovněž pro  obnovení přesné </a:t>
            </a:r>
            <a:r>
              <a:rPr lang="cs-CZ" sz="2400" dirty="0"/>
              <a:t>nebo </a:t>
            </a:r>
            <a:r>
              <a:rPr lang="cs-CZ" sz="2400" dirty="0" smtClean="0"/>
              <a:t>přibližné </a:t>
            </a:r>
            <a:r>
              <a:rPr lang="cs-CZ" sz="2400" dirty="0"/>
              <a:t>původní formy dat vhodné pro </a:t>
            </a:r>
            <a:r>
              <a:rPr lang="cs-CZ" sz="2400" dirty="0" smtClean="0"/>
              <a:t>zobrazování nebo další manipulaci.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 err="1" smtClean="0"/>
              <a:t>Kodeky</a:t>
            </a:r>
            <a:r>
              <a:rPr lang="cs-CZ" sz="2400" dirty="0" smtClean="0"/>
              <a:t> </a:t>
            </a:r>
            <a:r>
              <a:rPr lang="cs-CZ" sz="2400" dirty="0"/>
              <a:t>jsou základní součástí softwaru pro editaci (střih) multimediálních </a:t>
            </a:r>
            <a:r>
              <a:rPr lang="cs-CZ" sz="2400" dirty="0" smtClean="0"/>
              <a:t>souborů (hudba</a:t>
            </a:r>
            <a:r>
              <a:rPr lang="cs-CZ" sz="2400" dirty="0"/>
              <a:t>, filmy</a:t>
            </a:r>
            <a:r>
              <a:rPr lang="cs-CZ" sz="2400" dirty="0" smtClean="0"/>
              <a:t>) nebo se používají pro distribuci multimédií v síti (</a:t>
            </a:r>
            <a:r>
              <a:rPr lang="cs-CZ" sz="2400" dirty="0" err="1" smtClean="0"/>
              <a:t>streamování</a:t>
            </a:r>
            <a:r>
              <a:rPr lang="cs-CZ" sz="2400" dirty="0" smtClean="0"/>
              <a:t>).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36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95536" y="404664"/>
            <a:ext cx="8424936" cy="619934"/>
          </a:xfrm>
          <a:prstGeom prst="rect">
            <a:avLst/>
          </a:prstGeom>
          <a:ln>
            <a:noFill/>
          </a:ln>
        </p:spPr>
        <p:txBody>
          <a:bodyPr anchor="b">
            <a:normAutofit/>
          </a:bodyPr>
          <a:lstStyle>
            <a:lvl1pPr algn="l" rtl="0" eaLnBrk="1" latinLnBrk="0" hangingPunct="1">
              <a:lnSpc>
                <a:spcPts val="2000"/>
              </a:lnSpc>
              <a:spcBef>
                <a:spcPct val="0"/>
              </a:spcBef>
              <a:buNone/>
              <a:defRPr kumimoji="0" sz="2200" b="1" kern="1200" cap="all" baseline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cs-CZ" sz="3600" dirty="0" smtClean="0"/>
              <a:t>PŘÍKLADY KODEKŮ</a:t>
            </a:r>
            <a:endParaRPr lang="cs-CZ" sz="3600" dirty="0"/>
          </a:p>
        </p:txBody>
      </p:sp>
      <p:sp>
        <p:nvSpPr>
          <p:cNvPr id="10" name="Obdélník 9"/>
          <p:cNvSpPr/>
          <p:nvPr/>
        </p:nvSpPr>
        <p:spPr>
          <a:xfrm>
            <a:off x="755576" y="1632200"/>
            <a:ext cx="2810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>
                <a:solidFill>
                  <a:srgbClr val="0070C0"/>
                </a:solidFill>
              </a:rPr>
              <a:t>AUDIO KODEKY</a:t>
            </a:r>
            <a:endParaRPr lang="cs-CZ" sz="2400" b="1" dirty="0">
              <a:solidFill>
                <a:srgbClr val="0070C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5364088" y="1632199"/>
            <a:ext cx="2739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2296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VIDEO KODEKY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683568" y="2576566"/>
            <a:ext cx="3168352" cy="648073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 algn="ctr">
              <a:buNone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Windows Media Audio 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91370" y="3476715"/>
            <a:ext cx="3160550" cy="648073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 algn="ctr">
              <a:buNone/>
            </a:pP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Monkey’s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Audio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691370" y="4376864"/>
            <a:ext cx="3160550" cy="648073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 algn="ctr">
              <a:buNone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Speex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220072" y="2576565"/>
            <a:ext cx="3168352" cy="648073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 algn="ctr">
              <a:buNone/>
            </a:pP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Windows Media Video </a:t>
            </a:r>
            <a:endParaRPr lang="cs-CZ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223318" y="3476715"/>
            <a:ext cx="3168352" cy="648073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 algn="ctr">
              <a:buNone/>
            </a:pP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DivX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Codec</a:t>
            </a:r>
            <a:endParaRPr lang="cs-CZ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220072" y="4382025"/>
            <a:ext cx="3168352" cy="648073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82296" indent="0" algn="ctr">
              <a:buNone/>
            </a:pPr>
            <a:r>
              <a:rPr lang="cs-CZ" sz="2000" b="1">
                <a:latin typeface="Arial" panose="020B0604020202020204" pitchFamily="34" charset="0"/>
                <a:cs typeface="Arial" panose="020B0604020202020204" pitchFamily="34" charset="0"/>
              </a:rPr>
              <a:t>Xvid</a:t>
            </a:r>
            <a:endParaRPr lang="cs-CZ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691370" y="5229200"/>
            <a:ext cx="3160550" cy="648073"/>
          </a:xfrm>
          <a:prstGeom prst="rect">
            <a:avLst/>
          </a:prstGeom>
          <a:solidFill>
            <a:srgbClr val="66C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Lossless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Audio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Codec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5220072" y="5225653"/>
            <a:ext cx="3168352" cy="648073"/>
          </a:xfrm>
          <a:prstGeom prst="rect">
            <a:avLst/>
          </a:prstGeom>
          <a:solidFill>
            <a:srgbClr val="FF99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3ivx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98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7295</TotalTime>
  <Words>763</Words>
  <Application>Microsoft Office PowerPoint</Application>
  <PresentationFormat>Předvádění na obrazovce (4:3)</PresentationFormat>
  <Paragraphs>103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Verdana</vt:lpstr>
      <vt:lpstr>Wingdings 2</vt:lpstr>
      <vt:lpstr>Slunovrat</vt:lpstr>
      <vt:lpstr>Prezentace aplikace PowerPoint</vt:lpstr>
      <vt:lpstr>Komprese dat</vt:lpstr>
      <vt:lpstr>Komprese dat</vt:lpstr>
      <vt:lpstr>Komprese dat</vt:lpstr>
      <vt:lpstr>opakování</vt:lpstr>
      <vt:lpstr>KOMPRESNÍ POMĚR</vt:lpstr>
      <vt:lpstr>Datový tok</vt:lpstr>
      <vt:lpstr>kodek</vt:lpstr>
      <vt:lpstr>Prezentace aplikace PowerPoint</vt:lpstr>
      <vt:lpstr>KOMPRESE DAT</vt:lpstr>
      <vt:lpstr>Souborové formáty</vt:lpstr>
      <vt:lpstr>Programy pro kompresi dat</vt:lpstr>
      <vt:lpstr>Použitá literatura, citace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Záznamová media, jejich parametry a práce s nimi</dc:title>
  <dc:creator>SŠZePř</dc:creator>
  <cp:lastModifiedBy>Martin Šulgan</cp:lastModifiedBy>
  <cp:revision>283</cp:revision>
  <dcterms:created xsi:type="dcterms:W3CDTF">2012-07-01T09:09:54Z</dcterms:created>
  <dcterms:modified xsi:type="dcterms:W3CDTF">2013-08-28T11:44:34Z</dcterms:modified>
</cp:coreProperties>
</file>