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17"/>
  </p:notesMasterIdLst>
  <p:sldIdLst>
    <p:sldId id="259" r:id="rId2"/>
    <p:sldId id="293" r:id="rId3"/>
    <p:sldId id="391" r:id="rId4"/>
    <p:sldId id="392" r:id="rId5"/>
    <p:sldId id="393" r:id="rId6"/>
    <p:sldId id="394" r:id="rId7"/>
    <p:sldId id="395" r:id="rId8"/>
    <p:sldId id="396" r:id="rId9"/>
    <p:sldId id="397" r:id="rId10"/>
    <p:sldId id="398" r:id="rId11"/>
    <p:sldId id="399" r:id="rId12"/>
    <p:sldId id="400" r:id="rId13"/>
    <p:sldId id="401" r:id="rId14"/>
    <p:sldId id="390" r:id="rId15"/>
    <p:sldId id="321" r:id="rId1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54AE69A2-97EF-4896-BCE1-F5A926F6966A}">
          <p14:sldIdLst>
            <p14:sldId id="259"/>
            <p14:sldId id="293"/>
            <p14:sldId id="391"/>
            <p14:sldId id="392"/>
            <p14:sldId id="393"/>
            <p14:sldId id="394"/>
            <p14:sldId id="395"/>
            <p14:sldId id="396"/>
            <p14:sldId id="397"/>
            <p14:sldId id="398"/>
            <p14:sldId id="399"/>
            <p14:sldId id="400"/>
            <p14:sldId id="401"/>
            <p14:sldId id="390"/>
            <p14:sldId id="32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19" autoAdjust="0"/>
    <p:restoredTop sz="94286" autoAdjust="0"/>
  </p:normalViewPr>
  <p:slideViewPr>
    <p:cSldViewPr>
      <p:cViewPr varScale="1">
        <p:scale>
          <a:sx n="80" d="100"/>
          <a:sy n="80" d="100"/>
        </p:scale>
        <p:origin x="85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B6982C-0328-4620-9968-C8F8EDF3EB27}" type="datetimeFigureOut">
              <a:rPr lang="cs-CZ" smtClean="0"/>
              <a:pPr/>
              <a:t>2013-12-08</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3D816A-803D-4C66-BF54-EC5D516D63C2}" type="slidenum">
              <a:rPr lang="cs-CZ" smtClean="0"/>
              <a:pPr/>
              <a:t>‹#›</a:t>
            </a:fld>
            <a:endParaRPr lang="cs-CZ"/>
          </a:p>
        </p:txBody>
      </p:sp>
    </p:spTree>
    <p:extLst>
      <p:ext uri="{BB962C8B-B14F-4D97-AF65-F5344CB8AC3E}">
        <p14:creationId xmlns:p14="http://schemas.microsoft.com/office/powerpoint/2010/main" val="2200663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13965E1-277D-4341-9327-60F292FD89B3}" type="slidenum">
              <a:rPr lang="cs-CZ" smtClean="0">
                <a:solidFill>
                  <a:prstClr val="black"/>
                </a:solidFill>
              </a:rPr>
              <a:pPr/>
              <a:t>1</a:t>
            </a:fld>
            <a:endParaRPr lang="cs-CZ">
              <a:solidFill>
                <a:prstClr val="black"/>
              </a:solidFill>
            </a:endParaRPr>
          </a:p>
        </p:txBody>
      </p:sp>
    </p:spTree>
    <p:extLst>
      <p:ext uri="{BB962C8B-B14F-4D97-AF65-F5344CB8AC3E}">
        <p14:creationId xmlns:p14="http://schemas.microsoft.com/office/powerpoint/2010/main" val="2834325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4" name="Nadpis 13"/>
          <p:cNvSpPr>
            <a:spLocks noGrp="1"/>
          </p:cNvSpPr>
          <p:nvPr>
            <p:ph type="ctrTitle"/>
          </p:nvPr>
        </p:nvSpPr>
        <p:spPr>
          <a:xfrm>
            <a:off x="1432560" y="359898"/>
            <a:ext cx="7406640" cy="1472184"/>
          </a:xfrm>
        </p:spPr>
        <p:txBody>
          <a:bodyPr anchor="b"/>
          <a:lstStyle>
            <a:lvl1pPr algn="l">
              <a:defRPr/>
            </a:lvl1pPr>
            <a:extLst/>
          </a:lstStyle>
          <a:p>
            <a:r>
              <a:rPr kumimoji="0" lang="cs-CZ" smtClean="0"/>
              <a:t>Kliknutím lze upravit styl.</a:t>
            </a:r>
            <a:endParaRPr kumimoji="0" lang="en-US"/>
          </a:p>
        </p:txBody>
      </p:sp>
      <p:sp>
        <p:nvSpPr>
          <p:cNvPr id="22" name="Podnadpis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Kliknutím lze upravit styl předlohy.</a:t>
            </a:r>
            <a:endParaRPr kumimoji="0" lang="en-US"/>
          </a:p>
        </p:txBody>
      </p:sp>
      <p:sp>
        <p:nvSpPr>
          <p:cNvPr id="7" name="Zástupný symbol pro datum 6"/>
          <p:cNvSpPr>
            <a:spLocks noGrp="1"/>
          </p:cNvSpPr>
          <p:nvPr>
            <p:ph type="dt" sz="half" idx="10"/>
          </p:nvPr>
        </p:nvSpPr>
        <p:spPr/>
        <p:txBody>
          <a:bodyPr/>
          <a:lstStyle>
            <a:extLst/>
          </a:lstStyle>
          <a:p>
            <a:fld id="{BA475E5C-3C28-4DAB-8CF5-008AB36AF5E3}" type="datetimeFigureOut">
              <a:rPr lang="cs-CZ" smtClean="0">
                <a:solidFill>
                  <a:srgbClr val="C5D1D7">
                    <a:shade val="50000"/>
                    <a:satMod val="200000"/>
                  </a:srgbClr>
                </a:solidFill>
              </a:rPr>
              <a:pPr/>
              <a:t>2013-12-08</a:t>
            </a:fld>
            <a:endParaRPr lang="cs-CZ">
              <a:solidFill>
                <a:srgbClr val="C5D1D7">
                  <a:shade val="50000"/>
                  <a:satMod val="200000"/>
                </a:srgbClr>
              </a:solidFill>
            </a:endParaRPr>
          </a:p>
        </p:txBody>
      </p:sp>
      <p:sp>
        <p:nvSpPr>
          <p:cNvPr id="20" name="Zástupný symbol pro zápatí 19"/>
          <p:cNvSpPr>
            <a:spLocks noGrp="1"/>
          </p:cNvSpPr>
          <p:nvPr>
            <p:ph type="ftr" sz="quarter" idx="11"/>
          </p:nvPr>
        </p:nvSpPr>
        <p:spPr/>
        <p:txBody>
          <a:bodyPr/>
          <a:lstStyle>
            <a:extLst/>
          </a:lstStyle>
          <a:p>
            <a:endParaRPr lang="cs-CZ">
              <a:solidFill>
                <a:srgbClr val="C5D1D7">
                  <a:shade val="50000"/>
                  <a:satMod val="200000"/>
                </a:srgbClr>
              </a:solidFill>
            </a:endParaRPr>
          </a:p>
        </p:txBody>
      </p:sp>
      <p:sp>
        <p:nvSpPr>
          <p:cNvPr id="10" name="Zástupný symbol pro číslo snímku 9"/>
          <p:cNvSpPr>
            <a:spLocks noGrp="1"/>
          </p:cNvSpPr>
          <p:nvPr>
            <p:ph type="sldNum" sz="quarter" idx="12"/>
          </p:nvPr>
        </p:nvSpPr>
        <p:spPr/>
        <p:txBody>
          <a:bodyPr/>
          <a:lstStyle>
            <a:extLst/>
          </a:lstStyle>
          <a:p>
            <a:fld id="{70FC76BC-D8AA-4318-9C80-2D5B29B7CFF5}" type="slidenum">
              <a:rPr lang="cs-CZ" smtClean="0">
                <a:solidFill>
                  <a:srgbClr val="C5D1D7">
                    <a:shade val="50000"/>
                    <a:satMod val="200000"/>
                  </a:srgbClr>
                </a:solidFill>
              </a:rPr>
              <a:pPr/>
              <a:t>‹#›</a:t>
            </a:fld>
            <a:endParaRPr lang="cs-CZ">
              <a:solidFill>
                <a:srgbClr val="C5D1D7">
                  <a:shade val="50000"/>
                  <a:satMod val="200000"/>
                </a:srgbClr>
              </a:solidFill>
            </a:endParaRPr>
          </a:p>
        </p:txBody>
      </p:sp>
      <p:sp>
        <p:nvSpPr>
          <p:cNvPr id="8" name="Ová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Ová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1173640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BA475E5C-3C28-4DAB-8CF5-008AB36AF5E3}" type="datetimeFigureOut">
              <a:rPr lang="cs-CZ" smtClean="0">
                <a:solidFill>
                  <a:srgbClr val="C5D1D7">
                    <a:shade val="50000"/>
                    <a:satMod val="200000"/>
                  </a:srgbClr>
                </a:solidFill>
              </a:rPr>
              <a:pPr/>
              <a:t>2013-12-08</a:t>
            </a:fld>
            <a:endParaRPr lang="cs-CZ">
              <a:solidFill>
                <a:srgbClr val="C5D1D7">
                  <a:shade val="50000"/>
                  <a:satMod val="200000"/>
                </a:srgbClr>
              </a:solidFill>
            </a:endParaRPr>
          </a:p>
        </p:txBody>
      </p:sp>
      <p:sp>
        <p:nvSpPr>
          <p:cNvPr id="5" name="Zástupný symbol pro zápatí 4"/>
          <p:cNvSpPr>
            <a:spLocks noGrp="1"/>
          </p:cNvSpPr>
          <p:nvPr>
            <p:ph type="ftr" sz="quarter" idx="11"/>
          </p:nvPr>
        </p:nvSpPr>
        <p:spPr/>
        <p:txBody>
          <a:bodyPr/>
          <a:lstStyle>
            <a:extLst/>
          </a:lstStyle>
          <a:p>
            <a:endParaRPr lang="cs-CZ">
              <a:solidFill>
                <a:srgbClr val="C5D1D7">
                  <a:shade val="50000"/>
                  <a:satMod val="200000"/>
                </a:srgbClr>
              </a:solidFill>
            </a:endParaRPr>
          </a:p>
        </p:txBody>
      </p:sp>
      <p:sp>
        <p:nvSpPr>
          <p:cNvPr id="6" name="Zástupný symbol pro číslo snímku 5"/>
          <p:cNvSpPr>
            <a:spLocks noGrp="1"/>
          </p:cNvSpPr>
          <p:nvPr>
            <p:ph type="sldNum" sz="quarter" idx="12"/>
          </p:nvPr>
        </p:nvSpPr>
        <p:spPr/>
        <p:txBody>
          <a:bodyPr/>
          <a:lstStyle>
            <a:extLst/>
          </a:lstStyle>
          <a:p>
            <a:fld id="{70FC76BC-D8AA-4318-9C80-2D5B29B7CFF5}" type="slidenum">
              <a:rPr lang="cs-CZ" smtClean="0">
                <a:solidFill>
                  <a:srgbClr val="C5D1D7">
                    <a:shade val="50000"/>
                    <a:satMod val="200000"/>
                  </a:srgbClr>
                </a:solidFill>
              </a:rPr>
              <a:pPr/>
              <a:t>‹#›</a:t>
            </a:fld>
            <a:endParaRPr lang="cs-CZ">
              <a:solidFill>
                <a:srgbClr val="C5D1D7">
                  <a:shade val="50000"/>
                  <a:satMod val="200000"/>
                </a:srgbClr>
              </a:solidFill>
            </a:endParaRPr>
          </a:p>
        </p:txBody>
      </p:sp>
    </p:spTree>
    <p:extLst>
      <p:ext uri="{BB962C8B-B14F-4D97-AF65-F5344CB8AC3E}">
        <p14:creationId xmlns:p14="http://schemas.microsoft.com/office/powerpoint/2010/main" val="3773226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274639"/>
            <a:ext cx="1828800" cy="5851525"/>
          </a:xfrm>
        </p:spPr>
        <p:txBody>
          <a:bodyPr vert="eaVert"/>
          <a:lstStyle>
            <a:extLs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1143000" y="274640"/>
            <a:ext cx="5562600" cy="5851525"/>
          </a:xfrm>
        </p:spPr>
        <p:txBody>
          <a:bodyPr vert="eaVert"/>
          <a:lstStyle>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BA475E5C-3C28-4DAB-8CF5-008AB36AF5E3}" type="datetimeFigureOut">
              <a:rPr lang="cs-CZ" smtClean="0">
                <a:solidFill>
                  <a:srgbClr val="C5D1D7">
                    <a:shade val="50000"/>
                    <a:satMod val="200000"/>
                  </a:srgbClr>
                </a:solidFill>
              </a:rPr>
              <a:pPr/>
              <a:t>2013-12-08</a:t>
            </a:fld>
            <a:endParaRPr lang="cs-CZ">
              <a:solidFill>
                <a:srgbClr val="C5D1D7">
                  <a:shade val="50000"/>
                  <a:satMod val="200000"/>
                </a:srgbClr>
              </a:solidFill>
            </a:endParaRPr>
          </a:p>
        </p:txBody>
      </p:sp>
      <p:sp>
        <p:nvSpPr>
          <p:cNvPr id="5" name="Zástupný symbol pro zápatí 4"/>
          <p:cNvSpPr>
            <a:spLocks noGrp="1"/>
          </p:cNvSpPr>
          <p:nvPr>
            <p:ph type="ftr" sz="quarter" idx="11"/>
          </p:nvPr>
        </p:nvSpPr>
        <p:spPr/>
        <p:txBody>
          <a:bodyPr/>
          <a:lstStyle>
            <a:extLst/>
          </a:lstStyle>
          <a:p>
            <a:endParaRPr lang="cs-CZ">
              <a:solidFill>
                <a:srgbClr val="C5D1D7">
                  <a:shade val="50000"/>
                  <a:satMod val="200000"/>
                </a:srgbClr>
              </a:solidFill>
            </a:endParaRPr>
          </a:p>
        </p:txBody>
      </p:sp>
      <p:sp>
        <p:nvSpPr>
          <p:cNvPr id="6" name="Zástupný symbol pro číslo snímku 5"/>
          <p:cNvSpPr>
            <a:spLocks noGrp="1"/>
          </p:cNvSpPr>
          <p:nvPr>
            <p:ph type="sldNum" sz="quarter" idx="12"/>
          </p:nvPr>
        </p:nvSpPr>
        <p:spPr/>
        <p:txBody>
          <a:bodyPr/>
          <a:lstStyle>
            <a:extLst/>
          </a:lstStyle>
          <a:p>
            <a:fld id="{70FC76BC-D8AA-4318-9C80-2D5B29B7CFF5}" type="slidenum">
              <a:rPr lang="cs-CZ" smtClean="0">
                <a:solidFill>
                  <a:srgbClr val="C5D1D7">
                    <a:shade val="50000"/>
                    <a:satMod val="200000"/>
                  </a:srgbClr>
                </a:solidFill>
              </a:rPr>
              <a:pPr/>
              <a:t>‹#›</a:t>
            </a:fld>
            <a:endParaRPr lang="cs-CZ">
              <a:solidFill>
                <a:srgbClr val="C5D1D7">
                  <a:shade val="50000"/>
                  <a:satMod val="200000"/>
                </a:srgbClr>
              </a:solidFill>
            </a:endParaRPr>
          </a:p>
        </p:txBody>
      </p:sp>
    </p:spTree>
    <p:extLst>
      <p:ext uri="{BB962C8B-B14F-4D97-AF65-F5344CB8AC3E}">
        <p14:creationId xmlns:p14="http://schemas.microsoft.com/office/powerpoint/2010/main" val="1965776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Kliknutím lze upravit styl.</a:t>
            </a:r>
            <a:endParaRPr kumimoji="0" lang="en-US"/>
          </a:p>
        </p:txBody>
      </p:sp>
      <p:sp>
        <p:nvSpPr>
          <p:cNvPr id="3" name="Zástupný symbol pro obsah 2"/>
          <p:cNvSpPr>
            <a:spLocks noGrp="1"/>
          </p:cNvSpPr>
          <p:nvPr>
            <p:ph idx="1"/>
          </p:nvPr>
        </p:nvSpPr>
        <p:spPr/>
        <p:txBody>
          <a:bodyPr/>
          <a:lstStyle>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BA475E5C-3C28-4DAB-8CF5-008AB36AF5E3}" type="datetimeFigureOut">
              <a:rPr lang="cs-CZ" smtClean="0">
                <a:solidFill>
                  <a:srgbClr val="C5D1D7">
                    <a:shade val="50000"/>
                    <a:satMod val="200000"/>
                  </a:srgbClr>
                </a:solidFill>
              </a:rPr>
              <a:pPr/>
              <a:t>2013-12-08</a:t>
            </a:fld>
            <a:endParaRPr lang="cs-CZ">
              <a:solidFill>
                <a:srgbClr val="C5D1D7">
                  <a:shade val="50000"/>
                  <a:satMod val="200000"/>
                </a:srgbClr>
              </a:solidFill>
            </a:endParaRPr>
          </a:p>
        </p:txBody>
      </p:sp>
      <p:sp>
        <p:nvSpPr>
          <p:cNvPr id="5" name="Zástupný symbol pro zápatí 4"/>
          <p:cNvSpPr>
            <a:spLocks noGrp="1"/>
          </p:cNvSpPr>
          <p:nvPr>
            <p:ph type="ftr" sz="quarter" idx="11"/>
          </p:nvPr>
        </p:nvSpPr>
        <p:spPr/>
        <p:txBody>
          <a:bodyPr/>
          <a:lstStyle>
            <a:extLst/>
          </a:lstStyle>
          <a:p>
            <a:endParaRPr lang="cs-CZ">
              <a:solidFill>
                <a:srgbClr val="C5D1D7">
                  <a:shade val="50000"/>
                  <a:satMod val="200000"/>
                </a:srgbClr>
              </a:solidFill>
            </a:endParaRPr>
          </a:p>
        </p:txBody>
      </p:sp>
      <p:sp>
        <p:nvSpPr>
          <p:cNvPr id="6" name="Zástupný symbol pro číslo snímku 5"/>
          <p:cNvSpPr>
            <a:spLocks noGrp="1"/>
          </p:cNvSpPr>
          <p:nvPr>
            <p:ph type="sldNum" sz="quarter" idx="12"/>
          </p:nvPr>
        </p:nvSpPr>
        <p:spPr/>
        <p:txBody>
          <a:bodyPr/>
          <a:lstStyle>
            <a:extLst/>
          </a:lstStyle>
          <a:p>
            <a:fld id="{70FC76BC-D8AA-4318-9C80-2D5B29B7CFF5}" type="slidenum">
              <a:rPr lang="cs-CZ" smtClean="0">
                <a:solidFill>
                  <a:srgbClr val="C5D1D7">
                    <a:shade val="50000"/>
                    <a:satMod val="200000"/>
                  </a:srgbClr>
                </a:solidFill>
              </a:rPr>
              <a:pPr/>
              <a:t>‹#›</a:t>
            </a:fld>
            <a:endParaRPr lang="cs-CZ">
              <a:solidFill>
                <a:srgbClr val="C5D1D7">
                  <a:shade val="50000"/>
                  <a:satMod val="200000"/>
                </a:srgbClr>
              </a:solidFill>
            </a:endParaRPr>
          </a:p>
        </p:txBody>
      </p:sp>
    </p:spTree>
    <p:extLst>
      <p:ext uri="{BB962C8B-B14F-4D97-AF65-F5344CB8AC3E}">
        <p14:creationId xmlns:p14="http://schemas.microsoft.com/office/powerpoint/2010/main" val="1939141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7" name="Obdélník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Nadpis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cs-CZ" smtClean="0"/>
              <a:t>Kliknutím lze upravit styl.</a:t>
            </a:r>
            <a:endParaRPr kumimoji="0" lang="en-US"/>
          </a:p>
        </p:txBody>
      </p:sp>
      <p:sp>
        <p:nvSpPr>
          <p:cNvPr id="3" name="Zástupný symbol pro text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Kliknutím lze upravit styly předlohy textu.</a:t>
            </a:r>
          </a:p>
        </p:txBody>
      </p:sp>
      <p:sp>
        <p:nvSpPr>
          <p:cNvPr id="4" name="Zástupný symbol pro datum 3"/>
          <p:cNvSpPr>
            <a:spLocks noGrp="1"/>
          </p:cNvSpPr>
          <p:nvPr>
            <p:ph type="dt" sz="half" idx="10"/>
          </p:nvPr>
        </p:nvSpPr>
        <p:spPr/>
        <p:txBody>
          <a:bodyPr/>
          <a:lstStyle>
            <a:extLst/>
          </a:lstStyle>
          <a:p>
            <a:fld id="{BA475E5C-3C28-4DAB-8CF5-008AB36AF5E3}" type="datetimeFigureOut">
              <a:rPr lang="cs-CZ" smtClean="0">
                <a:solidFill>
                  <a:srgbClr val="C5D1D7">
                    <a:shade val="50000"/>
                    <a:satMod val="200000"/>
                  </a:srgbClr>
                </a:solidFill>
              </a:rPr>
              <a:pPr/>
              <a:t>2013-12-08</a:t>
            </a:fld>
            <a:endParaRPr lang="cs-CZ">
              <a:solidFill>
                <a:srgbClr val="C5D1D7">
                  <a:shade val="50000"/>
                  <a:satMod val="200000"/>
                </a:srgbClr>
              </a:solidFill>
            </a:endParaRPr>
          </a:p>
        </p:txBody>
      </p:sp>
      <p:sp>
        <p:nvSpPr>
          <p:cNvPr id="5" name="Zástupný symbol pro zápatí 4"/>
          <p:cNvSpPr>
            <a:spLocks noGrp="1"/>
          </p:cNvSpPr>
          <p:nvPr>
            <p:ph type="ftr" sz="quarter" idx="11"/>
          </p:nvPr>
        </p:nvSpPr>
        <p:spPr/>
        <p:txBody>
          <a:bodyPr/>
          <a:lstStyle>
            <a:extLst/>
          </a:lstStyle>
          <a:p>
            <a:endParaRPr lang="cs-CZ">
              <a:solidFill>
                <a:srgbClr val="C5D1D7">
                  <a:shade val="50000"/>
                  <a:satMod val="200000"/>
                </a:srgbClr>
              </a:solidFill>
            </a:endParaRPr>
          </a:p>
        </p:txBody>
      </p:sp>
      <p:sp>
        <p:nvSpPr>
          <p:cNvPr id="6" name="Zástupný symbol pro číslo snímku 5"/>
          <p:cNvSpPr>
            <a:spLocks noGrp="1"/>
          </p:cNvSpPr>
          <p:nvPr>
            <p:ph type="sldNum" sz="quarter" idx="12"/>
          </p:nvPr>
        </p:nvSpPr>
        <p:spPr/>
        <p:txBody>
          <a:bodyPr/>
          <a:lstStyle>
            <a:extLst/>
          </a:lstStyle>
          <a:p>
            <a:fld id="{70FC76BC-D8AA-4318-9C80-2D5B29B7CFF5}" type="slidenum">
              <a:rPr lang="cs-CZ" smtClean="0">
                <a:solidFill>
                  <a:srgbClr val="C5D1D7">
                    <a:shade val="50000"/>
                    <a:satMod val="200000"/>
                  </a:srgbClr>
                </a:solidFill>
              </a:rPr>
              <a:pPr/>
              <a:t>‹#›</a:t>
            </a:fld>
            <a:endParaRPr lang="cs-CZ">
              <a:solidFill>
                <a:srgbClr val="C5D1D7">
                  <a:shade val="50000"/>
                  <a:satMod val="200000"/>
                </a:srgbClr>
              </a:solidFill>
            </a:endParaRPr>
          </a:p>
        </p:txBody>
      </p:sp>
      <p:sp>
        <p:nvSpPr>
          <p:cNvPr id="10" name="Obdélník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Ová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Ová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3040171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1435608" y="274320"/>
            <a:ext cx="7498080" cy="1143000"/>
          </a:xfrm>
        </p:spPr>
        <p:txBody>
          <a:bodyPr/>
          <a:lstStyle>
            <a:extLst/>
          </a:lstStyle>
          <a:p>
            <a:r>
              <a:rPr kumimoji="0" lang="cs-CZ" smtClean="0"/>
              <a:t>Kliknutím lze upravit styl.</a:t>
            </a:r>
            <a:endParaRPr kumimoji="0" lang="en-US"/>
          </a:p>
        </p:txBody>
      </p:sp>
      <p:sp>
        <p:nvSpPr>
          <p:cNvPr id="3" name="Zástupný symbol pro obsah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BA475E5C-3C28-4DAB-8CF5-008AB36AF5E3}" type="datetimeFigureOut">
              <a:rPr lang="cs-CZ" smtClean="0">
                <a:solidFill>
                  <a:srgbClr val="C5D1D7">
                    <a:shade val="50000"/>
                    <a:satMod val="200000"/>
                  </a:srgbClr>
                </a:solidFill>
              </a:rPr>
              <a:pPr/>
              <a:t>2013-12-08</a:t>
            </a:fld>
            <a:endParaRPr lang="cs-CZ">
              <a:solidFill>
                <a:srgbClr val="C5D1D7">
                  <a:shade val="50000"/>
                  <a:satMod val="200000"/>
                </a:srgbClr>
              </a:solidFill>
            </a:endParaRPr>
          </a:p>
        </p:txBody>
      </p:sp>
      <p:sp>
        <p:nvSpPr>
          <p:cNvPr id="6" name="Zástupný symbol pro zápatí 5"/>
          <p:cNvSpPr>
            <a:spLocks noGrp="1"/>
          </p:cNvSpPr>
          <p:nvPr>
            <p:ph type="ftr" sz="quarter" idx="11"/>
          </p:nvPr>
        </p:nvSpPr>
        <p:spPr/>
        <p:txBody>
          <a:bodyPr/>
          <a:lstStyle>
            <a:extLst/>
          </a:lstStyle>
          <a:p>
            <a:endParaRPr lang="cs-CZ">
              <a:solidFill>
                <a:srgbClr val="C5D1D7">
                  <a:shade val="50000"/>
                  <a:satMod val="200000"/>
                </a:srgbClr>
              </a:solidFill>
            </a:endParaRPr>
          </a:p>
        </p:txBody>
      </p:sp>
      <p:sp>
        <p:nvSpPr>
          <p:cNvPr id="7" name="Zástupný symbol pro číslo snímku 6"/>
          <p:cNvSpPr>
            <a:spLocks noGrp="1"/>
          </p:cNvSpPr>
          <p:nvPr>
            <p:ph type="sldNum" sz="quarter" idx="12"/>
          </p:nvPr>
        </p:nvSpPr>
        <p:spPr/>
        <p:txBody>
          <a:bodyPr/>
          <a:lstStyle>
            <a:extLst/>
          </a:lstStyle>
          <a:p>
            <a:fld id="{70FC76BC-D8AA-4318-9C80-2D5B29B7CFF5}" type="slidenum">
              <a:rPr lang="cs-CZ" smtClean="0">
                <a:solidFill>
                  <a:srgbClr val="C5D1D7">
                    <a:shade val="50000"/>
                    <a:satMod val="200000"/>
                  </a:srgbClr>
                </a:solidFill>
              </a:rPr>
              <a:pPr/>
              <a:t>‹#›</a:t>
            </a:fld>
            <a:endParaRPr lang="cs-CZ">
              <a:solidFill>
                <a:srgbClr val="C5D1D7">
                  <a:shade val="50000"/>
                  <a:satMod val="200000"/>
                </a:srgbClr>
              </a:solidFill>
            </a:endParaRPr>
          </a:p>
        </p:txBody>
      </p:sp>
    </p:spTree>
    <p:extLst>
      <p:ext uri="{BB962C8B-B14F-4D97-AF65-F5344CB8AC3E}">
        <p14:creationId xmlns:p14="http://schemas.microsoft.com/office/powerpoint/2010/main" val="1956558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cs-CZ" smtClean="0"/>
              <a:t>Kliknutím lze upravit styl.</a:t>
            </a:r>
            <a:endParaRPr kumimoji="0" lang="en-US"/>
          </a:p>
        </p:txBody>
      </p:sp>
      <p:sp>
        <p:nvSpPr>
          <p:cNvPr id="3" name="Zástupný symbol pro text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Kliknutím lze upravit styly předlohy textu.</a:t>
            </a:r>
          </a:p>
        </p:txBody>
      </p:sp>
      <p:sp>
        <p:nvSpPr>
          <p:cNvPr id="4" name="Zástupný symbol pro text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Kliknutím lze upravit styly předlohy textu.</a:t>
            </a:r>
          </a:p>
        </p:txBody>
      </p:sp>
      <p:sp>
        <p:nvSpPr>
          <p:cNvPr id="5" name="Zástupný symbol pro obsah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extLst/>
          </a:lstStyle>
          <a:p>
            <a:fld id="{BA475E5C-3C28-4DAB-8CF5-008AB36AF5E3}" type="datetimeFigureOut">
              <a:rPr lang="cs-CZ" smtClean="0">
                <a:solidFill>
                  <a:srgbClr val="C5D1D7">
                    <a:shade val="50000"/>
                    <a:satMod val="200000"/>
                  </a:srgbClr>
                </a:solidFill>
              </a:rPr>
              <a:pPr/>
              <a:t>2013-12-08</a:t>
            </a:fld>
            <a:endParaRPr lang="cs-CZ">
              <a:solidFill>
                <a:srgbClr val="C5D1D7">
                  <a:shade val="50000"/>
                  <a:satMod val="200000"/>
                </a:srgbClr>
              </a:solidFill>
            </a:endParaRPr>
          </a:p>
        </p:txBody>
      </p:sp>
      <p:sp>
        <p:nvSpPr>
          <p:cNvPr id="8" name="Zástupný symbol pro zápatí 7"/>
          <p:cNvSpPr>
            <a:spLocks noGrp="1"/>
          </p:cNvSpPr>
          <p:nvPr>
            <p:ph type="ftr" sz="quarter" idx="11"/>
          </p:nvPr>
        </p:nvSpPr>
        <p:spPr/>
        <p:txBody>
          <a:bodyPr/>
          <a:lstStyle>
            <a:extLst/>
          </a:lstStyle>
          <a:p>
            <a:endParaRPr lang="cs-CZ">
              <a:solidFill>
                <a:srgbClr val="C5D1D7">
                  <a:shade val="50000"/>
                  <a:satMod val="200000"/>
                </a:srgbClr>
              </a:solidFill>
            </a:endParaRPr>
          </a:p>
        </p:txBody>
      </p:sp>
      <p:sp>
        <p:nvSpPr>
          <p:cNvPr id="9" name="Zástupný symbol pro číslo snímku 8"/>
          <p:cNvSpPr>
            <a:spLocks noGrp="1"/>
          </p:cNvSpPr>
          <p:nvPr>
            <p:ph type="sldNum" sz="quarter" idx="12"/>
          </p:nvPr>
        </p:nvSpPr>
        <p:spPr/>
        <p:txBody>
          <a:bodyPr/>
          <a:lstStyle>
            <a:extLst/>
          </a:lstStyle>
          <a:p>
            <a:fld id="{70FC76BC-D8AA-4318-9C80-2D5B29B7CFF5}" type="slidenum">
              <a:rPr lang="cs-CZ" smtClean="0">
                <a:solidFill>
                  <a:srgbClr val="C5D1D7">
                    <a:shade val="50000"/>
                    <a:satMod val="200000"/>
                  </a:srgbClr>
                </a:solidFill>
              </a:rPr>
              <a:pPr/>
              <a:t>‹#›</a:t>
            </a:fld>
            <a:endParaRPr lang="cs-CZ">
              <a:solidFill>
                <a:srgbClr val="C5D1D7">
                  <a:shade val="50000"/>
                  <a:satMod val="200000"/>
                </a:srgbClr>
              </a:solidFill>
            </a:endParaRPr>
          </a:p>
        </p:txBody>
      </p:sp>
    </p:spTree>
    <p:extLst>
      <p:ext uri="{BB962C8B-B14F-4D97-AF65-F5344CB8AC3E}">
        <p14:creationId xmlns:p14="http://schemas.microsoft.com/office/powerpoint/2010/main" val="3600890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1435608" y="274320"/>
            <a:ext cx="7498080" cy="1143000"/>
          </a:xfrm>
        </p:spPr>
        <p:txBody>
          <a:bodyPr anchor="ctr"/>
          <a:lstStyle>
            <a:extLst/>
          </a:lstStyle>
          <a:p>
            <a:r>
              <a:rPr kumimoji="0" lang="cs-CZ" smtClean="0"/>
              <a:t>Kliknutím lze upravit styl.</a:t>
            </a:r>
            <a:endParaRPr kumimoji="0" lang="en-US"/>
          </a:p>
        </p:txBody>
      </p:sp>
      <p:sp>
        <p:nvSpPr>
          <p:cNvPr id="3" name="Zástupný symbol pro datum 2"/>
          <p:cNvSpPr>
            <a:spLocks noGrp="1"/>
          </p:cNvSpPr>
          <p:nvPr>
            <p:ph type="dt" sz="half" idx="10"/>
          </p:nvPr>
        </p:nvSpPr>
        <p:spPr/>
        <p:txBody>
          <a:bodyPr/>
          <a:lstStyle>
            <a:extLst/>
          </a:lstStyle>
          <a:p>
            <a:fld id="{BA475E5C-3C28-4DAB-8CF5-008AB36AF5E3}" type="datetimeFigureOut">
              <a:rPr lang="cs-CZ" smtClean="0">
                <a:solidFill>
                  <a:srgbClr val="C5D1D7">
                    <a:shade val="50000"/>
                    <a:satMod val="200000"/>
                  </a:srgbClr>
                </a:solidFill>
              </a:rPr>
              <a:pPr/>
              <a:t>2013-12-08</a:t>
            </a:fld>
            <a:endParaRPr lang="cs-CZ">
              <a:solidFill>
                <a:srgbClr val="C5D1D7">
                  <a:shade val="50000"/>
                  <a:satMod val="200000"/>
                </a:srgbClr>
              </a:solidFill>
            </a:endParaRPr>
          </a:p>
        </p:txBody>
      </p:sp>
      <p:sp>
        <p:nvSpPr>
          <p:cNvPr id="4" name="Zástupný symbol pro zápatí 3"/>
          <p:cNvSpPr>
            <a:spLocks noGrp="1"/>
          </p:cNvSpPr>
          <p:nvPr>
            <p:ph type="ftr" sz="quarter" idx="11"/>
          </p:nvPr>
        </p:nvSpPr>
        <p:spPr/>
        <p:txBody>
          <a:bodyPr/>
          <a:lstStyle>
            <a:extLst/>
          </a:lstStyle>
          <a:p>
            <a:endParaRPr lang="cs-CZ">
              <a:solidFill>
                <a:srgbClr val="C5D1D7">
                  <a:shade val="50000"/>
                  <a:satMod val="200000"/>
                </a:srgbClr>
              </a:solidFill>
            </a:endParaRPr>
          </a:p>
        </p:txBody>
      </p:sp>
      <p:sp>
        <p:nvSpPr>
          <p:cNvPr id="5" name="Zástupný symbol pro číslo snímku 4"/>
          <p:cNvSpPr>
            <a:spLocks noGrp="1"/>
          </p:cNvSpPr>
          <p:nvPr>
            <p:ph type="sldNum" sz="quarter" idx="12"/>
          </p:nvPr>
        </p:nvSpPr>
        <p:spPr/>
        <p:txBody>
          <a:bodyPr/>
          <a:lstStyle>
            <a:extLst/>
          </a:lstStyle>
          <a:p>
            <a:fld id="{70FC76BC-D8AA-4318-9C80-2D5B29B7CFF5}" type="slidenum">
              <a:rPr lang="cs-CZ" smtClean="0">
                <a:solidFill>
                  <a:srgbClr val="C5D1D7">
                    <a:shade val="50000"/>
                    <a:satMod val="200000"/>
                  </a:srgbClr>
                </a:solidFill>
              </a:rPr>
              <a:pPr/>
              <a:t>‹#›</a:t>
            </a:fld>
            <a:endParaRPr lang="cs-CZ">
              <a:solidFill>
                <a:srgbClr val="C5D1D7">
                  <a:shade val="50000"/>
                  <a:satMod val="200000"/>
                </a:srgbClr>
              </a:solidFill>
            </a:endParaRPr>
          </a:p>
        </p:txBody>
      </p:sp>
    </p:spTree>
    <p:extLst>
      <p:ext uri="{BB962C8B-B14F-4D97-AF65-F5344CB8AC3E}">
        <p14:creationId xmlns:p14="http://schemas.microsoft.com/office/powerpoint/2010/main" val="2978829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Obdélník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Zástupný symbol pro datum 1"/>
          <p:cNvSpPr>
            <a:spLocks noGrp="1"/>
          </p:cNvSpPr>
          <p:nvPr>
            <p:ph type="dt" sz="half" idx="10"/>
          </p:nvPr>
        </p:nvSpPr>
        <p:spPr/>
        <p:txBody>
          <a:bodyPr/>
          <a:lstStyle>
            <a:extLst/>
          </a:lstStyle>
          <a:p>
            <a:fld id="{BA475E5C-3C28-4DAB-8CF5-008AB36AF5E3}" type="datetimeFigureOut">
              <a:rPr lang="cs-CZ" smtClean="0">
                <a:solidFill>
                  <a:srgbClr val="C5D1D7">
                    <a:shade val="50000"/>
                    <a:satMod val="200000"/>
                  </a:srgbClr>
                </a:solidFill>
              </a:rPr>
              <a:pPr/>
              <a:t>2013-12-08</a:t>
            </a:fld>
            <a:endParaRPr lang="cs-CZ">
              <a:solidFill>
                <a:srgbClr val="C5D1D7">
                  <a:shade val="50000"/>
                  <a:satMod val="200000"/>
                </a:srgbClr>
              </a:solidFill>
            </a:endParaRPr>
          </a:p>
        </p:txBody>
      </p:sp>
      <p:sp>
        <p:nvSpPr>
          <p:cNvPr id="3" name="Zástupný symbol pro zápatí 2"/>
          <p:cNvSpPr>
            <a:spLocks noGrp="1"/>
          </p:cNvSpPr>
          <p:nvPr>
            <p:ph type="ftr" sz="quarter" idx="11"/>
          </p:nvPr>
        </p:nvSpPr>
        <p:spPr/>
        <p:txBody>
          <a:bodyPr/>
          <a:lstStyle>
            <a:extLst/>
          </a:lstStyle>
          <a:p>
            <a:endParaRPr lang="cs-CZ">
              <a:solidFill>
                <a:srgbClr val="C5D1D7">
                  <a:shade val="50000"/>
                  <a:satMod val="200000"/>
                </a:srgbClr>
              </a:solidFill>
            </a:endParaRPr>
          </a:p>
        </p:txBody>
      </p:sp>
      <p:sp>
        <p:nvSpPr>
          <p:cNvPr id="4" name="Zástupný symbol pro číslo snímku 3"/>
          <p:cNvSpPr>
            <a:spLocks noGrp="1"/>
          </p:cNvSpPr>
          <p:nvPr>
            <p:ph type="sldNum" sz="quarter" idx="12"/>
          </p:nvPr>
        </p:nvSpPr>
        <p:spPr/>
        <p:txBody>
          <a:bodyPr/>
          <a:lstStyle>
            <a:extLst/>
          </a:lstStyle>
          <a:p>
            <a:fld id="{70FC76BC-D8AA-4318-9C80-2D5B29B7CFF5}" type="slidenum">
              <a:rPr lang="cs-CZ" smtClean="0">
                <a:solidFill>
                  <a:srgbClr val="C5D1D7">
                    <a:shade val="50000"/>
                    <a:satMod val="200000"/>
                  </a:srgbClr>
                </a:solidFill>
              </a:rPr>
              <a:pPr/>
              <a:t>‹#›</a:t>
            </a:fld>
            <a:endParaRPr lang="cs-CZ">
              <a:solidFill>
                <a:srgbClr val="C5D1D7">
                  <a:shade val="50000"/>
                  <a:satMod val="200000"/>
                </a:srgbClr>
              </a:solidFill>
            </a:endParaRPr>
          </a:p>
        </p:txBody>
      </p:sp>
      <p:sp>
        <p:nvSpPr>
          <p:cNvPr id="6" name="Obdélník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1622062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cs-CZ" smtClean="0"/>
              <a:t>Kliknutím lze upravit styl.</a:t>
            </a:r>
            <a:endParaRPr kumimoji="0" lang="en-US"/>
          </a:p>
        </p:txBody>
      </p:sp>
      <p:sp>
        <p:nvSpPr>
          <p:cNvPr id="3" name="Zástupný symbol pro text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cs-CZ" smtClean="0"/>
              <a:t>Kliknutím lze upravit styly předlohy textu.</a:t>
            </a:r>
          </a:p>
        </p:txBody>
      </p:sp>
      <p:sp>
        <p:nvSpPr>
          <p:cNvPr id="4" name="Zástupný symbol pro obsah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BA475E5C-3C28-4DAB-8CF5-008AB36AF5E3}" type="datetimeFigureOut">
              <a:rPr lang="cs-CZ" smtClean="0">
                <a:solidFill>
                  <a:srgbClr val="C5D1D7">
                    <a:shade val="50000"/>
                    <a:satMod val="200000"/>
                  </a:srgbClr>
                </a:solidFill>
              </a:rPr>
              <a:pPr/>
              <a:t>2013-12-08</a:t>
            </a:fld>
            <a:endParaRPr lang="cs-CZ">
              <a:solidFill>
                <a:srgbClr val="C5D1D7">
                  <a:shade val="50000"/>
                  <a:satMod val="200000"/>
                </a:srgbClr>
              </a:solidFill>
            </a:endParaRPr>
          </a:p>
        </p:txBody>
      </p:sp>
      <p:sp>
        <p:nvSpPr>
          <p:cNvPr id="6" name="Zástupný symbol pro zápatí 5"/>
          <p:cNvSpPr>
            <a:spLocks noGrp="1"/>
          </p:cNvSpPr>
          <p:nvPr>
            <p:ph type="ftr" sz="quarter" idx="11"/>
          </p:nvPr>
        </p:nvSpPr>
        <p:spPr/>
        <p:txBody>
          <a:bodyPr/>
          <a:lstStyle>
            <a:extLst/>
          </a:lstStyle>
          <a:p>
            <a:endParaRPr lang="cs-CZ">
              <a:solidFill>
                <a:srgbClr val="C5D1D7">
                  <a:shade val="50000"/>
                  <a:satMod val="200000"/>
                </a:srgbClr>
              </a:solidFill>
            </a:endParaRPr>
          </a:p>
        </p:txBody>
      </p:sp>
      <p:sp>
        <p:nvSpPr>
          <p:cNvPr id="7" name="Zástupný symbol pro číslo snímku 6"/>
          <p:cNvSpPr>
            <a:spLocks noGrp="1"/>
          </p:cNvSpPr>
          <p:nvPr>
            <p:ph type="sldNum" sz="quarter" idx="12"/>
          </p:nvPr>
        </p:nvSpPr>
        <p:spPr/>
        <p:txBody>
          <a:bodyPr/>
          <a:lstStyle>
            <a:extLst/>
          </a:lstStyle>
          <a:p>
            <a:fld id="{70FC76BC-D8AA-4318-9C80-2D5B29B7CFF5}" type="slidenum">
              <a:rPr lang="cs-CZ" smtClean="0">
                <a:solidFill>
                  <a:srgbClr val="C5D1D7">
                    <a:shade val="50000"/>
                    <a:satMod val="200000"/>
                  </a:srgbClr>
                </a:solidFill>
              </a:rPr>
              <a:pPr/>
              <a:t>‹#›</a:t>
            </a:fld>
            <a:endParaRPr lang="cs-CZ">
              <a:solidFill>
                <a:srgbClr val="C5D1D7">
                  <a:shade val="50000"/>
                  <a:satMod val="200000"/>
                </a:srgbClr>
              </a:solidFill>
            </a:endParaRPr>
          </a:p>
        </p:txBody>
      </p:sp>
    </p:spTree>
    <p:extLst>
      <p:ext uri="{BB962C8B-B14F-4D97-AF65-F5344CB8AC3E}">
        <p14:creationId xmlns:p14="http://schemas.microsoft.com/office/powerpoint/2010/main" val="1952584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cs-CZ" smtClean="0"/>
              <a:t>Kliknutím lze upravit styl.</a:t>
            </a:r>
            <a:endParaRPr kumimoji="0" lang="en-US"/>
          </a:p>
        </p:txBody>
      </p:sp>
      <p:sp>
        <p:nvSpPr>
          <p:cNvPr id="5" name="Zástupný symbol pro datum 4"/>
          <p:cNvSpPr>
            <a:spLocks noGrp="1"/>
          </p:cNvSpPr>
          <p:nvPr>
            <p:ph type="dt" sz="half" idx="10"/>
          </p:nvPr>
        </p:nvSpPr>
        <p:spPr/>
        <p:txBody>
          <a:bodyPr/>
          <a:lstStyle>
            <a:extLst/>
          </a:lstStyle>
          <a:p>
            <a:fld id="{BA475E5C-3C28-4DAB-8CF5-008AB36AF5E3}" type="datetimeFigureOut">
              <a:rPr lang="cs-CZ" smtClean="0">
                <a:solidFill>
                  <a:srgbClr val="C5D1D7">
                    <a:shade val="50000"/>
                    <a:satMod val="200000"/>
                  </a:srgbClr>
                </a:solidFill>
              </a:rPr>
              <a:pPr/>
              <a:t>2013-12-08</a:t>
            </a:fld>
            <a:endParaRPr lang="cs-CZ">
              <a:solidFill>
                <a:srgbClr val="C5D1D7">
                  <a:shade val="50000"/>
                  <a:satMod val="200000"/>
                </a:srgbClr>
              </a:solidFill>
            </a:endParaRPr>
          </a:p>
        </p:txBody>
      </p:sp>
      <p:sp>
        <p:nvSpPr>
          <p:cNvPr id="6" name="Zástupný symbol pro zápatí 5"/>
          <p:cNvSpPr>
            <a:spLocks noGrp="1"/>
          </p:cNvSpPr>
          <p:nvPr>
            <p:ph type="ftr" sz="quarter" idx="11"/>
          </p:nvPr>
        </p:nvSpPr>
        <p:spPr/>
        <p:txBody>
          <a:bodyPr/>
          <a:lstStyle>
            <a:extLst/>
          </a:lstStyle>
          <a:p>
            <a:endParaRPr lang="cs-CZ">
              <a:solidFill>
                <a:srgbClr val="C5D1D7">
                  <a:shade val="50000"/>
                  <a:satMod val="200000"/>
                </a:srgbClr>
              </a:solidFill>
            </a:endParaRPr>
          </a:p>
        </p:txBody>
      </p:sp>
      <p:sp>
        <p:nvSpPr>
          <p:cNvPr id="7" name="Zástupný symbol pro číslo snímku 6"/>
          <p:cNvSpPr>
            <a:spLocks noGrp="1"/>
          </p:cNvSpPr>
          <p:nvPr>
            <p:ph type="sldNum" sz="quarter" idx="12"/>
          </p:nvPr>
        </p:nvSpPr>
        <p:spPr/>
        <p:txBody>
          <a:bodyPr/>
          <a:lstStyle>
            <a:extLst/>
          </a:lstStyle>
          <a:p>
            <a:fld id="{70FC76BC-D8AA-4318-9C80-2D5B29B7CFF5}" type="slidenum">
              <a:rPr lang="cs-CZ" smtClean="0">
                <a:solidFill>
                  <a:srgbClr val="C5D1D7">
                    <a:shade val="50000"/>
                    <a:satMod val="200000"/>
                  </a:srgbClr>
                </a:solidFill>
              </a:rPr>
              <a:pPr/>
              <a:t>‹#›</a:t>
            </a:fld>
            <a:endParaRPr lang="cs-CZ">
              <a:solidFill>
                <a:srgbClr val="C5D1D7">
                  <a:shade val="50000"/>
                  <a:satMod val="200000"/>
                </a:srgbClr>
              </a:solidFill>
            </a:endParaRPr>
          </a:p>
        </p:txBody>
      </p:sp>
      <p:sp>
        <p:nvSpPr>
          <p:cNvPr id="8" name="Obdélník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indent="-283464">
              <a:lnSpc>
                <a:spcPts val="3000"/>
              </a:lnSpc>
              <a:spcBef>
                <a:spcPts val="600"/>
              </a:spcBef>
              <a:buClr>
                <a:srgbClr val="D16349"/>
              </a:buClr>
              <a:buSzPct val="80000"/>
              <a:buFont typeface="Wingdings 2"/>
              <a:buNone/>
            </a:pPr>
            <a:endParaRPr lang="en-US" sz="3200">
              <a:solidFill>
                <a:prstClr val="black"/>
              </a:solidFill>
            </a:endParaRPr>
          </a:p>
        </p:txBody>
      </p:sp>
      <p:sp>
        <p:nvSpPr>
          <p:cNvPr id="3" name="Zástupný symbol pro obrázek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cs-CZ" smtClean="0"/>
              <a:t>Kliknutím na ikonu přidáte obrázek.</a:t>
            </a:r>
            <a:endParaRPr kumimoji="0" lang="en-US" dirty="0"/>
          </a:p>
        </p:txBody>
      </p:sp>
      <p:sp>
        <p:nvSpPr>
          <p:cNvPr id="9" name="Vývojový diagram: postup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0" name="Vývojový diagram: postup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4" name="Zástupný symbol pro text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cs-CZ" smtClean="0"/>
              <a:t>Kliknutím lze upravit styly předlohy textu.</a:t>
            </a:r>
          </a:p>
        </p:txBody>
      </p:sp>
    </p:spTree>
    <p:extLst>
      <p:ext uri="{BB962C8B-B14F-4D97-AF65-F5344CB8AC3E}">
        <p14:creationId xmlns:p14="http://schemas.microsoft.com/office/powerpoint/2010/main" val="3732787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Výseč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Ová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Prstenec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2" name="Obdélník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Zástupný symbol pro nadpis 4"/>
          <p:cNvSpPr>
            <a:spLocks noGrp="1"/>
          </p:cNvSpPr>
          <p:nvPr>
            <p:ph type="title"/>
          </p:nvPr>
        </p:nvSpPr>
        <p:spPr>
          <a:xfrm>
            <a:off x="1435608" y="274638"/>
            <a:ext cx="7498080" cy="1143000"/>
          </a:xfrm>
          <a:prstGeom prst="rect">
            <a:avLst/>
          </a:prstGeom>
        </p:spPr>
        <p:txBody>
          <a:bodyPr anchor="ctr">
            <a:normAutofit/>
          </a:bodyPr>
          <a:lstStyle>
            <a:extLst/>
          </a:lstStyle>
          <a:p>
            <a:r>
              <a:rPr kumimoji="0" lang="cs-CZ" smtClean="0"/>
              <a:t>Kliknutím lze upravit styl.</a:t>
            </a:r>
            <a:endParaRPr kumimoji="0" lang="en-US"/>
          </a:p>
        </p:txBody>
      </p:sp>
      <p:sp>
        <p:nvSpPr>
          <p:cNvPr id="9" name="Zástupný symbol pro text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24" name="Zástupný symbol pro datum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A475E5C-3C28-4DAB-8CF5-008AB36AF5E3}" type="datetimeFigureOut">
              <a:rPr lang="cs-CZ" smtClean="0">
                <a:solidFill>
                  <a:srgbClr val="C5D1D7">
                    <a:shade val="50000"/>
                    <a:satMod val="200000"/>
                  </a:srgbClr>
                </a:solidFill>
              </a:rPr>
              <a:pPr/>
              <a:t>2013-12-08</a:t>
            </a:fld>
            <a:endParaRPr lang="cs-CZ">
              <a:solidFill>
                <a:srgbClr val="C5D1D7">
                  <a:shade val="50000"/>
                  <a:satMod val="200000"/>
                </a:srgbClr>
              </a:solidFill>
            </a:endParaRPr>
          </a:p>
        </p:txBody>
      </p:sp>
      <p:sp>
        <p:nvSpPr>
          <p:cNvPr id="10" name="Zástupný symbol pro zápatí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cs-CZ">
              <a:solidFill>
                <a:srgbClr val="C5D1D7">
                  <a:shade val="50000"/>
                  <a:satMod val="200000"/>
                </a:srgbClr>
              </a:solidFill>
            </a:endParaRPr>
          </a:p>
        </p:txBody>
      </p:sp>
      <p:sp>
        <p:nvSpPr>
          <p:cNvPr id="22" name="Zástupný symbol pro číslo snímku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0FC76BC-D8AA-4318-9C80-2D5B29B7CFF5}" type="slidenum">
              <a:rPr lang="cs-CZ" smtClean="0">
                <a:solidFill>
                  <a:srgbClr val="C5D1D7">
                    <a:shade val="50000"/>
                    <a:satMod val="200000"/>
                  </a:srgbClr>
                </a:solidFill>
              </a:rPr>
              <a:pPr/>
              <a:t>‹#›</a:t>
            </a:fld>
            <a:endParaRPr lang="cs-CZ">
              <a:solidFill>
                <a:srgbClr val="C5D1D7">
                  <a:shade val="50000"/>
                  <a:satMod val="200000"/>
                </a:srgbClr>
              </a:solidFill>
            </a:endParaRPr>
          </a:p>
        </p:txBody>
      </p:sp>
      <p:sp>
        <p:nvSpPr>
          <p:cNvPr id="15" name="Obdélník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41085140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3.jpeg"/><Relationship Id="rId4" Type="http://schemas.openxmlformats.org/officeDocument/2006/relationships/hyperlink" Target="http://www.zlinskedumy.cz/"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8" Type="http://schemas.openxmlformats.org/officeDocument/2006/relationships/hyperlink" Target="http://cs.wikipedia.org/wiki/ReiserFS" TargetMode="External"/><Relationship Id="rId3" Type="http://schemas.openxmlformats.org/officeDocument/2006/relationships/hyperlink" Target="http://cs.wikipedia.org/wiki/NTFS" TargetMode="External"/><Relationship Id="rId7" Type="http://schemas.openxmlformats.org/officeDocument/2006/relationships/hyperlink" Target="http://cs.wikipedia.org/wiki/Ext4" TargetMode="External"/><Relationship Id="rId2" Type="http://schemas.openxmlformats.org/officeDocument/2006/relationships/hyperlink" Target="http://cs.wikipedia.org/wiki/FAT" TargetMode="External"/><Relationship Id="rId1" Type="http://schemas.openxmlformats.org/officeDocument/2006/relationships/slideLayout" Target="../slideLayouts/slideLayout8.xml"/><Relationship Id="rId6" Type="http://schemas.openxmlformats.org/officeDocument/2006/relationships/hyperlink" Target="http://cs.wikipedia.org/wiki/Ext3" TargetMode="External"/><Relationship Id="rId5" Type="http://schemas.openxmlformats.org/officeDocument/2006/relationships/hyperlink" Target="http://cs.wikipedia.org/wiki/Ext2" TargetMode="External"/><Relationship Id="rId10" Type="http://schemas.openxmlformats.org/officeDocument/2006/relationships/hyperlink" Target="http://cs.wikipedia.org/wiki/XFS" TargetMode="External"/><Relationship Id="rId4" Type="http://schemas.openxmlformats.org/officeDocument/2006/relationships/hyperlink" Target="http://cs.wikipedia.org/wiki/ISO_9660" TargetMode="External"/><Relationship Id="rId9" Type="http://schemas.openxmlformats.org/officeDocument/2006/relationships/hyperlink" Target="http://cs.wikipedia.org/wiki/JF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http://cs.wikipedia.org/wiki/Byte" TargetMode="External"/><Relationship Id="rId2" Type="http://schemas.openxmlformats.org/officeDocument/2006/relationships/hyperlink" Target="http://cs.wikipedia.org/wiki/Pevn%C3%BD_disk" TargetMode="External"/><Relationship Id="rId1" Type="http://schemas.openxmlformats.org/officeDocument/2006/relationships/slideLayout" Target="../slideLayouts/slideLayout8.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cs.wikipedia.org/wiki/Soubor:Basic_disk_displaying_CHS.sv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cs.wikipedia.org/wiki/Soubor:Basic_disk_displaying_CHS.svg" TargetMode="External"/><Relationship Id="rId1" Type="http://schemas.openxmlformats.org/officeDocument/2006/relationships/slideLayout" Target="../slideLayouts/slideLayout8.xml"/><Relationship Id="rId6" Type="http://schemas.openxmlformats.org/officeDocument/2006/relationships/hyperlink" Target="http://cs.wikipedia.org/wiki/Souborov%C3%BD_syst%C3%A9m" TargetMode="External"/><Relationship Id="rId5" Type="http://schemas.openxmlformats.org/officeDocument/2006/relationships/hyperlink" Target="http://cs.wikipedia.org/wiki/Cylindr-Hlava-Sektor" TargetMode="Externa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cs.wikipedia.org/wiki/Soubor:Basic_disk_displaying_CHS.svg" TargetMode="Externa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cs.wikipedia.org/wiki/Soubor:Basic_disk_displaying_CHS.svg" TargetMode="External"/><Relationship Id="rId1" Type="http://schemas.openxmlformats.org/officeDocument/2006/relationships/slideLayout" Target="../slideLayouts/slideLayout8.xml"/><Relationship Id="rId4" Type="http://schemas.openxmlformats.org/officeDocument/2006/relationships/image" Target="../media/image8.tmp"/></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cs.wikipedia.org/wiki/Soubor:Basic_disk_displaying_CHS.svg" TargetMode="External"/><Relationship Id="rId1" Type="http://schemas.openxmlformats.org/officeDocument/2006/relationships/slideLayout" Target="../slideLayouts/slideLayout8.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cs.wikipedia.org/wiki/Soubor:Basic_disk_displaying_CHS.svg" TargetMode="Externa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58529" y="188640"/>
            <a:ext cx="5707063" cy="1073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0" name="Tabulka 9"/>
          <p:cNvGraphicFramePr>
            <a:graphicFrameLocks noGrp="1"/>
          </p:cNvGraphicFramePr>
          <p:nvPr>
            <p:extLst>
              <p:ext uri="{D42A27DB-BD31-4B8C-83A1-F6EECF244321}">
                <p14:modId xmlns:p14="http://schemas.microsoft.com/office/powerpoint/2010/main" val="1027763259"/>
              </p:ext>
            </p:extLst>
          </p:nvPr>
        </p:nvGraphicFramePr>
        <p:xfrm>
          <a:off x="1331640" y="1833324"/>
          <a:ext cx="7560840" cy="4420821"/>
        </p:xfrm>
        <a:graphic>
          <a:graphicData uri="http://schemas.openxmlformats.org/drawingml/2006/table">
            <a:tbl>
              <a:tblPr firstRow="1" firstCol="1"/>
              <a:tblGrid>
                <a:gridCol w="1950561"/>
                <a:gridCol w="5610279"/>
              </a:tblGrid>
              <a:tr h="605878">
                <a:tc>
                  <a:txBody>
                    <a:bodyPr/>
                    <a:lstStyle/>
                    <a:p>
                      <a:pPr algn="l">
                        <a:lnSpc>
                          <a:spcPct val="115000"/>
                        </a:lnSpc>
                        <a:spcAft>
                          <a:spcPts val="0"/>
                        </a:spcAft>
                      </a:pPr>
                      <a:r>
                        <a:rPr lang="cs-CZ" sz="1100" b="1" dirty="0">
                          <a:effectLst/>
                          <a:latin typeface="Calibri" pitchFamily="34" charset="0"/>
                          <a:ea typeface="Calibri"/>
                          <a:cs typeface="Calibri" pitchFamily="34" charset="0"/>
                        </a:rPr>
                        <a:t>Název a adresa školy</a:t>
                      </a:r>
                      <a:endParaRPr lang="cs-CZ" sz="1100" dirty="0">
                        <a:effectLst/>
                        <a:latin typeface="Calibri" pitchFamily="34" charset="0"/>
                        <a:ea typeface="Calibri"/>
                        <a:cs typeface="Calibri" pitchFamily="34" charset="0"/>
                      </a:endParaRPr>
                    </a:p>
                  </a:txBody>
                  <a:tcPr marL="50227" marR="50227" marT="0" marB="0" anchor="ctr">
                    <a:lnL w="28575"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8DB3E2"/>
                    </a:solidFill>
                  </a:tcPr>
                </a:tc>
                <a:tc>
                  <a:txBody>
                    <a:bodyPr/>
                    <a:lstStyle/>
                    <a:p>
                      <a:pPr algn="l">
                        <a:lnSpc>
                          <a:spcPct val="115000"/>
                        </a:lnSpc>
                        <a:spcAft>
                          <a:spcPts val="0"/>
                        </a:spcAft>
                      </a:pPr>
                      <a:r>
                        <a:rPr lang="cs-CZ" sz="1100" b="1" dirty="0">
                          <a:effectLst/>
                          <a:latin typeface="Calibri" pitchFamily="34" charset="0"/>
                          <a:ea typeface="Calibri"/>
                          <a:cs typeface="Calibri" pitchFamily="34" charset="0"/>
                        </a:rPr>
                        <a:t>Střední škola zemědělská a přírodovědná Rožnov pod Radhoštěm</a:t>
                      </a:r>
                      <a:endParaRPr lang="cs-CZ" sz="1100" dirty="0">
                        <a:effectLst/>
                        <a:latin typeface="Calibri" pitchFamily="34" charset="0"/>
                        <a:ea typeface="Calibri"/>
                        <a:cs typeface="Calibri" pitchFamily="34" charset="0"/>
                      </a:endParaRPr>
                    </a:p>
                    <a:p>
                      <a:pPr algn="l">
                        <a:lnSpc>
                          <a:spcPct val="115000"/>
                        </a:lnSpc>
                        <a:spcAft>
                          <a:spcPts val="0"/>
                        </a:spcAft>
                      </a:pPr>
                      <a:r>
                        <a:rPr lang="cs-CZ" sz="1100" b="1" dirty="0">
                          <a:effectLst/>
                          <a:latin typeface="Calibri" pitchFamily="34" charset="0"/>
                          <a:ea typeface="Calibri"/>
                          <a:cs typeface="Calibri" pitchFamily="34" charset="0"/>
                        </a:rPr>
                        <a:t>nábřeží Dukelských Hrdinů 570</a:t>
                      </a:r>
                      <a:endParaRPr lang="cs-CZ" sz="1100" dirty="0">
                        <a:effectLst/>
                        <a:latin typeface="Calibri" pitchFamily="34" charset="0"/>
                        <a:ea typeface="Calibri"/>
                        <a:cs typeface="Calibri" pitchFamily="34" charset="0"/>
                      </a:endParaRPr>
                    </a:p>
                    <a:p>
                      <a:pPr algn="l">
                        <a:lnSpc>
                          <a:spcPct val="115000"/>
                        </a:lnSpc>
                        <a:spcAft>
                          <a:spcPts val="0"/>
                        </a:spcAft>
                      </a:pPr>
                      <a:r>
                        <a:rPr lang="cs-CZ" sz="1100" b="1" dirty="0">
                          <a:effectLst/>
                          <a:latin typeface="Calibri" pitchFamily="34" charset="0"/>
                          <a:ea typeface="Calibri"/>
                          <a:cs typeface="Calibri" pitchFamily="34" charset="0"/>
                        </a:rPr>
                        <a:t>756 61 Rožnov pod Radhoštěm</a:t>
                      </a:r>
                      <a:endParaRPr lang="cs-CZ" sz="1100" dirty="0">
                        <a:effectLst/>
                        <a:latin typeface="Calibri" pitchFamily="34" charset="0"/>
                        <a:ea typeface="Calibri"/>
                        <a:cs typeface="Calibri" pitchFamily="34" charset="0"/>
                      </a:endParaRPr>
                    </a:p>
                  </a:txBody>
                  <a:tcPr marL="50227" marR="50227" marT="0" marB="0" anchor="ctr">
                    <a:lnL w="1905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8DB3E2"/>
                    </a:solidFill>
                  </a:tcPr>
                </a:tc>
              </a:tr>
              <a:tr h="279761">
                <a:tc>
                  <a:txBody>
                    <a:bodyPr/>
                    <a:lstStyle/>
                    <a:p>
                      <a:pPr algn="l">
                        <a:lnSpc>
                          <a:spcPct val="115000"/>
                        </a:lnSpc>
                        <a:spcAft>
                          <a:spcPts val="0"/>
                        </a:spcAft>
                      </a:pPr>
                      <a:r>
                        <a:rPr lang="cs-CZ" sz="1100" b="1" dirty="0">
                          <a:effectLst/>
                          <a:latin typeface="Calibri" pitchFamily="34" charset="0"/>
                          <a:ea typeface="Calibri"/>
                          <a:cs typeface="Calibri" pitchFamily="34" charset="0"/>
                        </a:rPr>
                        <a:t>Název operačního programu</a:t>
                      </a:r>
                      <a:endParaRPr lang="cs-CZ" sz="1100" dirty="0">
                        <a:effectLst/>
                        <a:latin typeface="Calibri" pitchFamily="34" charset="0"/>
                        <a:ea typeface="Calibri"/>
                        <a:cs typeface="Calibri" pitchFamily="34" charset="0"/>
                      </a:endParaRPr>
                    </a:p>
                  </a:txBody>
                  <a:tcPr marL="50227" marR="50227" marT="0" marB="0" anchor="ctr">
                    <a:lnL w="28575"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8DB3E2"/>
                    </a:solidFill>
                  </a:tcPr>
                </a:tc>
                <a:tc>
                  <a:txBody>
                    <a:bodyPr/>
                    <a:lstStyle/>
                    <a:p>
                      <a:pPr algn="l">
                        <a:lnSpc>
                          <a:spcPct val="115000"/>
                        </a:lnSpc>
                        <a:spcAft>
                          <a:spcPts val="0"/>
                        </a:spcAft>
                      </a:pPr>
                      <a:r>
                        <a:rPr lang="cs-CZ" sz="1100" dirty="0">
                          <a:effectLst/>
                          <a:latin typeface="Calibri" pitchFamily="34" charset="0"/>
                          <a:ea typeface="Calibri"/>
                          <a:cs typeface="Calibri" pitchFamily="34" charset="0"/>
                        </a:rPr>
                        <a:t>OP Vzdělávání pro konkurenceschopnost</a:t>
                      </a:r>
                    </a:p>
                  </a:txBody>
                  <a:tcPr marL="50227" marR="50227" marT="0" marB="0" anchor="ctr">
                    <a:lnL w="1905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C6D9F1"/>
                    </a:solidFill>
                  </a:tcPr>
                </a:tc>
              </a:tr>
              <a:tr h="201959">
                <a:tc>
                  <a:txBody>
                    <a:bodyPr/>
                    <a:lstStyle/>
                    <a:p>
                      <a:pPr algn="l">
                        <a:lnSpc>
                          <a:spcPct val="115000"/>
                        </a:lnSpc>
                        <a:spcAft>
                          <a:spcPts val="0"/>
                        </a:spcAft>
                      </a:pPr>
                      <a:r>
                        <a:rPr lang="cs-CZ" sz="1100" b="1" dirty="0">
                          <a:effectLst/>
                          <a:latin typeface="Calibri" pitchFamily="34" charset="0"/>
                          <a:ea typeface="Calibri"/>
                          <a:cs typeface="Calibri" pitchFamily="34" charset="0"/>
                        </a:rPr>
                        <a:t>Registrační číslo projektu</a:t>
                      </a:r>
                      <a:endParaRPr lang="cs-CZ" sz="1100" dirty="0">
                        <a:effectLst/>
                        <a:latin typeface="Calibri" pitchFamily="34" charset="0"/>
                        <a:ea typeface="Calibri"/>
                        <a:cs typeface="Calibri" pitchFamily="34" charset="0"/>
                      </a:endParaRPr>
                    </a:p>
                  </a:txBody>
                  <a:tcPr marL="50227" marR="50227" marT="0" marB="0" anchor="ctr">
                    <a:lnL w="28575"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8DB3E2"/>
                    </a:solidFill>
                  </a:tcPr>
                </a:tc>
                <a:tc>
                  <a:txBody>
                    <a:bodyPr/>
                    <a:lstStyle/>
                    <a:p>
                      <a:pPr algn="l">
                        <a:lnSpc>
                          <a:spcPct val="115000"/>
                        </a:lnSpc>
                        <a:spcAft>
                          <a:spcPts val="0"/>
                        </a:spcAft>
                        <a:tabLst>
                          <a:tab pos="3324225" algn="l"/>
                        </a:tabLst>
                      </a:pPr>
                      <a:r>
                        <a:rPr lang="cs-CZ" sz="1100">
                          <a:effectLst/>
                          <a:latin typeface="Calibri" pitchFamily="34" charset="0"/>
                          <a:ea typeface="Calibri"/>
                          <a:cs typeface="Calibri" pitchFamily="34" charset="0"/>
                        </a:rPr>
                        <a:t>CZ.1.07/1.5.00/34.0441</a:t>
                      </a:r>
                    </a:p>
                  </a:txBody>
                  <a:tcPr marL="50227" marR="50227" marT="0" marB="0" anchor="ctr">
                    <a:lnL w="1905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C6D9F1"/>
                    </a:solidFill>
                  </a:tcPr>
                </a:tc>
              </a:tr>
              <a:tr h="279761">
                <a:tc>
                  <a:txBody>
                    <a:bodyPr/>
                    <a:lstStyle/>
                    <a:p>
                      <a:pPr algn="l">
                        <a:lnSpc>
                          <a:spcPct val="115000"/>
                        </a:lnSpc>
                        <a:spcAft>
                          <a:spcPts val="0"/>
                        </a:spcAft>
                      </a:pPr>
                      <a:r>
                        <a:rPr lang="cs-CZ" sz="1100" b="1" dirty="0">
                          <a:effectLst/>
                          <a:latin typeface="Calibri" pitchFamily="34" charset="0"/>
                          <a:ea typeface="Calibri"/>
                          <a:cs typeface="Calibri" pitchFamily="34" charset="0"/>
                        </a:rPr>
                        <a:t>Označení vzdělávacího materiálu</a:t>
                      </a:r>
                      <a:endParaRPr lang="cs-CZ" sz="1100" dirty="0">
                        <a:effectLst/>
                        <a:latin typeface="Calibri" pitchFamily="34" charset="0"/>
                        <a:ea typeface="Calibri"/>
                        <a:cs typeface="Calibri" pitchFamily="34" charset="0"/>
                      </a:endParaRPr>
                    </a:p>
                  </a:txBody>
                  <a:tcPr marL="50227" marR="50227" marT="0" marB="0" anchor="ctr">
                    <a:lnL w="28575"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8DB3E2"/>
                    </a:solidFill>
                  </a:tcPr>
                </a:tc>
                <a:tc>
                  <a:txBody>
                    <a:bodyPr/>
                    <a:lstStyle/>
                    <a:p>
                      <a:pPr algn="l">
                        <a:lnSpc>
                          <a:spcPct val="115000"/>
                        </a:lnSpc>
                        <a:spcAft>
                          <a:spcPts val="0"/>
                        </a:spcAft>
                      </a:pPr>
                      <a:r>
                        <a:rPr lang="cs-CZ" sz="1100" dirty="0" smtClean="0">
                          <a:effectLst/>
                          <a:latin typeface="Calibri"/>
                          <a:ea typeface="Calibri"/>
                          <a:cs typeface="Times New Roman"/>
                        </a:rPr>
                        <a:t>VY_32_INOVACE_PP1.PRA.8</a:t>
                      </a:r>
                      <a:endParaRPr lang="cs-CZ" sz="1100" dirty="0">
                        <a:effectLst/>
                        <a:latin typeface="Calibri" pitchFamily="34" charset="0"/>
                        <a:ea typeface="Calibri"/>
                        <a:cs typeface="Calibri" pitchFamily="34" charset="0"/>
                      </a:endParaRPr>
                    </a:p>
                  </a:txBody>
                  <a:tcPr marL="50227" marR="50227" marT="0" marB="0" anchor="ctr">
                    <a:lnL w="1905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C6D9F1"/>
                    </a:solidFill>
                  </a:tcPr>
                </a:tc>
              </a:tr>
              <a:tr h="201959">
                <a:tc>
                  <a:txBody>
                    <a:bodyPr/>
                    <a:lstStyle/>
                    <a:p>
                      <a:pPr algn="l">
                        <a:lnSpc>
                          <a:spcPct val="115000"/>
                        </a:lnSpc>
                        <a:spcAft>
                          <a:spcPts val="0"/>
                        </a:spcAft>
                      </a:pPr>
                      <a:r>
                        <a:rPr lang="cs-CZ" sz="1100" b="1" dirty="0">
                          <a:effectLst/>
                          <a:latin typeface="Calibri" pitchFamily="34" charset="0"/>
                          <a:ea typeface="Calibri"/>
                          <a:cs typeface="Calibri" pitchFamily="34" charset="0"/>
                        </a:rPr>
                        <a:t>Stupeň a typ vzdělávání</a:t>
                      </a:r>
                      <a:endParaRPr lang="cs-CZ" sz="1100" dirty="0">
                        <a:effectLst/>
                        <a:latin typeface="Calibri" pitchFamily="34" charset="0"/>
                        <a:ea typeface="Calibri"/>
                        <a:cs typeface="Calibri" pitchFamily="34" charset="0"/>
                      </a:endParaRPr>
                    </a:p>
                  </a:txBody>
                  <a:tcPr marL="50227" marR="50227" marT="0" marB="0" anchor="ctr">
                    <a:lnL w="28575"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8DB3E2"/>
                    </a:solidFill>
                  </a:tcPr>
                </a:tc>
                <a:tc>
                  <a:txBody>
                    <a:bodyPr/>
                    <a:lstStyle/>
                    <a:p>
                      <a:pPr algn="l">
                        <a:lnSpc>
                          <a:spcPct val="115000"/>
                        </a:lnSpc>
                        <a:spcAft>
                          <a:spcPts val="0"/>
                        </a:spcAft>
                      </a:pPr>
                      <a:r>
                        <a:rPr lang="cs-CZ" sz="1100">
                          <a:effectLst/>
                          <a:latin typeface="Calibri" pitchFamily="34" charset="0"/>
                          <a:ea typeface="Calibri"/>
                          <a:cs typeface="Calibri" pitchFamily="34" charset="0"/>
                        </a:rPr>
                        <a:t>Odborné vzdělávání</a:t>
                      </a:r>
                    </a:p>
                  </a:txBody>
                  <a:tcPr marL="50227" marR="50227" marT="0" marB="0" anchor="ctr">
                    <a:lnL w="1905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C6D9F1"/>
                    </a:solidFill>
                  </a:tcPr>
                </a:tc>
              </a:tr>
              <a:tr h="201959">
                <a:tc>
                  <a:txBody>
                    <a:bodyPr/>
                    <a:lstStyle/>
                    <a:p>
                      <a:pPr algn="l">
                        <a:lnSpc>
                          <a:spcPct val="115000"/>
                        </a:lnSpc>
                        <a:spcAft>
                          <a:spcPts val="0"/>
                        </a:spcAft>
                      </a:pPr>
                      <a:r>
                        <a:rPr lang="cs-CZ" sz="1100" b="1" dirty="0">
                          <a:effectLst/>
                          <a:latin typeface="Calibri" pitchFamily="34" charset="0"/>
                          <a:ea typeface="Calibri"/>
                          <a:cs typeface="Calibri" pitchFamily="34" charset="0"/>
                        </a:rPr>
                        <a:t>Vzdělávací oblast</a:t>
                      </a:r>
                      <a:endParaRPr lang="cs-CZ" sz="1100" dirty="0">
                        <a:effectLst/>
                        <a:latin typeface="Calibri" pitchFamily="34" charset="0"/>
                        <a:ea typeface="Calibri"/>
                        <a:cs typeface="Calibri" pitchFamily="34" charset="0"/>
                      </a:endParaRPr>
                    </a:p>
                  </a:txBody>
                  <a:tcPr marL="50227" marR="50227" marT="0" marB="0" anchor="ctr">
                    <a:lnL w="28575"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8DB3E2"/>
                    </a:solidFill>
                  </a:tcPr>
                </a:tc>
                <a:tc>
                  <a:txBody>
                    <a:bodyPr/>
                    <a:lstStyle/>
                    <a:p>
                      <a:pPr algn="l">
                        <a:lnSpc>
                          <a:spcPct val="115000"/>
                        </a:lnSpc>
                        <a:spcAft>
                          <a:spcPts val="0"/>
                        </a:spcAft>
                      </a:pPr>
                      <a:r>
                        <a:rPr lang="cs-CZ" sz="1100" dirty="0" smtClean="0">
                          <a:effectLst/>
                          <a:latin typeface="Calibri" pitchFamily="34" charset="0"/>
                          <a:ea typeface="Calibri"/>
                          <a:cs typeface="Calibri" pitchFamily="34" charset="0"/>
                        </a:rPr>
                        <a:t>Všeobecné vzdělání</a:t>
                      </a:r>
                      <a:endParaRPr lang="cs-CZ" sz="1100" dirty="0">
                        <a:effectLst/>
                        <a:latin typeface="Calibri" pitchFamily="34" charset="0"/>
                        <a:ea typeface="Calibri"/>
                        <a:cs typeface="Calibri" pitchFamily="34" charset="0"/>
                      </a:endParaRPr>
                    </a:p>
                  </a:txBody>
                  <a:tcPr marL="50227" marR="50227" marT="0" marB="0" anchor="ctr">
                    <a:lnL w="1905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C6D9F1"/>
                    </a:solidFill>
                  </a:tcPr>
                </a:tc>
              </a:tr>
              <a:tr h="201959">
                <a:tc>
                  <a:txBody>
                    <a:bodyPr/>
                    <a:lstStyle/>
                    <a:p>
                      <a:pPr algn="l">
                        <a:lnSpc>
                          <a:spcPct val="115000"/>
                        </a:lnSpc>
                        <a:spcAft>
                          <a:spcPts val="0"/>
                        </a:spcAft>
                      </a:pPr>
                      <a:r>
                        <a:rPr lang="cs-CZ" sz="1100" b="1" dirty="0">
                          <a:effectLst/>
                          <a:latin typeface="Calibri" pitchFamily="34" charset="0"/>
                          <a:ea typeface="Calibri"/>
                          <a:cs typeface="Calibri" pitchFamily="34" charset="0"/>
                        </a:rPr>
                        <a:t>Vzdělávací obor</a:t>
                      </a:r>
                      <a:endParaRPr lang="cs-CZ" sz="1100" dirty="0">
                        <a:effectLst/>
                        <a:latin typeface="Calibri" pitchFamily="34" charset="0"/>
                        <a:ea typeface="Calibri"/>
                        <a:cs typeface="Calibri" pitchFamily="34" charset="0"/>
                      </a:endParaRPr>
                    </a:p>
                  </a:txBody>
                  <a:tcPr marL="50227" marR="50227" marT="0" marB="0" anchor="ctr">
                    <a:lnL w="28575"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8DB3E2"/>
                    </a:solidFill>
                  </a:tcPr>
                </a:tc>
                <a:tc>
                  <a:txBody>
                    <a:bodyPr/>
                    <a:lstStyle/>
                    <a:p>
                      <a:pPr algn="l">
                        <a:lnSpc>
                          <a:spcPct val="115000"/>
                        </a:lnSpc>
                        <a:spcAft>
                          <a:spcPts val="0"/>
                        </a:spcAft>
                      </a:pPr>
                      <a:r>
                        <a:rPr lang="cs-CZ" sz="1100" dirty="0" smtClean="0">
                          <a:effectLst/>
                          <a:latin typeface="Calibri" pitchFamily="34" charset="0"/>
                          <a:ea typeface="Calibri"/>
                          <a:cs typeface="Calibri" pitchFamily="34" charset="0"/>
                        </a:rPr>
                        <a:t>ICT</a:t>
                      </a:r>
                      <a:endParaRPr lang="cs-CZ" sz="1100" dirty="0">
                        <a:effectLst/>
                        <a:latin typeface="Calibri" pitchFamily="34" charset="0"/>
                        <a:ea typeface="Calibri"/>
                        <a:cs typeface="Calibri" pitchFamily="34" charset="0"/>
                      </a:endParaRPr>
                    </a:p>
                  </a:txBody>
                  <a:tcPr marL="50227" marR="50227" marT="0" marB="0" anchor="ctr">
                    <a:lnL w="1905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C6D9F1"/>
                    </a:solidFill>
                  </a:tcPr>
                </a:tc>
              </a:tr>
              <a:tr h="279761">
                <a:tc>
                  <a:txBody>
                    <a:bodyPr/>
                    <a:lstStyle/>
                    <a:p>
                      <a:pPr algn="l">
                        <a:lnSpc>
                          <a:spcPct val="115000"/>
                        </a:lnSpc>
                        <a:spcAft>
                          <a:spcPts val="0"/>
                        </a:spcAft>
                      </a:pPr>
                      <a:r>
                        <a:rPr lang="cs-CZ" sz="1100" b="1" dirty="0">
                          <a:effectLst/>
                          <a:latin typeface="Calibri" pitchFamily="34" charset="0"/>
                          <a:ea typeface="Calibri"/>
                          <a:cs typeface="Calibri" pitchFamily="34" charset="0"/>
                        </a:rPr>
                        <a:t>Název tematické oblasti (sady)</a:t>
                      </a:r>
                      <a:endParaRPr lang="cs-CZ" sz="1100" dirty="0">
                        <a:effectLst/>
                        <a:latin typeface="Calibri" pitchFamily="34" charset="0"/>
                        <a:ea typeface="Calibri"/>
                        <a:cs typeface="Calibri" pitchFamily="34" charset="0"/>
                      </a:endParaRPr>
                    </a:p>
                  </a:txBody>
                  <a:tcPr marL="50227" marR="50227" marT="0" marB="0" anchor="ctr">
                    <a:lnL w="28575"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8DB3E2"/>
                    </a:solidFill>
                  </a:tcPr>
                </a:tc>
                <a:tc>
                  <a:txBody>
                    <a:bodyPr/>
                    <a:lstStyle/>
                    <a:p>
                      <a:pPr algn="l">
                        <a:lnSpc>
                          <a:spcPct val="115000"/>
                        </a:lnSpc>
                        <a:spcAft>
                          <a:spcPts val="0"/>
                        </a:spcAft>
                      </a:pPr>
                      <a:r>
                        <a:rPr kumimoji="0" lang="cs-CZ" sz="1100" kern="1200" dirty="0" smtClean="0">
                          <a:solidFill>
                            <a:schemeClr val="tx1"/>
                          </a:solidFill>
                          <a:effectLst/>
                          <a:latin typeface="Calibri" pitchFamily="34" charset="0"/>
                          <a:ea typeface="Calibri"/>
                          <a:cs typeface="Calibri" pitchFamily="34" charset="0"/>
                        </a:rPr>
                        <a:t>Informatika – základní pojmy </a:t>
                      </a:r>
                      <a:endParaRPr kumimoji="0" lang="cs-CZ" sz="1100" kern="1200" dirty="0">
                        <a:solidFill>
                          <a:schemeClr val="tx1"/>
                        </a:solidFill>
                        <a:effectLst/>
                        <a:latin typeface="Calibri" pitchFamily="34" charset="0"/>
                        <a:ea typeface="Calibri"/>
                        <a:cs typeface="Calibri" pitchFamily="34" charset="0"/>
                      </a:endParaRPr>
                    </a:p>
                  </a:txBody>
                  <a:tcPr marL="50227" marR="50227" marT="0" marB="0" anchor="ctr">
                    <a:lnL w="1905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C6D9F1"/>
                    </a:solidFill>
                  </a:tcPr>
                </a:tc>
              </a:tr>
              <a:tr h="279761">
                <a:tc>
                  <a:txBody>
                    <a:bodyPr/>
                    <a:lstStyle/>
                    <a:p>
                      <a:pPr algn="l">
                        <a:lnSpc>
                          <a:spcPct val="115000"/>
                        </a:lnSpc>
                        <a:spcAft>
                          <a:spcPts val="0"/>
                        </a:spcAft>
                      </a:pPr>
                      <a:r>
                        <a:rPr lang="cs-CZ" sz="1100" b="1" dirty="0" smtClean="0">
                          <a:effectLst/>
                          <a:latin typeface="Calibri" pitchFamily="34" charset="0"/>
                          <a:ea typeface="Calibri"/>
                          <a:cs typeface="Calibri" pitchFamily="34" charset="0"/>
                        </a:rPr>
                        <a:t>Název vzdělávacího materiálu</a:t>
                      </a:r>
                      <a:endParaRPr lang="cs-CZ" sz="1100" dirty="0">
                        <a:effectLst/>
                        <a:latin typeface="Calibri" pitchFamily="34" charset="0"/>
                        <a:ea typeface="Calibri"/>
                        <a:cs typeface="Calibri" pitchFamily="34" charset="0"/>
                      </a:endParaRPr>
                    </a:p>
                  </a:txBody>
                  <a:tcPr marL="50227" marR="50227" marT="0" marB="0" anchor="ctr">
                    <a:lnL w="28575"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8DB3E2"/>
                    </a:solidFill>
                  </a:tcPr>
                </a:tc>
                <a:tc>
                  <a:txBody>
                    <a:bodyPr/>
                    <a:lstStyle/>
                    <a:p>
                      <a:pPr marL="0" algn="l" rtl="0" eaLnBrk="1" latinLnBrk="0" hangingPunct="1">
                        <a:lnSpc>
                          <a:spcPct val="115000"/>
                        </a:lnSpc>
                        <a:spcAft>
                          <a:spcPts val="0"/>
                        </a:spcAft>
                      </a:pPr>
                      <a:r>
                        <a:rPr lang="cs-CZ" sz="1100" dirty="0" smtClean="0">
                          <a:effectLst/>
                          <a:latin typeface="Arial" panose="020B0604020202020204" pitchFamily="34" charset="0"/>
                          <a:ea typeface="Times New Roman" panose="02020603050405020304" pitchFamily="18" charset="0"/>
                        </a:rPr>
                        <a:t>Organizace dat na disku, základní typy souborů</a:t>
                      </a:r>
                      <a:endParaRPr kumimoji="0" lang="cs-CZ" sz="1100" kern="1200" dirty="0">
                        <a:solidFill>
                          <a:schemeClr val="tx1"/>
                        </a:solidFill>
                        <a:effectLst/>
                        <a:latin typeface="Calibri" pitchFamily="34" charset="0"/>
                        <a:ea typeface="Calibri"/>
                        <a:cs typeface="Calibri" pitchFamily="34" charset="0"/>
                      </a:endParaRPr>
                    </a:p>
                  </a:txBody>
                  <a:tcPr marL="50227" marR="50227" marT="0" marB="0" anchor="ctr">
                    <a:lnL w="1905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C6D9F1"/>
                    </a:solidFill>
                  </a:tcPr>
                </a:tc>
              </a:tr>
              <a:tr h="201959">
                <a:tc>
                  <a:txBody>
                    <a:bodyPr/>
                    <a:lstStyle/>
                    <a:p>
                      <a:pPr algn="l">
                        <a:lnSpc>
                          <a:spcPct val="115000"/>
                        </a:lnSpc>
                        <a:spcAft>
                          <a:spcPts val="0"/>
                        </a:spcAft>
                      </a:pPr>
                      <a:r>
                        <a:rPr lang="cs-CZ" sz="1100" b="1" dirty="0">
                          <a:effectLst/>
                          <a:latin typeface="Calibri" pitchFamily="34" charset="0"/>
                          <a:ea typeface="Calibri"/>
                          <a:cs typeface="Calibri" pitchFamily="34" charset="0"/>
                        </a:rPr>
                        <a:t>Druh učebního materiálu</a:t>
                      </a:r>
                      <a:endParaRPr lang="cs-CZ" sz="1100" dirty="0">
                        <a:effectLst/>
                        <a:latin typeface="Calibri" pitchFamily="34" charset="0"/>
                        <a:ea typeface="Calibri"/>
                        <a:cs typeface="Calibri" pitchFamily="34" charset="0"/>
                      </a:endParaRPr>
                    </a:p>
                  </a:txBody>
                  <a:tcPr marL="50227" marR="50227" marT="0" marB="0" anchor="ctr">
                    <a:lnL w="28575"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8DB3E2"/>
                    </a:solidFill>
                  </a:tcPr>
                </a:tc>
                <a:tc>
                  <a:txBody>
                    <a:bodyPr/>
                    <a:lstStyle/>
                    <a:p>
                      <a:pPr algn="l">
                        <a:lnSpc>
                          <a:spcPct val="115000"/>
                        </a:lnSpc>
                        <a:spcAft>
                          <a:spcPts val="0"/>
                        </a:spcAft>
                      </a:pPr>
                      <a:r>
                        <a:rPr lang="cs-CZ" sz="1100" dirty="0" smtClean="0">
                          <a:effectLst/>
                          <a:latin typeface="Calibri" pitchFamily="34" charset="0"/>
                          <a:ea typeface="Calibri"/>
                          <a:cs typeface="Calibri" pitchFamily="34" charset="0"/>
                        </a:rPr>
                        <a:t>Prezentace </a:t>
                      </a:r>
                      <a:endParaRPr lang="cs-CZ" sz="1100" dirty="0">
                        <a:effectLst/>
                        <a:latin typeface="Calibri" pitchFamily="34" charset="0"/>
                        <a:ea typeface="Calibri"/>
                        <a:cs typeface="Calibri" pitchFamily="34" charset="0"/>
                      </a:endParaRPr>
                    </a:p>
                  </a:txBody>
                  <a:tcPr marL="50227" marR="50227" marT="0" marB="0" anchor="ctr">
                    <a:lnL w="1905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C6D9F1"/>
                    </a:solidFill>
                  </a:tcPr>
                </a:tc>
              </a:tr>
              <a:tr h="476232">
                <a:tc>
                  <a:txBody>
                    <a:bodyPr/>
                    <a:lstStyle/>
                    <a:p>
                      <a:pPr algn="l">
                        <a:lnSpc>
                          <a:spcPct val="115000"/>
                        </a:lnSpc>
                        <a:spcAft>
                          <a:spcPts val="0"/>
                        </a:spcAft>
                      </a:pPr>
                      <a:r>
                        <a:rPr lang="cs-CZ" sz="1100" b="1" dirty="0">
                          <a:effectLst/>
                          <a:latin typeface="Calibri" pitchFamily="34" charset="0"/>
                          <a:ea typeface="Calibri"/>
                          <a:cs typeface="Calibri" pitchFamily="34" charset="0"/>
                        </a:rPr>
                        <a:t>Anotace</a:t>
                      </a:r>
                      <a:endParaRPr lang="cs-CZ" sz="1100" dirty="0">
                        <a:effectLst/>
                        <a:latin typeface="Calibri" pitchFamily="34" charset="0"/>
                        <a:ea typeface="Calibri"/>
                        <a:cs typeface="Calibri" pitchFamily="34" charset="0"/>
                      </a:endParaRPr>
                    </a:p>
                  </a:txBody>
                  <a:tcPr marL="50227" marR="50227" marT="0" marB="0" anchor="ctr">
                    <a:lnL w="28575"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8DB3E2"/>
                    </a:solidFill>
                  </a:tcPr>
                </a:tc>
                <a:tc>
                  <a:txBody>
                    <a:bodyPr/>
                    <a:lstStyle/>
                    <a:p>
                      <a:pPr algn="l">
                        <a:lnSpc>
                          <a:spcPct val="115000"/>
                        </a:lnSpc>
                        <a:spcAft>
                          <a:spcPts val="0"/>
                        </a:spcAft>
                      </a:pPr>
                      <a:endParaRPr lang="cs-CZ" sz="1100" dirty="0">
                        <a:effectLst/>
                        <a:latin typeface="Calibri" pitchFamily="34" charset="0"/>
                        <a:ea typeface="Calibri"/>
                        <a:cs typeface="Calibri" pitchFamily="34" charset="0"/>
                      </a:endParaRPr>
                    </a:p>
                  </a:txBody>
                  <a:tcPr marL="50227" marR="50227" marT="0" marB="0" anchor="ctr">
                    <a:lnL w="1905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C6D9F1"/>
                    </a:solidFill>
                  </a:tcPr>
                </a:tc>
              </a:tr>
              <a:tr h="296225">
                <a:tc>
                  <a:txBody>
                    <a:bodyPr/>
                    <a:lstStyle/>
                    <a:p>
                      <a:pPr algn="l">
                        <a:lnSpc>
                          <a:spcPct val="115000"/>
                        </a:lnSpc>
                        <a:spcAft>
                          <a:spcPts val="0"/>
                        </a:spcAft>
                      </a:pPr>
                      <a:r>
                        <a:rPr lang="cs-CZ" sz="1100" b="1" dirty="0">
                          <a:effectLst/>
                          <a:latin typeface="Calibri" pitchFamily="34" charset="0"/>
                          <a:ea typeface="Calibri"/>
                          <a:cs typeface="Calibri" pitchFamily="34" charset="0"/>
                        </a:rPr>
                        <a:t>Klíčová slova</a:t>
                      </a:r>
                      <a:endParaRPr lang="cs-CZ" sz="1100" dirty="0">
                        <a:effectLst/>
                        <a:latin typeface="Calibri" pitchFamily="34" charset="0"/>
                        <a:ea typeface="Calibri"/>
                        <a:cs typeface="Calibri" pitchFamily="34" charset="0"/>
                      </a:endParaRPr>
                    </a:p>
                  </a:txBody>
                  <a:tcPr marL="50227" marR="50227" marT="0" marB="0" anchor="ctr">
                    <a:lnL w="28575"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8DB3E2"/>
                    </a:solidFill>
                  </a:tcPr>
                </a:tc>
                <a:tc>
                  <a:txBody>
                    <a:bodyPr/>
                    <a:lstStyle/>
                    <a:p>
                      <a:r>
                        <a:rPr lang="cs-CZ" sz="1100" b="0" dirty="0" smtClean="0"/>
                        <a:t>Cylindr, Hlava, Sektor, Plotna</a:t>
                      </a:r>
                      <a:endParaRPr lang="cs-CZ" sz="1100" b="0" dirty="0"/>
                    </a:p>
                  </a:txBody>
                  <a:tcPr marL="50227" marR="50227" marT="0" marB="0" anchor="ctr">
                    <a:lnL w="1905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C6D9F1"/>
                    </a:solidFill>
                  </a:tcPr>
                </a:tc>
              </a:tr>
              <a:tr h="201959">
                <a:tc>
                  <a:txBody>
                    <a:bodyPr/>
                    <a:lstStyle/>
                    <a:p>
                      <a:pPr algn="l">
                        <a:lnSpc>
                          <a:spcPct val="115000"/>
                        </a:lnSpc>
                        <a:spcAft>
                          <a:spcPts val="0"/>
                        </a:spcAft>
                      </a:pPr>
                      <a:r>
                        <a:rPr lang="cs-CZ" sz="1100" b="1" dirty="0">
                          <a:effectLst/>
                          <a:latin typeface="Calibri" pitchFamily="34" charset="0"/>
                          <a:ea typeface="Calibri"/>
                          <a:cs typeface="Calibri" pitchFamily="34" charset="0"/>
                        </a:rPr>
                        <a:t>Ročník</a:t>
                      </a:r>
                      <a:endParaRPr lang="cs-CZ" sz="1100" dirty="0">
                        <a:effectLst/>
                        <a:latin typeface="Calibri" pitchFamily="34" charset="0"/>
                        <a:ea typeface="Calibri"/>
                        <a:cs typeface="Calibri" pitchFamily="34" charset="0"/>
                      </a:endParaRPr>
                    </a:p>
                  </a:txBody>
                  <a:tcPr marL="50227" marR="50227" marT="0" marB="0" anchor="ctr">
                    <a:lnL w="28575"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8DB3E2"/>
                    </a:solidFill>
                  </a:tcPr>
                </a:tc>
                <a:tc>
                  <a:txBody>
                    <a:bodyPr/>
                    <a:lstStyle/>
                    <a:p>
                      <a:pPr algn="l">
                        <a:lnSpc>
                          <a:spcPct val="115000"/>
                        </a:lnSpc>
                        <a:spcAft>
                          <a:spcPts val="0"/>
                        </a:spcAft>
                      </a:pPr>
                      <a:r>
                        <a:rPr lang="cs-CZ" sz="1100" smtClean="0">
                          <a:effectLst/>
                          <a:latin typeface="Calibri" pitchFamily="34" charset="0"/>
                          <a:ea typeface="Calibri"/>
                          <a:cs typeface="Calibri" pitchFamily="34" charset="0"/>
                        </a:rPr>
                        <a:t>I.-</a:t>
                      </a:r>
                      <a:r>
                        <a:rPr lang="cs-CZ" sz="1100" dirty="0" smtClean="0">
                          <a:effectLst/>
                          <a:latin typeface="Calibri" pitchFamily="34" charset="0"/>
                          <a:ea typeface="Calibri"/>
                          <a:cs typeface="Calibri" pitchFamily="34" charset="0"/>
                        </a:rPr>
                        <a:t>IV.</a:t>
                      </a:r>
                      <a:endParaRPr lang="cs-CZ" sz="1100" dirty="0">
                        <a:effectLst/>
                        <a:latin typeface="Calibri" pitchFamily="34" charset="0"/>
                        <a:ea typeface="Calibri"/>
                        <a:cs typeface="Calibri" pitchFamily="34" charset="0"/>
                      </a:endParaRPr>
                    </a:p>
                  </a:txBody>
                  <a:tcPr marL="50227" marR="50227" marT="0" marB="0" anchor="ctr">
                    <a:lnL w="1905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C6D9F1"/>
                    </a:solidFill>
                  </a:tcPr>
                </a:tc>
              </a:tr>
              <a:tr h="201959">
                <a:tc>
                  <a:txBody>
                    <a:bodyPr/>
                    <a:lstStyle/>
                    <a:p>
                      <a:pPr algn="l">
                        <a:lnSpc>
                          <a:spcPct val="115000"/>
                        </a:lnSpc>
                        <a:spcAft>
                          <a:spcPts val="0"/>
                        </a:spcAft>
                      </a:pPr>
                      <a:r>
                        <a:rPr lang="cs-CZ" sz="1100" b="1" dirty="0">
                          <a:effectLst/>
                          <a:latin typeface="Calibri" pitchFamily="34" charset="0"/>
                          <a:ea typeface="Calibri"/>
                          <a:cs typeface="Calibri" pitchFamily="34" charset="0"/>
                        </a:rPr>
                        <a:t>Typická věková skupina</a:t>
                      </a:r>
                      <a:endParaRPr lang="cs-CZ" sz="1100" dirty="0">
                        <a:effectLst/>
                        <a:latin typeface="Calibri" pitchFamily="34" charset="0"/>
                        <a:ea typeface="Calibri"/>
                        <a:cs typeface="Calibri" pitchFamily="34" charset="0"/>
                      </a:endParaRPr>
                    </a:p>
                  </a:txBody>
                  <a:tcPr marL="50227" marR="50227" marT="0" marB="0" anchor="ctr">
                    <a:lnL w="28575"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8DB3E2"/>
                    </a:solidFill>
                  </a:tcPr>
                </a:tc>
                <a:tc>
                  <a:txBody>
                    <a:bodyPr/>
                    <a:lstStyle/>
                    <a:p>
                      <a:pPr algn="l">
                        <a:lnSpc>
                          <a:spcPct val="115000"/>
                        </a:lnSpc>
                        <a:spcAft>
                          <a:spcPts val="0"/>
                        </a:spcAft>
                      </a:pPr>
                      <a:r>
                        <a:rPr lang="cs-CZ" sz="1100">
                          <a:effectLst/>
                          <a:latin typeface="Calibri" pitchFamily="34" charset="0"/>
                          <a:ea typeface="Calibri"/>
                          <a:cs typeface="Calibri" pitchFamily="34" charset="0"/>
                        </a:rPr>
                        <a:t>16 - 19 let</a:t>
                      </a:r>
                    </a:p>
                  </a:txBody>
                  <a:tcPr marL="50227" marR="50227" marT="0" marB="0" anchor="ctr">
                    <a:lnL w="1905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C6D9F1"/>
                    </a:solidFill>
                  </a:tcPr>
                </a:tc>
              </a:tr>
              <a:tr h="201959">
                <a:tc>
                  <a:txBody>
                    <a:bodyPr/>
                    <a:lstStyle/>
                    <a:p>
                      <a:pPr algn="l">
                        <a:lnSpc>
                          <a:spcPct val="115000"/>
                        </a:lnSpc>
                        <a:spcAft>
                          <a:spcPts val="0"/>
                        </a:spcAft>
                      </a:pPr>
                      <a:r>
                        <a:rPr lang="cs-CZ" sz="1100" b="1" dirty="0">
                          <a:effectLst/>
                          <a:latin typeface="Calibri" pitchFamily="34" charset="0"/>
                          <a:ea typeface="Calibri"/>
                          <a:cs typeface="Calibri" pitchFamily="34" charset="0"/>
                        </a:rPr>
                        <a:t>Autor</a:t>
                      </a:r>
                      <a:endParaRPr lang="cs-CZ" sz="1100" dirty="0">
                        <a:effectLst/>
                        <a:latin typeface="Calibri" pitchFamily="34" charset="0"/>
                        <a:ea typeface="Calibri"/>
                        <a:cs typeface="Calibri" pitchFamily="34" charset="0"/>
                      </a:endParaRPr>
                    </a:p>
                  </a:txBody>
                  <a:tcPr marL="50227" marR="50227" marT="0" marB="0" anchor="ctr">
                    <a:lnL w="28575"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8DB3E2"/>
                    </a:solidFill>
                  </a:tcPr>
                </a:tc>
                <a:tc>
                  <a:txBody>
                    <a:bodyPr/>
                    <a:lstStyle/>
                    <a:p>
                      <a:pPr algn="l">
                        <a:lnSpc>
                          <a:spcPct val="115000"/>
                        </a:lnSpc>
                        <a:spcAft>
                          <a:spcPts val="0"/>
                        </a:spcAft>
                      </a:pPr>
                      <a:r>
                        <a:rPr lang="cs-CZ" sz="1100" dirty="0" smtClean="0">
                          <a:effectLst/>
                          <a:latin typeface="Calibri" pitchFamily="34" charset="0"/>
                          <a:ea typeface="Calibri"/>
                          <a:cs typeface="Calibri" pitchFamily="34" charset="0"/>
                        </a:rPr>
                        <a:t>Ing.</a:t>
                      </a:r>
                      <a:r>
                        <a:rPr lang="cs-CZ" sz="1100" baseline="0" dirty="0" smtClean="0">
                          <a:effectLst/>
                          <a:latin typeface="Calibri" pitchFamily="34" charset="0"/>
                          <a:ea typeface="Calibri"/>
                          <a:cs typeface="Calibri" pitchFamily="34" charset="0"/>
                        </a:rPr>
                        <a:t> Prašivka Jan</a:t>
                      </a:r>
                      <a:endParaRPr lang="cs-CZ" sz="1100" dirty="0">
                        <a:effectLst/>
                        <a:latin typeface="Calibri" pitchFamily="34" charset="0"/>
                        <a:ea typeface="Calibri"/>
                        <a:cs typeface="Calibri" pitchFamily="34" charset="0"/>
                      </a:endParaRPr>
                    </a:p>
                  </a:txBody>
                  <a:tcPr marL="50227" marR="50227" marT="0" marB="0" anchor="ctr">
                    <a:lnL w="1905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12700" cap="flat" cmpd="sng" algn="ctr">
                      <a:solidFill>
                        <a:srgbClr val="17365D"/>
                      </a:solidFill>
                      <a:prstDash val="solid"/>
                      <a:round/>
                      <a:headEnd type="none" w="med" len="med"/>
                      <a:tailEnd type="none" w="med" len="med"/>
                    </a:lnB>
                    <a:solidFill>
                      <a:srgbClr val="C6D9F1"/>
                    </a:solidFill>
                  </a:tcPr>
                </a:tc>
              </a:tr>
              <a:tr h="201959">
                <a:tc>
                  <a:txBody>
                    <a:bodyPr/>
                    <a:lstStyle/>
                    <a:p>
                      <a:pPr algn="l">
                        <a:lnSpc>
                          <a:spcPct val="115000"/>
                        </a:lnSpc>
                        <a:spcAft>
                          <a:spcPts val="0"/>
                        </a:spcAft>
                      </a:pPr>
                      <a:r>
                        <a:rPr lang="cs-CZ" sz="1100" b="1" dirty="0">
                          <a:effectLst/>
                          <a:latin typeface="Calibri" pitchFamily="34" charset="0"/>
                          <a:ea typeface="Calibri"/>
                          <a:cs typeface="Calibri" pitchFamily="34" charset="0"/>
                        </a:rPr>
                        <a:t>Datum zhotovení</a:t>
                      </a:r>
                      <a:endParaRPr lang="cs-CZ" sz="1100" dirty="0">
                        <a:effectLst/>
                        <a:latin typeface="Calibri" pitchFamily="34" charset="0"/>
                        <a:ea typeface="Calibri"/>
                        <a:cs typeface="Calibri" pitchFamily="34" charset="0"/>
                      </a:endParaRPr>
                    </a:p>
                  </a:txBody>
                  <a:tcPr marL="50227" marR="50227" marT="0" marB="0" anchor="ctr">
                    <a:lnL w="28575"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8DB3E2"/>
                    </a:solidFill>
                  </a:tcPr>
                </a:tc>
                <a:tc>
                  <a:txBody>
                    <a:bodyPr/>
                    <a:lstStyle/>
                    <a:p>
                      <a:pPr algn="l">
                        <a:lnSpc>
                          <a:spcPct val="115000"/>
                        </a:lnSpc>
                        <a:spcAft>
                          <a:spcPts val="0"/>
                        </a:spcAft>
                      </a:pPr>
                      <a:endParaRPr lang="cs-CZ" sz="1100" dirty="0">
                        <a:effectLst/>
                        <a:latin typeface="Calibri" pitchFamily="34" charset="0"/>
                        <a:ea typeface="Calibri"/>
                        <a:cs typeface="Calibri" pitchFamily="34" charset="0"/>
                      </a:endParaRPr>
                    </a:p>
                  </a:txBody>
                  <a:tcPr marL="50227" marR="50227" marT="0" marB="0" anchor="ctr">
                    <a:lnL w="1905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17365D"/>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C6D9F1"/>
                    </a:solidFill>
                  </a:tcPr>
                </a:tc>
              </a:tr>
            </a:tbl>
          </a:graphicData>
        </a:graphic>
      </p:graphicFrame>
      <p:sp>
        <p:nvSpPr>
          <p:cNvPr id="11" name="TextovéPole 10"/>
          <p:cNvSpPr txBox="1"/>
          <p:nvPr/>
        </p:nvSpPr>
        <p:spPr>
          <a:xfrm>
            <a:off x="2267542" y="1261790"/>
            <a:ext cx="5689037" cy="584775"/>
          </a:xfrm>
          <a:prstGeom prst="rect">
            <a:avLst/>
          </a:prstGeom>
          <a:noFill/>
        </p:spPr>
        <p:txBody>
          <a:bodyPr wrap="square" rtlCol="0">
            <a:spAutoFit/>
          </a:bodyPr>
          <a:lstStyle/>
          <a:p>
            <a:pPr algn="ctr">
              <a:spcBef>
                <a:spcPts val="1200"/>
              </a:spcBef>
              <a:spcAft>
                <a:spcPts val="1200"/>
              </a:spcAft>
            </a:pPr>
            <a:r>
              <a:rPr lang="cs-CZ" sz="3200" dirty="0" smtClean="0">
                <a:latin typeface="Calibri" pitchFamily="34" charset="0"/>
                <a:ea typeface="Calibri"/>
                <a:cs typeface="Calibri" pitchFamily="34" charset="0"/>
              </a:rPr>
              <a:t>Informatika</a:t>
            </a:r>
            <a:r>
              <a:rPr lang="cs-CZ" sz="3200" dirty="0">
                <a:latin typeface="Calibri" pitchFamily="34" charset="0"/>
                <a:ea typeface="Calibri"/>
                <a:cs typeface="Calibri" pitchFamily="34" charset="0"/>
              </a:rPr>
              <a:t>, základní </a:t>
            </a:r>
            <a:r>
              <a:rPr lang="cs-CZ" sz="3200" dirty="0" smtClean="0">
                <a:latin typeface="Calibri" pitchFamily="34" charset="0"/>
                <a:ea typeface="Calibri"/>
                <a:cs typeface="Calibri" pitchFamily="34" charset="0"/>
              </a:rPr>
              <a:t>pojmy</a:t>
            </a:r>
            <a:endParaRPr lang="cs-CZ" sz="3000" dirty="0">
              <a:solidFill>
                <a:prstClr val="black"/>
              </a:solidFill>
              <a:latin typeface="Calibri"/>
              <a:ea typeface="Calibri"/>
              <a:cs typeface="Times New Roman"/>
            </a:endParaRPr>
          </a:p>
        </p:txBody>
      </p:sp>
      <p:sp>
        <p:nvSpPr>
          <p:cNvPr id="2" name="Zástupný symbol pro zápatí 1"/>
          <p:cNvSpPr>
            <a:spLocks noGrp="1"/>
          </p:cNvSpPr>
          <p:nvPr>
            <p:ph type="ftr" sz="quarter" idx="11"/>
          </p:nvPr>
        </p:nvSpPr>
        <p:spPr>
          <a:xfrm>
            <a:off x="1331640" y="6305550"/>
            <a:ext cx="1512168" cy="476250"/>
          </a:xfrm>
        </p:spPr>
        <p:txBody>
          <a:bodyPr lIns="72000" anchor="ctr"/>
          <a:lstStyle/>
          <a:p>
            <a:r>
              <a:rPr lang="cs-CZ" u="sng" dirty="0">
                <a:solidFill>
                  <a:srgbClr val="0000FF"/>
                </a:solidFill>
                <a:latin typeface="Calibri"/>
                <a:ea typeface="Calibri"/>
                <a:cs typeface="Times New Roman"/>
                <a:hlinkClick r:id="rId4"/>
              </a:rPr>
              <a:t>www.zlinskedumy.cz</a:t>
            </a:r>
            <a:endParaRPr lang="cs-CZ" dirty="0">
              <a:solidFill>
                <a:srgbClr val="C5D1D7">
                  <a:lumMod val="75000"/>
                </a:srgbClr>
              </a:solidFill>
            </a:endParaRPr>
          </a:p>
        </p:txBody>
      </p:sp>
      <p:pic>
        <p:nvPicPr>
          <p:cNvPr id="3" name="Obrázek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43740" y="6305550"/>
            <a:ext cx="1348740" cy="466344"/>
          </a:xfrm>
          <a:prstGeom prst="rect">
            <a:avLst/>
          </a:prstGeom>
        </p:spPr>
      </p:pic>
    </p:spTree>
    <p:extLst>
      <p:ext uri="{BB962C8B-B14F-4D97-AF65-F5344CB8AC3E}">
        <p14:creationId xmlns:p14="http://schemas.microsoft.com/office/powerpoint/2010/main" val="21473582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04664"/>
            <a:ext cx="8424936" cy="619934"/>
          </a:xfrm>
        </p:spPr>
        <p:txBody>
          <a:bodyPr>
            <a:normAutofit fontScale="90000"/>
          </a:bodyPr>
          <a:lstStyle/>
          <a:p>
            <a:pPr algn="ctr"/>
            <a:r>
              <a:rPr lang="cs-CZ" sz="3600" dirty="0"/>
              <a:t>Omezení souborových </a:t>
            </a:r>
            <a:r>
              <a:rPr lang="cs-CZ" sz="3600" dirty="0" smtClean="0"/>
              <a:t>systémů</a:t>
            </a:r>
            <a:endParaRPr lang="cs-CZ" sz="3600" dirty="0"/>
          </a:p>
        </p:txBody>
      </p:sp>
      <p:sp>
        <p:nvSpPr>
          <p:cNvPr id="15" name="Volný tvar 14"/>
          <p:cNvSpPr/>
          <p:nvPr/>
        </p:nvSpPr>
        <p:spPr>
          <a:xfrm>
            <a:off x="2627784" y="1556792"/>
            <a:ext cx="4176464" cy="1080120"/>
          </a:xfrm>
          <a:custGeom>
            <a:avLst/>
            <a:gdLst>
              <a:gd name="connsiteX0" fmla="*/ 0 w 4172388"/>
              <a:gd name="connsiteY0" fmla="*/ 153189 h 919117"/>
              <a:gd name="connsiteX1" fmla="*/ 153189 w 4172388"/>
              <a:gd name="connsiteY1" fmla="*/ 0 h 919117"/>
              <a:gd name="connsiteX2" fmla="*/ 4019199 w 4172388"/>
              <a:gd name="connsiteY2" fmla="*/ 0 h 919117"/>
              <a:gd name="connsiteX3" fmla="*/ 4172388 w 4172388"/>
              <a:gd name="connsiteY3" fmla="*/ 153189 h 919117"/>
              <a:gd name="connsiteX4" fmla="*/ 4172388 w 4172388"/>
              <a:gd name="connsiteY4" fmla="*/ 765928 h 919117"/>
              <a:gd name="connsiteX5" fmla="*/ 4019199 w 4172388"/>
              <a:gd name="connsiteY5" fmla="*/ 919117 h 919117"/>
              <a:gd name="connsiteX6" fmla="*/ 153189 w 4172388"/>
              <a:gd name="connsiteY6" fmla="*/ 919117 h 919117"/>
              <a:gd name="connsiteX7" fmla="*/ 0 w 4172388"/>
              <a:gd name="connsiteY7" fmla="*/ 765928 h 919117"/>
              <a:gd name="connsiteX8" fmla="*/ 0 w 4172388"/>
              <a:gd name="connsiteY8" fmla="*/ 153189 h 9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2388" h="919117">
                <a:moveTo>
                  <a:pt x="0" y="153189"/>
                </a:moveTo>
                <a:cubicBezTo>
                  <a:pt x="0" y="68585"/>
                  <a:pt x="68585" y="0"/>
                  <a:pt x="153189" y="0"/>
                </a:cubicBezTo>
                <a:lnTo>
                  <a:pt x="4019199" y="0"/>
                </a:lnTo>
                <a:cubicBezTo>
                  <a:pt x="4103803" y="0"/>
                  <a:pt x="4172388" y="68585"/>
                  <a:pt x="4172388" y="153189"/>
                </a:cubicBezTo>
                <a:lnTo>
                  <a:pt x="4172388" y="765928"/>
                </a:lnTo>
                <a:cubicBezTo>
                  <a:pt x="4172388" y="850532"/>
                  <a:pt x="4103803" y="919117"/>
                  <a:pt x="4019199" y="919117"/>
                </a:cubicBezTo>
                <a:lnTo>
                  <a:pt x="153189" y="919117"/>
                </a:lnTo>
                <a:cubicBezTo>
                  <a:pt x="68585" y="919117"/>
                  <a:pt x="0" y="850532"/>
                  <a:pt x="0" y="765928"/>
                </a:cubicBezTo>
                <a:lnTo>
                  <a:pt x="0" y="153189"/>
                </a:lnTo>
                <a:close/>
              </a:path>
            </a:pathLst>
          </a:cu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498" tIns="88683" rIns="132498" bIns="88683" numCol="1" spcCol="1270" anchor="ctr" anchorCtr="0">
            <a:noAutofit/>
          </a:bodyPr>
          <a:lstStyle/>
          <a:p>
            <a:pPr algn="ctr" defTabSz="1022350">
              <a:lnSpc>
                <a:spcPct val="90000"/>
              </a:lnSpc>
              <a:spcBef>
                <a:spcPct val="0"/>
              </a:spcBef>
            </a:pPr>
            <a:r>
              <a:rPr lang="cs-CZ" sz="2400" dirty="0" smtClean="0">
                <a:solidFill>
                  <a:schemeClr val="tx1"/>
                </a:solidFill>
                <a:latin typeface="Arial" panose="020B0604020202020204" pitchFamily="34" charset="0"/>
              </a:rPr>
              <a:t>Velikost paměťového </a:t>
            </a:r>
            <a:r>
              <a:rPr lang="cs-CZ" sz="2400" dirty="0">
                <a:solidFill>
                  <a:schemeClr val="tx1"/>
                </a:solidFill>
                <a:latin typeface="Arial" panose="020B0604020202020204" pitchFamily="34" charset="0"/>
              </a:rPr>
              <a:t>média kterou je daný systém schopen pokrýt </a:t>
            </a:r>
          </a:p>
        </p:txBody>
      </p:sp>
      <p:sp>
        <p:nvSpPr>
          <p:cNvPr id="16" name="Volný tvar 15"/>
          <p:cNvSpPr/>
          <p:nvPr/>
        </p:nvSpPr>
        <p:spPr>
          <a:xfrm>
            <a:off x="2627784" y="2996952"/>
            <a:ext cx="4191129" cy="648073"/>
          </a:xfrm>
          <a:custGeom>
            <a:avLst/>
            <a:gdLst>
              <a:gd name="connsiteX0" fmla="*/ 0 w 4172388"/>
              <a:gd name="connsiteY0" fmla="*/ 153189 h 919117"/>
              <a:gd name="connsiteX1" fmla="*/ 153189 w 4172388"/>
              <a:gd name="connsiteY1" fmla="*/ 0 h 919117"/>
              <a:gd name="connsiteX2" fmla="*/ 4019199 w 4172388"/>
              <a:gd name="connsiteY2" fmla="*/ 0 h 919117"/>
              <a:gd name="connsiteX3" fmla="*/ 4172388 w 4172388"/>
              <a:gd name="connsiteY3" fmla="*/ 153189 h 919117"/>
              <a:gd name="connsiteX4" fmla="*/ 4172388 w 4172388"/>
              <a:gd name="connsiteY4" fmla="*/ 765928 h 919117"/>
              <a:gd name="connsiteX5" fmla="*/ 4019199 w 4172388"/>
              <a:gd name="connsiteY5" fmla="*/ 919117 h 919117"/>
              <a:gd name="connsiteX6" fmla="*/ 153189 w 4172388"/>
              <a:gd name="connsiteY6" fmla="*/ 919117 h 919117"/>
              <a:gd name="connsiteX7" fmla="*/ 0 w 4172388"/>
              <a:gd name="connsiteY7" fmla="*/ 765928 h 919117"/>
              <a:gd name="connsiteX8" fmla="*/ 0 w 4172388"/>
              <a:gd name="connsiteY8" fmla="*/ 153189 h 9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2388" h="919117">
                <a:moveTo>
                  <a:pt x="0" y="153189"/>
                </a:moveTo>
                <a:cubicBezTo>
                  <a:pt x="0" y="68585"/>
                  <a:pt x="68585" y="0"/>
                  <a:pt x="153189" y="0"/>
                </a:cubicBezTo>
                <a:lnTo>
                  <a:pt x="4019199" y="0"/>
                </a:lnTo>
                <a:cubicBezTo>
                  <a:pt x="4103803" y="0"/>
                  <a:pt x="4172388" y="68585"/>
                  <a:pt x="4172388" y="153189"/>
                </a:cubicBezTo>
                <a:lnTo>
                  <a:pt x="4172388" y="765928"/>
                </a:lnTo>
                <a:cubicBezTo>
                  <a:pt x="4172388" y="850532"/>
                  <a:pt x="4103803" y="919117"/>
                  <a:pt x="4019199" y="919117"/>
                </a:cubicBezTo>
                <a:lnTo>
                  <a:pt x="153189" y="919117"/>
                </a:lnTo>
                <a:cubicBezTo>
                  <a:pt x="68585" y="919117"/>
                  <a:pt x="0" y="850532"/>
                  <a:pt x="0" y="765928"/>
                </a:cubicBezTo>
                <a:lnTo>
                  <a:pt x="0" y="153189"/>
                </a:lnTo>
                <a:close/>
              </a:path>
            </a:pathLst>
          </a:cu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498" tIns="88683" rIns="132498" bIns="88683" numCol="1" spcCol="1270" anchor="ctr" anchorCtr="0">
            <a:noAutofit/>
          </a:bodyPr>
          <a:lstStyle/>
          <a:p>
            <a:pPr algn="ctr" defTabSz="1022350">
              <a:lnSpc>
                <a:spcPct val="90000"/>
              </a:lnSpc>
              <a:spcBef>
                <a:spcPct val="0"/>
              </a:spcBef>
              <a:spcAft>
                <a:spcPct val="35000"/>
              </a:spcAft>
            </a:pPr>
            <a:r>
              <a:rPr lang="cs-CZ" sz="2400" dirty="0" smtClean="0">
                <a:solidFill>
                  <a:schemeClr val="tx1"/>
                </a:solidFill>
                <a:latin typeface="Arial" panose="020B0604020202020204" pitchFamily="34" charset="0"/>
              </a:rPr>
              <a:t>Velikost souboru</a:t>
            </a:r>
            <a:endParaRPr lang="cs-CZ" sz="2400" dirty="0"/>
          </a:p>
        </p:txBody>
      </p:sp>
      <p:sp>
        <p:nvSpPr>
          <p:cNvPr id="17" name="Volný tvar 16"/>
          <p:cNvSpPr/>
          <p:nvPr/>
        </p:nvSpPr>
        <p:spPr>
          <a:xfrm>
            <a:off x="2615157" y="3789040"/>
            <a:ext cx="4191129" cy="648073"/>
          </a:xfrm>
          <a:custGeom>
            <a:avLst/>
            <a:gdLst>
              <a:gd name="connsiteX0" fmla="*/ 0 w 4172388"/>
              <a:gd name="connsiteY0" fmla="*/ 153189 h 919117"/>
              <a:gd name="connsiteX1" fmla="*/ 153189 w 4172388"/>
              <a:gd name="connsiteY1" fmla="*/ 0 h 919117"/>
              <a:gd name="connsiteX2" fmla="*/ 4019199 w 4172388"/>
              <a:gd name="connsiteY2" fmla="*/ 0 h 919117"/>
              <a:gd name="connsiteX3" fmla="*/ 4172388 w 4172388"/>
              <a:gd name="connsiteY3" fmla="*/ 153189 h 919117"/>
              <a:gd name="connsiteX4" fmla="*/ 4172388 w 4172388"/>
              <a:gd name="connsiteY4" fmla="*/ 765928 h 919117"/>
              <a:gd name="connsiteX5" fmla="*/ 4019199 w 4172388"/>
              <a:gd name="connsiteY5" fmla="*/ 919117 h 919117"/>
              <a:gd name="connsiteX6" fmla="*/ 153189 w 4172388"/>
              <a:gd name="connsiteY6" fmla="*/ 919117 h 919117"/>
              <a:gd name="connsiteX7" fmla="*/ 0 w 4172388"/>
              <a:gd name="connsiteY7" fmla="*/ 765928 h 919117"/>
              <a:gd name="connsiteX8" fmla="*/ 0 w 4172388"/>
              <a:gd name="connsiteY8" fmla="*/ 153189 h 9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2388" h="919117">
                <a:moveTo>
                  <a:pt x="0" y="153189"/>
                </a:moveTo>
                <a:cubicBezTo>
                  <a:pt x="0" y="68585"/>
                  <a:pt x="68585" y="0"/>
                  <a:pt x="153189" y="0"/>
                </a:cubicBezTo>
                <a:lnTo>
                  <a:pt x="4019199" y="0"/>
                </a:lnTo>
                <a:cubicBezTo>
                  <a:pt x="4103803" y="0"/>
                  <a:pt x="4172388" y="68585"/>
                  <a:pt x="4172388" y="153189"/>
                </a:cubicBezTo>
                <a:lnTo>
                  <a:pt x="4172388" y="765928"/>
                </a:lnTo>
                <a:cubicBezTo>
                  <a:pt x="4172388" y="850532"/>
                  <a:pt x="4103803" y="919117"/>
                  <a:pt x="4019199" y="919117"/>
                </a:cubicBezTo>
                <a:lnTo>
                  <a:pt x="153189" y="919117"/>
                </a:lnTo>
                <a:cubicBezTo>
                  <a:pt x="68585" y="919117"/>
                  <a:pt x="0" y="850532"/>
                  <a:pt x="0" y="765928"/>
                </a:cubicBezTo>
                <a:lnTo>
                  <a:pt x="0" y="153189"/>
                </a:lnTo>
                <a:close/>
              </a:path>
            </a:pathLst>
          </a:cu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498" tIns="88683" rIns="132498" bIns="88683" numCol="1" spcCol="1270" anchor="ctr" anchorCtr="0">
            <a:noAutofit/>
          </a:bodyPr>
          <a:lstStyle/>
          <a:p>
            <a:pPr lvl="0" algn="ctr" defTabSz="1022350">
              <a:lnSpc>
                <a:spcPct val="90000"/>
              </a:lnSpc>
              <a:spcBef>
                <a:spcPct val="0"/>
              </a:spcBef>
              <a:spcAft>
                <a:spcPct val="35000"/>
              </a:spcAft>
            </a:pPr>
            <a:r>
              <a:rPr lang="cs-CZ" sz="2400" dirty="0" smtClean="0">
                <a:solidFill>
                  <a:schemeClr val="tx1"/>
                </a:solidFill>
                <a:latin typeface="Arial" panose="020B0604020202020204" pitchFamily="34" charset="0"/>
              </a:rPr>
              <a:t>Délka názvu souboru</a:t>
            </a:r>
            <a:endParaRPr lang="cs-CZ" sz="2300" kern="1200" dirty="0"/>
          </a:p>
        </p:txBody>
      </p:sp>
      <p:sp>
        <p:nvSpPr>
          <p:cNvPr id="19" name="Volný tvar 18"/>
          <p:cNvSpPr/>
          <p:nvPr/>
        </p:nvSpPr>
        <p:spPr>
          <a:xfrm>
            <a:off x="2615157" y="4603722"/>
            <a:ext cx="4191129" cy="629013"/>
          </a:xfrm>
          <a:custGeom>
            <a:avLst/>
            <a:gdLst>
              <a:gd name="connsiteX0" fmla="*/ 0 w 4172388"/>
              <a:gd name="connsiteY0" fmla="*/ 153189 h 919117"/>
              <a:gd name="connsiteX1" fmla="*/ 153189 w 4172388"/>
              <a:gd name="connsiteY1" fmla="*/ 0 h 919117"/>
              <a:gd name="connsiteX2" fmla="*/ 4019199 w 4172388"/>
              <a:gd name="connsiteY2" fmla="*/ 0 h 919117"/>
              <a:gd name="connsiteX3" fmla="*/ 4172388 w 4172388"/>
              <a:gd name="connsiteY3" fmla="*/ 153189 h 919117"/>
              <a:gd name="connsiteX4" fmla="*/ 4172388 w 4172388"/>
              <a:gd name="connsiteY4" fmla="*/ 765928 h 919117"/>
              <a:gd name="connsiteX5" fmla="*/ 4019199 w 4172388"/>
              <a:gd name="connsiteY5" fmla="*/ 919117 h 919117"/>
              <a:gd name="connsiteX6" fmla="*/ 153189 w 4172388"/>
              <a:gd name="connsiteY6" fmla="*/ 919117 h 919117"/>
              <a:gd name="connsiteX7" fmla="*/ 0 w 4172388"/>
              <a:gd name="connsiteY7" fmla="*/ 765928 h 919117"/>
              <a:gd name="connsiteX8" fmla="*/ 0 w 4172388"/>
              <a:gd name="connsiteY8" fmla="*/ 153189 h 9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2388" h="919117">
                <a:moveTo>
                  <a:pt x="0" y="153189"/>
                </a:moveTo>
                <a:cubicBezTo>
                  <a:pt x="0" y="68585"/>
                  <a:pt x="68585" y="0"/>
                  <a:pt x="153189" y="0"/>
                </a:cubicBezTo>
                <a:lnTo>
                  <a:pt x="4019199" y="0"/>
                </a:lnTo>
                <a:cubicBezTo>
                  <a:pt x="4103803" y="0"/>
                  <a:pt x="4172388" y="68585"/>
                  <a:pt x="4172388" y="153189"/>
                </a:cubicBezTo>
                <a:lnTo>
                  <a:pt x="4172388" y="765928"/>
                </a:lnTo>
                <a:cubicBezTo>
                  <a:pt x="4172388" y="850532"/>
                  <a:pt x="4103803" y="919117"/>
                  <a:pt x="4019199" y="919117"/>
                </a:cubicBezTo>
                <a:lnTo>
                  <a:pt x="153189" y="919117"/>
                </a:lnTo>
                <a:cubicBezTo>
                  <a:pt x="68585" y="919117"/>
                  <a:pt x="0" y="850532"/>
                  <a:pt x="0" y="765928"/>
                </a:cubicBezTo>
                <a:lnTo>
                  <a:pt x="0" y="153189"/>
                </a:lnTo>
                <a:close/>
              </a:path>
            </a:pathLst>
          </a:cu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498" tIns="88683" rIns="132498" bIns="88683" numCol="1" spcCol="1270" anchor="ctr" anchorCtr="0">
            <a:noAutofit/>
          </a:bodyPr>
          <a:lstStyle/>
          <a:p>
            <a:pPr lvl="0" algn="ctr" defTabSz="1022350">
              <a:lnSpc>
                <a:spcPct val="90000"/>
              </a:lnSpc>
              <a:spcBef>
                <a:spcPct val="0"/>
              </a:spcBef>
              <a:spcAft>
                <a:spcPct val="35000"/>
              </a:spcAft>
            </a:pPr>
            <a:r>
              <a:rPr lang="cs-CZ" sz="2400" dirty="0" smtClean="0">
                <a:solidFill>
                  <a:schemeClr val="tx1"/>
                </a:solidFill>
                <a:latin typeface="Arial" panose="020B0604020202020204" pitchFamily="34" charset="0"/>
              </a:rPr>
              <a:t>Počet v nořených složek</a:t>
            </a:r>
            <a:endParaRPr lang="cs-CZ" sz="2300" kern="1200" dirty="0"/>
          </a:p>
        </p:txBody>
      </p:sp>
      <p:sp>
        <p:nvSpPr>
          <p:cNvPr id="21" name="Volný tvar 20"/>
          <p:cNvSpPr/>
          <p:nvPr/>
        </p:nvSpPr>
        <p:spPr>
          <a:xfrm>
            <a:off x="2615157" y="5445225"/>
            <a:ext cx="4191129" cy="629013"/>
          </a:xfrm>
          <a:custGeom>
            <a:avLst/>
            <a:gdLst>
              <a:gd name="connsiteX0" fmla="*/ 0 w 4172388"/>
              <a:gd name="connsiteY0" fmla="*/ 153189 h 919117"/>
              <a:gd name="connsiteX1" fmla="*/ 153189 w 4172388"/>
              <a:gd name="connsiteY1" fmla="*/ 0 h 919117"/>
              <a:gd name="connsiteX2" fmla="*/ 4019199 w 4172388"/>
              <a:gd name="connsiteY2" fmla="*/ 0 h 919117"/>
              <a:gd name="connsiteX3" fmla="*/ 4172388 w 4172388"/>
              <a:gd name="connsiteY3" fmla="*/ 153189 h 919117"/>
              <a:gd name="connsiteX4" fmla="*/ 4172388 w 4172388"/>
              <a:gd name="connsiteY4" fmla="*/ 765928 h 919117"/>
              <a:gd name="connsiteX5" fmla="*/ 4019199 w 4172388"/>
              <a:gd name="connsiteY5" fmla="*/ 919117 h 919117"/>
              <a:gd name="connsiteX6" fmla="*/ 153189 w 4172388"/>
              <a:gd name="connsiteY6" fmla="*/ 919117 h 919117"/>
              <a:gd name="connsiteX7" fmla="*/ 0 w 4172388"/>
              <a:gd name="connsiteY7" fmla="*/ 765928 h 919117"/>
              <a:gd name="connsiteX8" fmla="*/ 0 w 4172388"/>
              <a:gd name="connsiteY8" fmla="*/ 153189 h 9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2388" h="919117">
                <a:moveTo>
                  <a:pt x="0" y="153189"/>
                </a:moveTo>
                <a:cubicBezTo>
                  <a:pt x="0" y="68585"/>
                  <a:pt x="68585" y="0"/>
                  <a:pt x="153189" y="0"/>
                </a:cubicBezTo>
                <a:lnTo>
                  <a:pt x="4019199" y="0"/>
                </a:lnTo>
                <a:cubicBezTo>
                  <a:pt x="4103803" y="0"/>
                  <a:pt x="4172388" y="68585"/>
                  <a:pt x="4172388" y="153189"/>
                </a:cubicBezTo>
                <a:lnTo>
                  <a:pt x="4172388" y="765928"/>
                </a:lnTo>
                <a:cubicBezTo>
                  <a:pt x="4172388" y="850532"/>
                  <a:pt x="4103803" y="919117"/>
                  <a:pt x="4019199" y="919117"/>
                </a:cubicBezTo>
                <a:lnTo>
                  <a:pt x="153189" y="919117"/>
                </a:lnTo>
                <a:cubicBezTo>
                  <a:pt x="68585" y="919117"/>
                  <a:pt x="0" y="850532"/>
                  <a:pt x="0" y="765928"/>
                </a:cubicBezTo>
                <a:lnTo>
                  <a:pt x="0" y="153189"/>
                </a:lnTo>
                <a:close/>
              </a:path>
            </a:pathLst>
          </a:cu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498" tIns="88683" rIns="132498" bIns="88683" numCol="1" spcCol="1270" anchor="ctr" anchorCtr="0">
            <a:noAutofit/>
          </a:bodyPr>
          <a:lstStyle/>
          <a:p>
            <a:pPr algn="ctr" defTabSz="1022350">
              <a:lnSpc>
                <a:spcPct val="90000"/>
              </a:lnSpc>
              <a:spcBef>
                <a:spcPct val="0"/>
              </a:spcBef>
              <a:spcAft>
                <a:spcPct val="35000"/>
              </a:spcAft>
            </a:pPr>
            <a:r>
              <a:rPr lang="cs-CZ" sz="2400" dirty="0" smtClean="0">
                <a:solidFill>
                  <a:schemeClr val="tx1"/>
                </a:solidFill>
                <a:latin typeface="Arial" panose="020B0604020202020204" pitchFamily="34" charset="0"/>
              </a:rPr>
              <a:t>Podporovaná znaková sada</a:t>
            </a:r>
            <a:endParaRPr lang="cs-CZ" sz="2300" dirty="0"/>
          </a:p>
        </p:txBody>
      </p:sp>
    </p:spTree>
    <p:extLst>
      <p:ext uri="{BB962C8B-B14F-4D97-AF65-F5344CB8AC3E}">
        <p14:creationId xmlns:p14="http://schemas.microsoft.com/office/powerpoint/2010/main" val="3914070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ppt_x"/>
                                          </p:val>
                                        </p:tav>
                                        <p:tav tm="100000">
                                          <p:val>
                                            <p:strVal val="#ppt_x"/>
                                          </p:val>
                                        </p:tav>
                                      </p:tavLst>
                                    </p:anim>
                                    <p:anim calcmode="lin" valueType="num">
                                      <p:cBhvr additive="base">
                                        <p:cTn id="1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additive="base">
                                        <p:cTn id="25" dur="500" fill="hold"/>
                                        <p:tgtEl>
                                          <p:spTgt spid="19"/>
                                        </p:tgtEl>
                                        <p:attrNameLst>
                                          <p:attrName>ppt_x</p:attrName>
                                        </p:attrNameLst>
                                      </p:cBhvr>
                                      <p:tavLst>
                                        <p:tav tm="0">
                                          <p:val>
                                            <p:strVal val="#ppt_x"/>
                                          </p:val>
                                        </p:tav>
                                        <p:tav tm="100000">
                                          <p:val>
                                            <p:strVal val="#ppt_x"/>
                                          </p:val>
                                        </p:tav>
                                      </p:tavLst>
                                    </p:anim>
                                    <p:anim calcmode="lin" valueType="num">
                                      <p:cBhvr additive="base">
                                        <p:cTn id="2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ppt_x"/>
                                          </p:val>
                                        </p:tav>
                                        <p:tav tm="100000">
                                          <p:val>
                                            <p:strVal val="#ppt_x"/>
                                          </p:val>
                                        </p:tav>
                                      </p:tavLst>
                                    </p:anim>
                                    <p:anim calcmode="lin" valueType="num">
                                      <p:cBhvr additive="base">
                                        <p:cTn id="3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9" grpId="0" animBg="1"/>
      <p:bldP spid="2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04664"/>
            <a:ext cx="8424936" cy="619934"/>
          </a:xfrm>
        </p:spPr>
        <p:txBody>
          <a:bodyPr>
            <a:normAutofit/>
          </a:bodyPr>
          <a:lstStyle/>
          <a:p>
            <a:pPr algn="ctr"/>
            <a:r>
              <a:rPr lang="cs-CZ" sz="3200" dirty="0" smtClean="0"/>
              <a:t>Příklady souborových systémů</a:t>
            </a:r>
            <a:endParaRPr lang="cs-CZ" sz="3200" dirty="0"/>
          </a:p>
        </p:txBody>
      </p:sp>
      <p:sp>
        <p:nvSpPr>
          <p:cNvPr id="16" name="Volný tvar 15"/>
          <p:cNvSpPr/>
          <p:nvPr/>
        </p:nvSpPr>
        <p:spPr>
          <a:xfrm>
            <a:off x="2483768" y="1772816"/>
            <a:ext cx="4191129" cy="648073"/>
          </a:xfrm>
          <a:custGeom>
            <a:avLst/>
            <a:gdLst>
              <a:gd name="connsiteX0" fmla="*/ 0 w 4172388"/>
              <a:gd name="connsiteY0" fmla="*/ 153189 h 919117"/>
              <a:gd name="connsiteX1" fmla="*/ 153189 w 4172388"/>
              <a:gd name="connsiteY1" fmla="*/ 0 h 919117"/>
              <a:gd name="connsiteX2" fmla="*/ 4019199 w 4172388"/>
              <a:gd name="connsiteY2" fmla="*/ 0 h 919117"/>
              <a:gd name="connsiteX3" fmla="*/ 4172388 w 4172388"/>
              <a:gd name="connsiteY3" fmla="*/ 153189 h 919117"/>
              <a:gd name="connsiteX4" fmla="*/ 4172388 w 4172388"/>
              <a:gd name="connsiteY4" fmla="*/ 765928 h 919117"/>
              <a:gd name="connsiteX5" fmla="*/ 4019199 w 4172388"/>
              <a:gd name="connsiteY5" fmla="*/ 919117 h 919117"/>
              <a:gd name="connsiteX6" fmla="*/ 153189 w 4172388"/>
              <a:gd name="connsiteY6" fmla="*/ 919117 h 919117"/>
              <a:gd name="connsiteX7" fmla="*/ 0 w 4172388"/>
              <a:gd name="connsiteY7" fmla="*/ 765928 h 919117"/>
              <a:gd name="connsiteX8" fmla="*/ 0 w 4172388"/>
              <a:gd name="connsiteY8" fmla="*/ 153189 h 9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2388" h="919117">
                <a:moveTo>
                  <a:pt x="0" y="153189"/>
                </a:moveTo>
                <a:cubicBezTo>
                  <a:pt x="0" y="68585"/>
                  <a:pt x="68585" y="0"/>
                  <a:pt x="153189" y="0"/>
                </a:cubicBezTo>
                <a:lnTo>
                  <a:pt x="4019199" y="0"/>
                </a:lnTo>
                <a:cubicBezTo>
                  <a:pt x="4103803" y="0"/>
                  <a:pt x="4172388" y="68585"/>
                  <a:pt x="4172388" y="153189"/>
                </a:cubicBezTo>
                <a:lnTo>
                  <a:pt x="4172388" y="765928"/>
                </a:lnTo>
                <a:cubicBezTo>
                  <a:pt x="4172388" y="850532"/>
                  <a:pt x="4103803" y="919117"/>
                  <a:pt x="4019199" y="919117"/>
                </a:cubicBezTo>
                <a:lnTo>
                  <a:pt x="153189" y="919117"/>
                </a:lnTo>
                <a:cubicBezTo>
                  <a:pt x="68585" y="919117"/>
                  <a:pt x="0" y="850532"/>
                  <a:pt x="0" y="765928"/>
                </a:cubicBezTo>
                <a:lnTo>
                  <a:pt x="0" y="153189"/>
                </a:lnTo>
                <a:close/>
              </a:path>
            </a:pathLst>
          </a:cu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498" tIns="88683" rIns="132498" bIns="88683" numCol="1" spcCol="1270" anchor="ctr" anchorCtr="0">
            <a:noAutofit/>
          </a:bodyPr>
          <a:lstStyle/>
          <a:p>
            <a:pPr algn="ctr" defTabSz="1022350">
              <a:lnSpc>
                <a:spcPct val="90000"/>
              </a:lnSpc>
              <a:spcBef>
                <a:spcPct val="0"/>
              </a:spcBef>
              <a:spcAft>
                <a:spcPct val="35000"/>
              </a:spcAft>
            </a:pPr>
            <a:r>
              <a:rPr lang="cs-CZ" sz="2400" dirty="0" smtClean="0">
                <a:hlinkClick r:id="rId2" tooltip="FAT"/>
              </a:rPr>
              <a:t>FAT</a:t>
            </a:r>
            <a:endParaRPr lang="cs-CZ" sz="2400" dirty="0"/>
          </a:p>
        </p:txBody>
      </p:sp>
      <p:sp>
        <p:nvSpPr>
          <p:cNvPr id="17" name="Volný tvar 16"/>
          <p:cNvSpPr/>
          <p:nvPr/>
        </p:nvSpPr>
        <p:spPr>
          <a:xfrm>
            <a:off x="2471141" y="2564904"/>
            <a:ext cx="4191129" cy="648073"/>
          </a:xfrm>
          <a:custGeom>
            <a:avLst/>
            <a:gdLst>
              <a:gd name="connsiteX0" fmla="*/ 0 w 4172388"/>
              <a:gd name="connsiteY0" fmla="*/ 153189 h 919117"/>
              <a:gd name="connsiteX1" fmla="*/ 153189 w 4172388"/>
              <a:gd name="connsiteY1" fmla="*/ 0 h 919117"/>
              <a:gd name="connsiteX2" fmla="*/ 4019199 w 4172388"/>
              <a:gd name="connsiteY2" fmla="*/ 0 h 919117"/>
              <a:gd name="connsiteX3" fmla="*/ 4172388 w 4172388"/>
              <a:gd name="connsiteY3" fmla="*/ 153189 h 919117"/>
              <a:gd name="connsiteX4" fmla="*/ 4172388 w 4172388"/>
              <a:gd name="connsiteY4" fmla="*/ 765928 h 919117"/>
              <a:gd name="connsiteX5" fmla="*/ 4019199 w 4172388"/>
              <a:gd name="connsiteY5" fmla="*/ 919117 h 919117"/>
              <a:gd name="connsiteX6" fmla="*/ 153189 w 4172388"/>
              <a:gd name="connsiteY6" fmla="*/ 919117 h 919117"/>
              <a:gd name="connsiteX7" fmla="*/ 0 w 4172388"/>
              <a:gd name="connsiteY7" fmla="*/ 765928 h 919117"/>
              <a:gd name="connsiteX8" fmla="*/ 0 w 4172388"/>
              <a:gd name="connsiteY8" fmla="*/ 153189 h 9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2388" h="919117">
                <a:moveTo>
                  <a:pt x="0" y="153189"/>
                </a:moveTo>
                <a:cubicBezTo>
                  <a:pt x="0" y="68585"/>
                  <a:pt x="68585" y="0"/>
                  <a:pt x="153189" y="0"/>
                </a:cubicBezTo>
                <a:lnTo>
                  <a:pt x="4019199" y="0"/>
                </a:lnTo>
                <a:cubicBezTo>
                  <a:pt x="4103803" y="0"/>
                  <a:pt x="4172388" y="68585"/>
                  <a:pt x="4172388" y="153189"/>
                </a:cubicBezTo>
                <a:lnTo>
                  <a:pt x="4172388" y="765928"/>
                </a:lnTo>
                <a:cubicBezTo>
                  <a:pt x="4172388" y="850532"/>
                  <a:pt x="4103803" y="919117"/>
                  <a:pt x="4019199" y="919117"/>
                </a:cubicBezTo>
                <a:lnTo>
                  <a:pt x="153189" y="919117"/>
                </a:lnTo>
                <a:cubicBezTo>
                  <a:pt x="68585" y="919117"/>
                  <a:pt x="0" y="850532"/>
                  <a:pt x="0" y="765928"/>
                </a:cubicBezTo>
                <a:lnTo>
                  <a:pt x="0" y="153189"/>
                </a:lnTo>
                <a:close/>
              </a:path>
            </a:pathLst>
          </a:cu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498" tIns="88683" rIns="132498" bIns="88683" numCol="1" spcCol="1270" anchor="ctr" anchorCtr="0">
            <a:noAutofit/>
          </a:bodyPr>
          <a:lstStyle/>
          <a:p>
            <a:pPr lvl="0" algn="ctr" defTabSz="1022350">
              <a:lnSpc>
                <a:spcPct val="90000"/>
              </a:lnSpc>
              <a:spcBef>
                <a:spcPct val="0"/>
              </a:spcBef>
              <a:spcAft>
                <a:spcPct val="35000"/>
              </a:spcAft>
            </a:pPr>
            <a:r>
              <a:rPr lang="cs-CZ" sz="2000" dirty="0">
                <a:hlinkClick r:id="rId3" tooltip="NTFS"/>
              </a:rPr>
              <a:t>NTFS</a:t>
            </a:r>
            <a:r>
              <a:rPr lang="cs-CZ" sz="2000" dirty="0"/>
              <a:t> </a:t>
            </a:r>
            <a:endParaRPr lang="cs-CZ" sz="2300" kern="1200" dirty="0"/>
          </a:p>
        </p:txBody>
      </p:sp>
      <p:sp>
        <p:nvSpPr>
          <p:cNvPr id="19" name="Volný tvar 18"/>
          <p:cNvSpPr/>
          <p:nvPr/>
        </p:nvSpPr>
        <p:spPr>
          <a:xfrm>
            <a:off x="2471141" y="3379586"/>
            <a:ext cx="4191129" cy="629013"/>
          </a:xfrm>
          <a:custGeom>
            <a:avLst/>
            <a:gdLst>
              <a:gd name="connsiteX0" fmla="*/ 0 w 4172388"/>
              <a:gd name="connsiteY0" fmla="*/ 153189 h 919117"/>
              <a:gd name="connsiteX1" fmla="*/ 153189 w 4172388"/>
              <a:gd name="connsiteY1" fmla="*/ 0 h 919117"/>
              <a:gd name="connsiteX2" fmla="*/ 4019199 w 4172388"/>
              <a:gd name="connsiteY2" fmla="*/ 0 h 919117"/>
              <a:gd name="connsiteX3" fmla="*/ 4172388 w 4172388"/>
              <a:gd name="connsiteY3" fmla="*/ 153189 h 919117"/>
              <a:gd name="connsiteX4" fmla="*/ 4172388 w 4172388"/>
              <a:gd name="connsiteY4" fmla="*/ 765928 h 919117"/>
              <a:gd name="connsiteX5" fmla="*/ 4019199 w 4172388"/>
              <a:gd name="connsiteY5" fmla="*/ 919117 h 919117"/>
              <a:gd name="connsiteX6" fmla="*/ 153189 w 4172388"/>
              <a:gd name="connsiteY6" fmla="*/ 919117 h 919117"/>
              <a:gd name="connsiteX7" fmla="*/ 0 w 4172388"/>
              <a:gd name="connsiteY7" fmla="*/ 765928 h 919117"/>
              <a:gd name="connsiteX8" fmla="*/ 0 w 4172388"/>
              <a:gd name="connsiteY8" fmla="*/ 153189 h 9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2388" h="919117">
                <a:moveTo>
                  <a:pt x="0" y="153189"/>
                </a:moveTo>
                <a:cubicBezTo>
                  <a:pt x="0" y="68585"/>
                  <a:pt x="68585" y="0"/>
                  <a:pt x="153189" y="0"/>
                </a:cubicBezTo>
                <a:lnTo>
                  <a:pt x="4019199" y="0"/>
                </a:lnTo>
                <a:cubicBezTo>
                  <a:pt x="4103803" y="0"/>
                  <a:pt x="4172388" y="68585"/>
                  <a:pt x="4172388" y="153189"/>
                </a:cubicBezTo>
                <a:lnTo>
                  <a:pt x="4172388" y="765928"/>
                </a:lnTo>
                <a:cubicBezTo>
                  <a:pt x="4172388" y="850532"/>
                  <a:pt x="4103803" y="919117"/>
                  <a:pt x="4019199" y="919117"/>
                </a:cubicBezTo>
                <a:lnTo>
                  <a:pt x="153189" y="919117"/>
                </a:lnTo>
                <a:cubicBezTo>
                  <a:pt x="68585" y="919117"/>
                  <a:pt x="0" y="850532"/>
                  <a:pt x="0" y="765928"/>
                </a:cubicBezTo>
                <a:lnTo>
                  <a:pt x="0" y="153189"/>
                </a:lnTo>
                <a:close/>
              </a:path>
            </a:pathLst>
          </a:cu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498" tIns="88683" rIns="132498" bIns="88683" numCol="1" spcCol="1270" anchor="ctr" anchorCtr="0">
            <a:noAutofit/>
          </a:bodyPr>
          <a:lstStyle/>
          <a:p>
            <a:pPr algn="ctr" defTabSz="1022350">
              <a:lnSpc>
                <a:spcPct val="90000"/>
              </a:lnSpc>
              <a:spcBef>
                <a:spcPct val="0"/>
              </a:spcBef>
              <a:spcAft>
                <a:spcPct val="35000"/>
              </a:spcAft>
            </a:pPr>
            <a:r>
              <a:rPr lang="cs-CZ" sz="2000" dirty="0">
                <a:hlinkClick r:id="rId4" tooltip="ISO 9660"/>
              </a:rPr>
              <a:t>ISO </a:t>
            </a:r>
            <a:r>
              <a:rPr lang="cs-CZ" sz="2000" dirty="0" smtClean="0">
                <a:hlinkClick r:id="rId4" tooltip="ISO 9660"/>
              </a:rPr>
              <a:t>9660</a:t>
            </a:r>
            <a:endParaRPr lang="cs-CZ" sz="2300" kern="1200" dirty="0"/>
          </a:p>
        </p:txBody>
      </p:sp>
      <p:sp>
        <p:nvSpPr>
          <p:cNvPr id="21" name="Volný tvar 20"/>
          <p:cNvSpPr/>
          <p:nvPr/>
        </p:nvSpPr>
        <p:spPr>
          <a:xfrm>
            <a:off x="2471141" y="4221089"/>
            <a:ext cx="4191129" cy="1512167"/>
          </a:xfrm>
          <a:custGeom>
            <a:avLst/>
            <a:gdLst>
              <a:gd name="connsiteX0" fmla="*/ 0 w 4172388"/>
              <a:gd name="connsiteY0" fmla="*/ 153189 h 919117"/>
              <a:gd name="connsiteX1" fmla="*/ 153189 w 4172388"/>
              <a:gd name="connsiteY1" fmla="*/ 0 h 919117"/>
              <a:gd name="connsiteX2" fmla="*/ 4019199 w 4172388"/>
              <a:gd name="connsiteY2" fmla="*/ 0 h 919117"/>
              <a:gd name="connsiteX3" fmla="*/ 4172388 w 4172388"/>
              <a:gd name="connsiteY3" fmla="*/ 153189 h 919117"/>
              <a:gd name="connsiteX4" fmla="*/ 4172388 w 4172388"/>
              <a:gd name="connsiteY4" fmla="*/ 765928 h 919117"/>
              <a:gd name="connsiteX5" fmla="*/ 4019199 w 4172388"/>
              <a:gd name="connsiteY5" fmla="*/ 919117 h 919117"/>
              <a:gd name="connsiteX6" fmla="*/ 153189 w 4172388"/>
              <a:gd name="connsiteY6" fmla="*/ 919117 h 919117"/>
              <a:gd name="connsiteX7" fmla="*/ 0 w 4172388"/>
              <a:gd name="connsiteY7" fmla="*/ 765928 h 919117"/>
              <a:gd name="connsiteX8" fmla="*/ 0 w 4172388"/>
              <a:gd name="connsiteY8" fmla="*/ 153189 h 9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2388" h="919117">
                <a:moveTo>
                  <a:pt x="0" y="153189"/>
                </a:moveTo>
                <a:cubicBezTo>
                  <a:pt x="0" y="68585"/>
                  <a:pt x="68585" y="0"/>
                  <a:pt x="153189" y="0"/>
                </a:cubicBezTo>
                <a:lnTo>
                  <a:pt x="4019199" y="0"/>
                </a:lnTo>
                <a:cubicBezTo>
                  <a:pt x="4103803" y="0"/>
                  <a:pt x="4172388" y="68585"/>
                  <a:pt x="4172388" y="153189"/>
                </a:cubicBezTo>
                <a:lnTo>
                  <a:pt x="4172388" y="765928"/>
                </a:lnTo>
                <a:cubicBezTo>
                  <a:pt x="4172388" y="850532"/>
                  <a:pt x="4103803" y="919117"/>
                  <a:pt x="4019199" y="919117"/>
                </a:cubicBezTo>
                <a:lnTo>
                  <a:pt x="153189" y="919117"/>
                </a:lnTo>
                <a:cubicBezTo>
                  <a:pt x="68585" y="919117"/>
                  <a:pt x="0" y="850532"/>
                  <a:pt x="0" y="765928"/>
                </a:cubicBezTo>
                <a:lnTo>
                  <a:pt x="0" y="153189"/>
                </a:lnTo>
                <a:close/>
              </a:path>
            </a:pathLst>
          </a:cu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498" tIns="88683" rIns="132498" bIns="88683" numCol="1" spcCol="1270" anchor="ctr" anchorCtr="0">
            <a:noAutofit/>
          </a:bodyPr>
          <a:lstStyle/>
          <a:p>
            <a:pPr algn="ctr" defTabSz="1022350">
              <a:lnSpc>
                <a:spcPct val="90000"/>
              </a:lnSpc>
              <a:spcBef>
                <a:spcPct val="0"/>
              </a:spcBef>
              <a:spcAft>
                <a:spcPct val="35000"/>
              </a:spcAft>
            </a:pPr>
            <a:r>
              <a:rPr lang="cs-CZ" sz="2400" dirty="0" smtClean="0"/>
              <a:t>V </a:t>
            </a:r>
            <a:r>
              <a:rPr lang="cs-CZ" sz="2400" dirty="0" err="1" smtClean="0"/>
              <a:t>linuxu</a:t>
            </a:r>
            <a:r>
              <a:rPr lang="cs-CZ" sz="2400" dirty="0" smtClean="0"/>
              <a:t> </a:t>
            </a:r>
            <a:r>
              <a:rPr lang="cs-CZ" sz="2400" dirty="0" err="1" smtClean="0"/>
              <a:t>ješte</a:t>
            </a:r>
            <a:r>
              <a:rPr lang="cs-CZ" sz="2400" dirty="0" smtClean="0"/>
              <a:t> najdeme například:</a:t>
            </a:r>
            <a:endParaRPr lang="cs-CZ" sz="2400" dirty="0" smtClean="0">
              <a:hlinkClick r:id="rId5" tooltip="Ext2"/>
            </a:endParaRPr>
          </a:p>
          <a:p>
            <a:pPr algn="ctr" defTabSz="1022350">
              <a:lnSpc>
                <a:spcPct val="90000"/>
              </a:lnSpc>
              <a:spcBef>
                <a:spcPct val="0"/>
              </a:spcBef>
              <a:spcAft>
                <a:spcPct val="35000"/>
              </a:spcAft>
            </a:pPr>
            <a:r>
              <a:rPr lang="en-US" sz="2400" dirty="0" smtClean="0">
                <a:hlinkClick r:id="rId5" tooltip="Ext2"/>
              </a:rPr>
              <a:t>ext2</a:t>
            </a:r>
            <a:r>
              <a:rPr lang="en-US" sz="2400" dirty="0"/>
              <a:t>, </a:t>
            </a:r>
            <a:r>
              <a:rPr lang="en-US" sz="2400" dirty="0">
                <a:hlinkClick r:id="rId6" tooltip="Ext3"/>
              </a:rPr>
              <a:t>ext3</a:t>
            </a:r>
            <a:r>
              <a:rPr lang="en-US" sz="2400" dirty="0"/>
              <a:t>, </a:t>
            </a:r>
            <a:r>
              <a:rPr lang="en-US" sz="2400" dirty="0">
                <a:hlinkClick r:id="rId7" tooltip="Ext4"/>
              </a:rPr>
              <a:t>ext4</a:t>
            </a:r>
            <a:r>
              <a:rPr lang="en-US" sz="2400" dirty="0"/>
              <a:t>, </a:t>
            </a:r>
            <a:r>
              <a:rPr lang="en-US" sz="2400" dirty="0" err="1">
                <a:hlinkClick r:id="rId8" tooltip="ReiserFS"/>
              </a:rPr>
              <a:t>ReiserFS</a:t>
            </a:r>
            <a:r>
              <a:rPr lang="en-US" sz="2400" dirty="0"/>
              <a:t>, </a:t>
            </a:r>
            <a:r>
              <a:rPr lang="en-US" sz="2400" dirty="0">
                <a:hlinkClick r:id="rId9" tooltip="JFS"/>
              </a:rPr>
              <a:t>JFS</a:t>
            </a:r>
            <a:r>
              <a:rPr lang="en-US" sz="2400" dirty="0"/>
              <a:t>, </a:t>
            </a:r>
            <a:r>
              <a:rPr lang="en-US" sz="2400" dirty="0">
                <a:hlinkClick r:id="rId10" tooltip="XFS"/>
              </a:rPr>
              <a:t>XFS</a:t>
            </a:r>
            <a:endParaRPr lang="cs-CZ" sz="2300" dirty="0"/>
          </a:p>
        </p:txBody>
      </p:sp>
    </p:spTree>
    <p:extLst>
      <p:ext uri="{BB962C8B-B14F-4D97-AF65-F5344CB8AC3E}">
        <p14:creationId xmlns:p14="http://schemas.microsoft.com/office/powerpoint/2010/main" val="3921451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ppt_x"/>
                                          </p:val>
                                        </p:tav>
                                        <p:tav tm="100000">
                                          <p:val>
                                            <p:strVal val="#ppt_x"/>
                                          </p:val>
                                        </p:tav>
                                      </p:tavLst>
                                    </p:anim>
                                    <p:anim calcmode="lin" valueType="num">
                                      <p:cBhvr additive="base">
                                        <p:cTn id="2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500" fill="hold"/>
                                        <p:tgtEl>
                                          <p:spTgt spid="21"/>
                                        </p:tgtEl>
                                        <p:attrNameLst>
                                          <p:attrName>ppt_x</p:attrName>
                                        </p:attrNameLst>
                                      </p:cBhvr>
                                      <p:tavLst>
                                        <p:tav tm="0">
                                          <p:val>
                                            <p:strVal val="#ppt_x"/>
                                          </p:val>
                                        </p:tav>
                                        <p:tav tm="100000">
                                          <p:val>
                                            <p:strVal val="#ppt_x"/>
                                          </p:val>
                                        </p:tav>
                                      </p:tavLst>
                                    </p:anim>
                                    <p:anim calcmode="lin" valueType="num">
                                      <p:cBhvr additive="base">
                                        <p:cTn id="2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9" grpId="0" animBg="1"/>
      <p:bldP spid="2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244858" y="365279"/>
            <a:ext cx="8510268" cy="584775"/>
          </a:xfrm>
          <a:prstGeom prst="rect">
            <a:avLst/>
          </a:prstGeom>
        </p:spPr>
        <p:txBody>
          <a:bodyPr wrap="square">
            <a:spAutoFit/>
          </a:bodyPr>
          <a:lstStyle/>
          <a:p>
            <a:pPr lvl="1" algn="ctr"/>
            <a:r>
              <a:rPr lang="cs-CZ" sz="3200" b="1" cap="all"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Příklady </a:t>
            </a:r>
            <a:r>
              <a:rPr lang="cs-CZ" sz="3200" b="1" cap="all"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přípon souborů</a:t>
            </a:r>
            <a:endParaRPr lang="cs-CZ" sz="3200" b="1" cap="all"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
        <p:nvSpPr>
          <p:cNvPr id="10" name="Volný tvar 9"/>
          <p:cNvSpPr/>
          <p:nvPr/>
        </p:nvSpPr>
        <p:spPr>
          <a:xfrm>
            <a:off x="4514438" y="1340768"/>
            <a:ext cx="4214810" cy="925355"/>
          </a:xfrm>
          <a:custGeom>
            <a:avLst/>
            <a:gdLst>
              <a:gd name="connsiteX0" fmla="*/ 0 w 4172388"/>
              <a:gd name="connsiteY0" fmla="*/ 153189 h 919117"/>
              <a:gd name="connsiteX1" fmla="*/ 153189 w 4172388"/>
              <a:gd name="connsiteY1" fmla="*/ 0 h 919117"/>
              <a:gd name="connsiteX2" fmla="*/ 4019199 w 4172388"/>
              <a:gd name="connsiteY2" fmla="*/ 0 h 919117"/>
              <a:gd name="connsiteX3" fmla="*/ 4172388 w 4172388"/>
              <a:gd name="connsiteY3" fmla="*/ 153189 h 919117"/>
              <a:gd name="connsiteX4" fmla="*/ 4172388 w 4172388"/>
              <a:gd name="connsiteY4" fmla="*/ 765928 h 919117"/>
              <a:gd name="connsiteX5" fmla="*/ 4019199 w 4172388"/>
              <a:gd name="connsiteY5" fmla="*/ 919117 h 919117"/>
              <a:gd name="connsiteX6" fmla="*/ 153189 w 4172388"/>
              <a:gd name="connsiteY6" fmla="*/ 919117 h 919117"/>
              <a:gd name="connsiteX7" fmla="*/ 0 w 4172388"/>
              <a:gd name="connsiteY7" fmla="*/ 765928 h 919117"/>
              <a:gd name="connsiteX8" fmla="*/ 0 w 4172388"/>
              <a:gd name="connsiteY8" fmla="*/ 153189 h 9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2388" h="919117">
                <a:moveTo>
                  <a:pt x="0" y="153189"/>
                </a:moveTo>
                <a:cubicBezTo>
                  <a:pt x="0" y="68585"/>
                  <a:pt x="68585" y="0"/>
                  <a:pt x="153189" y="0"/>
                </a:cubicBezTo>
                <a:lnTo>
                  <a:pt x="4019199" y="0"/>
                </a:lnTo>
                <a:cubicBezTo>
                  <a:pt x="4103803" y="0"/>
                  <a:pt x="4172388" y="68585"/>
                  <a:pt x="4172388" y="153189"/>
                </a:cubicBezTo>
                <a:lnTo>
                  <a:pt x="4172388" y="765928"/>
                </a:lnTo>
                <a:cubicBezTo>
                  <a:pt x="4172388" y="850532"/>
                  <a:pt x="4103803" y="919117"/>
                  <a:pt x="4019199" y="919117"/>
                </a:cubicBezTo>
                <a:lnTo>
                  <a:pt x="153189" y="919117"/>
                </a:lnTo>
                <a:cubicBezTo>
                  <a:pt x="68585" y="919117"/>
                  <a:pt x="0" y="850532"/>
                  <a:pt x="0" y="765928"/>
                </a:cubicBezTo>
                <a:lnTo>
                  <a:pt x="0" y="153189"/>
                </a:lnTo>
                <a:close/>
              </a:path>
            </a:pathLst>
          </a:custGeom>
          <a:solidFill>
            <a:srgbClr val="7030A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498" tIns="88683" rIns="132498" bIns="88683" numCol="1" spcCol="1270" anchor="ctr" anchorCtr="0">
            <a:normAutofit/>
          </a:bodyPr>
          <a:lstStyle/>
          <a:p>
            <a:pPr lvl="0" algn="ctr" defTabSz="1022350">
              <a:lnSpc>
                <a:spcPct val="90000"/>
              </a:lnSpc>
              <a:spcBef>
                <a:spcPct val="0"/>
              </a:spcBef>
            </a:pPr>
            <a:r>
              <a:rPr lang="cs-CZ" sz="2400" dirty="0" smtClean="0"/>
              <a:t>Spustitelné </a:t>
            </a:r>
            <a:r>
              <a:rPr lang="cs-CZ" sz="2400" dirty="0" err="1" smtClean="0"/>
              <a:t>soubroy</a:t>
            </a:r>
            <a:endParaRPr lang="cs-CZ" sz="2300" kern="1200" dirty="0"/>
          </a:p>
        </p:txBody>
      </p:sp>
      <p:sp>
        <p:nvSpPr>
          <p:cNvPr id="12" name="Volný tvar 11"/>
          <p:cNvSpPr/>
          <p:nvPr/>
        </p:nvSpPr>
        <p:spPr>
          <a:xfrm>
            <a:off x="4512400" y="3272824"/>
            <a:ext cx="4214810" cy="925355"/>
          </a:xfrm>
          <a:custGeom>
            <a:avLst/>
            <a:gdLst>
              <a:gd name="connsiteX0" fmla="*/ 0 w 4172388"/>
              <a:gd name="connsiteY0" fmla="*/ 153189 h 919117"/>
              <a:gd name="connsiteX1" fmla="*/ 153189 w 4172388"/>
              <a:gd name="connsiteY1" fmla="*/ 0 h 919117"/>
              <a:gd name="connsiteX2" fmla="*/ 4019199 w 4172388"/>
              <a:gd name="connsiteY2" fmla="*/ 0 h 919117"/>
              <a:gd name="connsiteX3" fmla="*/ 4172388 w 4172388"/>
              <a:gd name="connsiteY3" fmla="*/ 153189 h 919117"/>
              <a:gd name="connsiteX4" fmla="*/ 4172388 w 4172388"/>
              <a:gd name="connsiteY4" fmla="*/ 765928 h 919117"/>
              <a:gd name="connsiteX5" fmla="*/ 4019199 w 4172388"/>
              <a:gd name="connsiteY5" fmla="*/ 919117 h 919117"/>
              <a:gd name="connsiteX6" fmla="*/ 153189 w 4172388"/>
              <a:gd name="connsiteY6" fmla="*/ 919117 h 919117"/>
              <a:gd name="connsiteX7" fmla="*/ 0 w 4172388"/>
              <a:gd name="connsiteY7" fmla="*/ 765928 h 919117"/>
              <a:gd name="connsiteX8" fmla="*/ 0 w 4172388"/>
              <a:gd name="connsiteY8" fmla="*/ 153189 h 9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2388" h="919117">
                <a:moveTo>
                  <a:pt x="0" y="153189"/>
                </a:moveTo>
                <a:cubicBezTo>
                  <a:pt x="0" y="68585"/>
                  <a:pt x="68585" y="0"/>
                  <a:pt x="153189" y="0"/>
                </a:cubicBezTo>
                <a:lnTo>
                  <a:pt x="4019199" y="0"/>
                </a:lnTo>
                <a:cubicBezTo>
                  <a:pt x="4103803" y="0"/>
                  <a:pt x="4172388" y="68585"/>
                  <a:pt x="4172388" y="153189"/>
                </a:cubicBezTo>
                <a:lnTo>
                  <a:pt x="4172388" y="765928"/>
                </a:lnTo>
                <a:cubicBezTo>
                  <a:pt x="4172388" y="850532"/>
                  <a:pt x="4103803" y="919117"/>
                  <a:pt x="4019199" y="919117"/>
                </a:cubicBezTo>
                <a:lnTo>
                  <a:pt x="153189" y="919117"/>
                </a:lnTo>
                <a:cubicBezTo>
                  <a:pt x="68585" y="919117"/>
                  <a:pt x="0" y="850532"/>
                  <a:pt x="0" y="765928"/>
                </a:cubicBezTo>
                <a:lnTo>
                  <a:pt x="0" y="153189"/>
                </a:lnTo>
                <a:close/>
              </a:path>
            </a:pathLst>
          </a:custGeom>
          <a:solidFill>
            <a:srgbClr val="7030A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498" tIns="88683" rIns="132498" bIns="88683" numCol="1" spcCol="1270" anchor="ctr" anchorCtr="0">
            <a:noAutofit/>
          </a:bodyPr>
          <a:lstStyle/>
          <a:p>
            <a:pPr lvl="0" algn="ctr" defTabSz="1022350">
              <a:lnSpc>
                <a:spcPct val="90000"/>
              </a:lnSpc>
              <a:spcBef>
                <a:spcPct val="0"/>
              </a:spcBef>
              <a:spcAft>
                <a:spcPct val="35000"/>
              </a:spcAft>
            </a:pPr>
            <a:r>
              <a:rPr lang="cs-CZ" sz="2400" dirty="0" smtClean="0"/>
              <a:t>Dokumenty MS Word</a:t>
            </a:r>
            <a:endParaRPr lang="cs-CZ" sz="2300" kern="1200" dirty="0" smtClean="0"/>
          </a:p>
        </p:txBody>
      </p:sp>
      <p:sp>
        <p:nvSpPr>
          <p:cNvPr id="13" name="Volný tvar 12"/>
          <p:cNvSpPr/>
          <p:nvPr/>
        </p:nvSpPr>
        <p:spPr>
          <a:xfrm>
            <a:off x="4499773" y="4237896"/>
            <a:ext cx="4214810" cy="925355"/>
          </a:xfrm>
          <a:custGeom>
            <a:avLst/>
            <a:gdLst>
              <a:gd name="connsiteX0" fmla="*/ 0 w 4172388"/>
              <a:gd name="connsiteY0" fmla="*/ 153189 h 919117"/>
              <a:gd name="connsiteX1" fmla="*/ 153189 w 4172388"/>
              <a:gd name="connsiteY1" fmla="*/ 0 h 919117"/>
              <a:gd name="connsiteX2" fmla="*/ 4019199 w 4172388"/>
              <a:gd name="connsiteY2" fmla="*/ 0 h 919117"/>
              <a:gd name="connsiteX3" fmla="*/ 4172388 w 4172388"/>
              <a:gd name="connsiteY3" fmla="*/ 153189 h 919117"/>
              <a:gd name="connsiteX4" fmla="*/ 4172388 w 4172388"/>
              <a:gd name="connsiteY4" fmla="*/ 765928 h 919117"/>
              <a:gd name="connsiteX5" fmla="*/ 4019199 w 4172388"/>
              <a:gd name="connsiteY5" fmla="*/ 919117 h 919117"/>
              <a:gd name="connsiteX6" fmla="*/ 153189 w 4172388"/>
              <a:gd name="connsiteY6" fmla="*/ 919117 h 919117"/>
              <a:gd name="connsiteX7" fmla="*/ 0 w 4172388"/>
              <a:gd name="connsiteY7" fmla="*/ 765928 h 919117"/>
              <a:gd name="connsiteX8" fmla="*/ 0 w 4172388"/>
              <a:gd name="connsiteY8" fmla="*/ 153189 h 9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2388" h="919117">
                <a:moveTo>
                  <a:pt x="0" y="153189"/>
                </a:moveTo>
                <a:cubicBezTo>
                  <a:pt x="0" y="68585"/>
                  <a:pt x="68585" y="0"/>
                  <a:pt x="153189" y="0"/>
                </a:cubicBezTo>
                <a:lnTo>
                  <a:pt x="4019199" y="0"/>
                </a:lnTo>
                <a:cubicBezTo>
                  <a:pt x="4103803" y="0"/>
                  <a:pt x="4172388" y="68585"/>
                  <a:pt x="4172388" y="153189"/>
                </a:cubicBezTo>
                <a:lnTo>
                  <a:pt x="4172388" y="765928"/>
                </a:lnTo>
                <a:cubicBezTo>
                  <a:pt x="4172388" y="850532"/>
                  <a:pt x="4103803" y="919117"/>
                  <a:pt x="4019199" y="919117"/>
                </a:cubicBezTo>
                <a:lnTo>
                  <a:pt x="153189" y="919117"/>
                </a:lnTo>
                <a:cubicBezTo>
                  <a:pt x="68585" y="919117"/>
                  <a:pt x="0" y="850532"/>
                  <a:pt x="0" y="765928"/>
                </a:cubicBezTo>
                <a:lnTo>
                  <a:pt x="0" y="153189"/>
                </a:lnTo>
                <a:close/>
              </a:path>
            </a:pathLst>
          </a:custGeom>
          <a:solidFill>
            <a:srgbClr val="7030A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498" tIns="88683" rIns="132498" bIns="88683" numCol="1" spcCol="1270" anchor="ctr" anchorCtr="0">
            <a:noAutofit/>
          </a:bodyPr>
          <a:lstStyle/>
          <a:p>
            <a:pPr lvl="0" algn="ctr" defTabSz="1022350">
              <a:lnSpc>
                <a:spcPct val="90000"/>
              </a:lnSpc>
              <a:spcBef>
                <a:spcPct val="0"/>
              </a:spcBef>
              <a:spcAft>
                <a:spcPct val="35000"/>
              </a:spcAft>
            </a:pPr>
            <a:r>
              <a:rPr lang="cs-CZ" sz="2400" dirty="0" smtClean="0"/>
              <a:t>obrázky</a:t>
            </a:r>
            <a:endParaRPr lang="cs-CZ" sz="2300" kern="1200" dirty="0"/>
          </a:p>
        </p:txBody>
      </p:sp>
      <p:sp>
        <p:nvSpPr>
          <p:cNvPr id="14" name="Volný tvar 13"/>
          <p:cNvSpPr/>
          <p:nvPr/>
        </p:nvSpPr>
        <p:spPr>
          <a:xfrm>
            <a:off x="4514439" y="2322182"/>
            <a:ext cx="4212770" cy="868422"/>
          </a:xfrm>
          <a:custGeom>
            <a:avLst/>
            <a:gdLst>
              <a:gd name="connsiteX0" fmla="*/ 0 w 4172388"/>
              <a:gd name="connsiteY0" fmla="*/ 153189 h 919117"/>
              <a:gd name="connsiteX1" fmla="*/ 153189 w 4172388"/>
              <a:gd name="connsiteY1" fmla="*/ 0 h 919117"/>
              <a:gd name="connsiteX2" fmla="*/ 4019199 w 4172388"/>
              <a:gd name="connsiteY2" fmla="*/ 0 h 919117"/>
              <a:gd name="connsiteX3" fmla="*/ 4172388 w 4172388"/>
              <a:gd name="connsiteY3" fmla="*/ 153189 h 919117"/>
              <a:gd name="connsiteX4" fmla="*/ 4172388 w 4172388"/>
              <a:gd name="connsiteY4" fmla="*/ 765928 h 919117"/>
              <a:gd name="connsiteX5" fmla="*/ 4019199 w 4172388"/>
              <a:gd name="connsiteY5" fmla="*/ 919117 h 919117"/>
              <a:gd name="connsiteX6" fmla="*/ 153189 w 4172388"/>
              <a:gd name="connsiteY6" fmla="*/ 919117 h 919117"/>
              <a:gd name="connsiteX7" fmla="*/ 0 w 4172388"/>
              <a:gd name="connsiteY7" fmla="*/ 765928 h 919117"/>
              <a:gd name="connsiteX8" fmla="*/ 0 w 4172388"/>
              <a:gd name="connsiteY8" fmla="*/ 153189 h 9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2388" h="919117">
                <a:moveTo>
                  <a:pt x="0" y="153189"/>
                </a:moveTo>
                <a:cubicBezTo>
                  <a:pt x="0" y="68585"/>
                  <a:pt x="68585" y="0"/>
                  <a:pt x="153189" y="0"/>
                </a:cubicBezTo>
                <a:lnTo>
                  <a:pt x="4019199" y="0"/>
                </a:lnTo>
                <a:cubicBezTo>
                  <a:pt x="4103803" y="0"/>
                  <a:pt x="4172388" y="68585"/>
                  <a:pt x="4172388" y="153189"/>
                </a:cubicBezTo>
                <a:lnTo>
                  <a:pt x="4172388" y="765928"/>
                </a:lnTo>
                <a:cubicBezTo>
                  <a:pt x="4172388" y="850532"/>
                  <a:pt x="4103803" y="919117"/>
                  <a:pt x="4019199" y="919117"/>
                </a:cubicBezTo>
                <a:lnTo>
                  <a:pt x="153189" y="919117"/>
                </a:lnTo>
                <a:cubicBezTo>
                  <a:pt x="68585" y="919117"/>
                  <a:pt x="0" y="850532"/>
                  <a:pt x="0" y="765928"/>
                </a:cubicBezTo>
                <a:lnTo>
                  <a:pt x="0" y="153189"/>
                </a:lnTo>
                <a:close/>
              </a:path>
            </a:pathLst>
          </a:custGeom>
          <a:solidFill>
            <a:srgbClr val="7030A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498" tIns="88683" rIns="132498" bIns="88683" numCol="1" spcCol="1270" anchor="ctr" anchorCtr="0">
            <a:normAutofit/>
          </a:bodyPr>
          <a:lstStyle/>
          <a:p>
            <a:pPr lvl="0" algn="ctr" defTabSz="1022350">
              <a:lnSpc>
                <a:spcPct val="90000"/>
              </a:lnSpc>
              <a:spcBef>
                <a:spcPct val="0"/>
              </a:spcBef>
              <a:spcAft>
                <a:spcPct val="35000"/>
              </a:spcAft>
            </a:pPr>
            <a:r>
              <a:rPr lang="cs-CZ" sz="2400" dirty="0" smtClean="0"/>
              <a:t>Textové soubory, </a:t>
            </a:r>
            <a:endParaRPr lang="cs-CZ" sz="2300" kern="1200" dirty="0"/>
          </a:p>
        </p:txBody>
      </p:sp>
      <p:sp>
        <p:nvSpPr>
          <p:cNvPr id="15" name="Volný tvar 14"/>
          <p:cNvSpPr/>
          <p:nvPr/>
        </p:nvSpPr>
        <p:spPr>
          <a:xfrm>
            <a:off x="408082" y="1340768"/>
            <a:ext cx="3926640" cy="925355"/>
          </a:xfrm>
          <a:custGeom>
            <a:avLst/>
            <a:gdLst>
              <a:gd name="connsiteX0" fmla="*/ 0 w 4172388"/>
              <a:gd name="connsiteY0" fmla="*/ 153189 h 919117"/>
              <a:gd name="connsiteX1" fmla="*/ 153189 w 4172388"/>
              <a:gd name="connsiteY1" fmla="*/ 0 h 919117"/>
              <a:gd name="connsiteX2" fmla="*/ 4019199 w 4172388"/>
              <a:gd name="connsiteY2" fmla="*/ 0 h 919117"/>
              <a:gd name="connsiteX3" fmla="*/ 4172388 w 4172388"/>
              <a:gd name="connsiteY3" fmla="*/ 153189 h 919117"/>
              <a:gd name="connsiteX4" fmla="*/ 4172388 w 4172388"/>
              <a:gd name="connsiteY4" fmla="*/ 765928 h 919117"/>
              <a:gd name="connsiteX5" fmla="*/ 4019199 w 4172388"/>
              <a:gd name="connsiteY5" fmla="*/ 919117 h 919117"/>
              <a:gd name="connsiteX6" fmla="*/ 153189 w 4172388"/>
              <a:gd name="connsiteY6" fmla="*/ 919117 h 919117"/>
              <a:gd name="connsiteX7" fmla="*/ 0 w 4172388"/>
              <a:gd name="connsiteY7" fmla="*/ 765928 h 919117"/>
              <a:gd name="connsiteX8" fmla="*/ 0 w 4172388"/>
              <a:gd name="connsiteY8" fmla="*/ 153189 h 9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2388" h="919117">
                <a:moveTo>
                  <a:pt x="0" y="153189"/>
                </a:moveTo>
                <a:cubicBezTo>
                  <a:pt x="0" y="68585"/>
                  <a:pt x="68585" y="0"/>
                  <a:pt x="153189" y="0"/>
                </a:cubicBezTo>
                <a:lnTo>
                  <a:pt x="4019199" y="0"/>
                </a:lnTo>
                <a:cubicBezTo>
                  <a:pt x="4103803" y="0"/>
                  <a:pt x="4172388" y="68585"/>
                  <a:pt x="4172388" y="153189"/>
                </a:cubicBezTo>
                <a:lnTo>
                  <a:pt x="4172388" y="765928"/>
                </a:lnTo>
                <a:cubicBezTo>
                  <a:pt x="4172388" y="850532"/>
                  <a:pt x="4103803" y="919117"/>
                  <a:pt x="4019199" y="919117"/>
                </a:cubicBezTo>
                <a:lnTo>
                  <a:pt x="153189" y="919117"/>
                </a:lnTo>
                <a:cubicBezTo>
                  <a:pt x="68585" y="919117"/>
                  <a:pt x="0" y="850532"/>
                  <a:pt x="0" y="765928"/>
                </a:cubicBezTo>
                <a:lnTo>
                  <a:pt x="0" y="153189"/>
                </a:lnTo>
                <a:close/>
              </a:path>
            </a:pathLst>
          </a:cu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498" tIns="88683" rIns="132498" bIns="88683" numCol="1" spcCol="1270" anchor="ctr" anchorCtr="0">
            <a:noAutofit/>
          </a:bodyPr>
          <a:lstStyle/>
          <a:p>
            <a:pPr algn="ctr"/>
            <a:r>
              <a:rPr lang="cs-CZ" sz="2400" b="1" dirty="0" err="1" smtClean="0"/>
              <a:t>exe</a:t>
            </a:r>
            <a:r>
              <a:rPr lang="cs-CZ" sz="2400" b="1" dirty="0" smtClean="0"/>
              <a:t>, </a:t>
            </a:r>
            <a:r>
              <a:rPr lang="cs-CZ" sz="2400" b="1" dirty="0" err="1" smtClean="0"/>
              <a:t>com</a:t>
            </a:r>
            <a:endParaRPr lang="cs-CZ" sz="2400" b="1" dirty="0"/>
          </a:p>
        </p:txBody>
      </p:sp>
      <p:sp>
        <p:nvSpPr>
          <p:cNvPr id="16" name="Volný tvar 15"/>
          <p:cNvSpPr/>
          <p:nvPr/>
        </p:nvSpPr>
        <p:spPr>
          <a:xfrm>
            <a:off x="406044" y="3272824"/>
            <a:ext cx="3926640" cy="925355"/>
          </a:xfrm>
          <a:custGeom>
            <a:avLst/>
            <a:gdLst>
              <a:gd name="connsiteX0" fmla="*/ 0 w 4172388"/>
              <a:gd name="connsiteY0" fmla="*/ 153189 h 919117"/>
              <a:gd name="connsiteX1" fmla="*/ 153189 w 4172388"/>
              <a:gd name="connsiteY1" fmla="*/ 0 h 919117"/>
              <a:gd name="connsiteX2" fmla="*/ 4019199 w 4172388"/>
              <a:gd name="connsiteY2" fmla="*/ 0 h 919117"/>
              <a:gd name="connsiteX3" fmla="*/ 4172388 w 4172388"/>
              <a:gd name="connsiteY3" fmla="*/ 153189 h 919117"/>
              <a:gd name="connsiteX4" fmla="*/ 4172388 w 4172388"/>
              <a:gd name="connsiteY4" fmla="*/ 765928 h 919117"/>
              <a:gd name="connsiteX5" fmla="*/ 4019199 w 4172388"/>
              <a:gd name="connsiteY5" fmla="*/ 919117 h 919117"/>
              <a:gd name="connsiteX6" fmla="*/ 153189 w 4172388"/>
              <a:gd name="connsiteY6" fmla="*/ 919117 h 919117"/>
              <a:gd name="connsiteX7" fmla="*/ 0 w 4172388"/>
              <a:gd name="connsiteY7" fmla="*/ 765928 h 919117"/>
              <a:gd name="connsiteX8" fmla="*/ 0 w 4172388"/>
              <a:gd name="connsiteY8" fmla="*/ 153189 h 9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2388" h="919117">
                <a:moveTo>
                  <a:pt x="0" y="153189"/>
                </a:moveTo>
                <a:cubicBezTo>
                  <a:pt x="0" y="68585"/>
                  <a:pt x="68585" y="0"/>
                  <a:pt x="153189" y="0"/>
                </a:cubicBezTo>
                <a:lnTo>
                  <a:pt x="4019199" y="0"/>
                </a:lnTo>
                <a:cubicBezTo>
                  <a:pt x="4103803" y="0"/>
                  <a:pt x="4172388" y="68585"/>
                  <a:pt x="4172388" y="153189"/>
                </a:cubicBezTo>
                <a:lnTo>
                  <a:pt x="4172388" y="765928"/>
                </a:lnTo>
                <a:cubicBezTo>
                  <a:pt x="4172388" y="850532"/>
                  <a:pt x="4103803" y="919117"/>
                  <a:pt x="4019199" y="919117"/>
                </a:cubicBezTo>
                <a:lnTo>
                  <a:pt x="153189" y="919117"/>
                </a:lnTo>
                <a:cubicBezTo>
                  <a:pt x="68585" y="919117"/>
                  <a:pt x="0" y="850532"/>
                  <a:pt x="0" y="765928"/>
                </a:cubicBezTo>
                <a:lnTo>
                  <a:pt x="0" y="153189"/>
                </a:lnTo>
                <a:close/>
              </a:path>
            </a:pathLst>
          </a:cu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498" tIns="88683" rIns="132498" bIns="88683" numCol="1" spcCol="1270" anchor="ctr" anchorCtr="0">
            <a:noAutofit/>
          </a:bodyPr>
          <a:lstStyle/>
          <a:p>
            <a:pPr algn="ctr"/>
            <a:r>
              <a:rPr lang="cs-CZ" sz="2400" b="1" dirty="0"/>
              <a:t>d</a:t>
            </a:r>
            <a:r>
              <a:rPr lang="cs-CZ" sz="2400" b="1" dirty="0" smtClean="0"/>
              <a:t>oc, </a:t>
            </a:r>
            <a:r>
              <a:rPr lang="cs-CZ" sz="2400" b="1" dirty="0" err="1" smtClean="0"/>
              <a:t>docx</a:t>
            </a:r>
            <a:endParaRPr lang="cs-CZ" sz="2400" b="1" dirty="0"/>
          </a:p>
        </p:txBody>
      </p:sp>
      <p:sp>
        <p:nvSpPr>
          <p:cNvPr id="17" name="Volný tvar 16"/>
          <p:cNvSpPr/>
          <p:nvPr/>
        </p:nvSpPr>
        <p:spPr>
          <a:xfrm>
            <a:off x="393417" y="4237896"/>
            <a:ext cx="3926640" cy="925355"/>
          </a:xfrm>
          <a:custGeom>
            <a:avLst/>
            <a:gdLst>
              <a:gd name="connsiteX0" fmla="*/ 0 w 4172388"/>
              <a:gd name="connsiteY0" fmla="*/ 153189 h 919117"/>
              <a:gd name="connsiteX1" fmla="*/ 153189 w 4172388"/>
              <a:gd name="connsiteY1" fmla="*/ 0 h 919117"/>
              <a:gd name="connsiteX2" fmla="*/ 4019199 w 4172388"/>
              <a:gd name="connsiteY2" fmla="*/ 0 h 919117"/>
              <a:gd name="connsiteX3" fmla="*/ 4172388 w 4172388"/>
              <a:gd name="connsiteY3" fmla="*/ 153189 h 919117"/>
              <a:gd name="connsiteX4" fmla="*/ 4172388 w 4172388"/>
              <a:gd name="connsiteY4" fmla="*/ 765928 h 919117"/>
              <a:gd name="connsiteX5" fmla="*/ 4019199 w 4172388"/>
              <a:gd name="connsiteY5" fmla="*/ 919117 h 919117"/>
              <a:gd name="connsiteX6" fmla="*/ 153189 w 4172388"/>
              <a:gd name="connsiteY6" fmla="*/ 919117 h 919117"/>
              <a:gd name="connsiteX7" fmla="*/ 0 w 4172388"/>
              <a:gd name="connsiteY7" fmla="*/ 765928 h 919117"/>
              <a:gd name="connsiteX8" fmla="*/ 0 w 4172388"/>
              <a:gd name="connsiteY8" fmla="*/ 153189 h 9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2388" h="919117">
                <a:moveTo>
                  <a:pt x="0" y="153189"/>
                </a:moveTo>
                <a:cubicBezTo>
                  <a:pt x="0" y="68585"/>
                  <a:pt x="68585" y="0"/>
                  <a:pt x="153189" y="0"/>
                </a:cubicBezTo>
                <a:lnTo>
                  <a:pt x="4019199" y="0"/>
                </a:lnTo>
                <a:cubicBezTo>
                  <a:pt x="4103803" y="0"/>
                  <a:pt x="4172388" y="68585"/>
                  <a:pt x="4172388" y="153189"/>
                </a:cubicBezTo>
                <a:lnTo>
                  <a:pt x="4172388" y="765928"/>
                </a:lnTo>
                <a:cubicBezTo>
                  <a:pt x="4172388" y="850532"/>
                  <a:pt x="4103803" y="919117"/>
                  <a:pt x="4019199" y="919117"/>
                </a:cubicBezTo>
                <a:lnTo>
                  <a:pt x="153189" y="919117"/>
                </a:lnTo>
                <a:cubicBezTo>
                  <a:pt x="68585" y="919117"/>
                  <a:pt x="0" y="850532"/>
                  <a:pt x="0" y="765928"/>
                </a:cubicBezTo>
                <a:lnTo>
                  <a:pt x="0" y="153189"/>
                </a:lnTo>
                <a:close/>
              </a:path>
            </a:pathLst>
          </a:cu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498" tIns="88683" rIns="132498" bIns="88683" numCol="1" spcCol="1270" anchor="ctr" anchorCtr="0">
            <a:noAutofit/>
          </a:bodyPr>
          <a:lstStyle/>
          <a:p>
            <a:pPr algn="ctr"/>
            <a:r>
              <a:rPr lang="cs-CZ" sz="2400" b="1" dirty="0" err="1" smtClean="0"/>
              <a:t>jpg</a:t>
            </a:r>
            <a:r>
              <a:rPr lang="cs-CZ" sz="2400" b="1" dirty="0" smtClean="0"/>
              <a:t>, </a:t>
            </a:r>
            <a:r>
              <a:rPr lang="cs-CZ" sz="2400" b="1" dirty="0" err="1" smtClean="0"/>
              <a:t>gif</a:t>
            </a:r>
            <a:r>
              <a:rPr lang="cs-CZ" sz="2400" b="1" dirty="0" smtClean="0"/>
              <a:t>, </a:t>
            </a:r>
            <a:r>
              <a:rPr lang="cs-CZ" sz="2400" b="1" dirty="0" err="1" smtClean="0"/>
              <a:t>bmp</a:t>
            </a:r>
            <a:endParaRPr lang="cs-CZ" sz="2400" b="1" dirty="0"/>
          </a:p>
        </p:txBody>
      </p:sp>
      <p:sp>
        <p:nvSpPr>
          <p:cNvPr id="18" name="Volný tvar 17"/>
          <p:cNvSpPr/>
          <p:nvPr/>
        </p:nvSpPr>
        <p:spPr>
          <a:xfrm>
            <a:off x="407943" y="2322182"/>
            <a:ext cx="3924739" cy="868422"/>
          </a:xfrm>
          <a:custGeom>
            <a:avLst/>
            <a:gdLst>
              <a:gd name="connsiteX0" fmla="*/ 0 w 4172388"/>
              <a:gd name="connsiteY0" fmla="*/ 153189 h 919117"/>
              <a:gd name="connsiteX1" fmla="*/ 153189 w 4172388"/>
              <a:gd name="connsiteY1" fmla="*/ 0 h 919117"/>
              <a:gd name="connsiteX2" fmla="*/ 4019199 w 4172388"/>
              <a:gd name="connsiteY2" fmla="*/ 0 h 919117"/>
              <a:gd name="connsiteX3" fmla="*/ 4172388 w 4172388"/>
              <a:gd name="connsiteY3" fmla="*/ 153189 h 919117"/>
              <a:gd name="connsiteX4" fmla="*/ 4172388 w 4172388"/>
              <a:gd name="connsiteY4" fmla="*/ 765928 h 919117"/>
              <a:gd name="connsiteX5" fmla="*/ 4019199 w 4172388"/>
              <a:gd name="connsiteY5" fmla="*/ 919117 h 919117"/>
              <a:gd name="connsiteX6" fmla="*/ 153189 w 4172388"/>
              <a:gd name="connsiteY6" fmla="*/ 919117 h 919117"/>
              <a:gd name="connsiteX7" fmla="*/ 0 w 4172388"/>
              <a:gd name="connsiteY7" fmla="*/ 765928 h 919117"/>
              <a:gd name="connsiteX8" fmla="*/ 0 w 4172388"/>
              <a:gd name="connsiteY8" fmla="*/ 153189 h 9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2388" h="919117">
                <a:moveTo>
                  <a:pt x="0" y="153189"/>
                </a:moveTo>
                <a:cubicBezTo>
                  <a:pt x="0" y="68585"/>
                  <a:pt x="68585" y="0"/>
                  <a:pt x="153189" y="0"/>
                </a:cubicBezTo>
                <a:lnTo>
                  <a:pt x="4019199" y="0"/>
                </a:lnTo>
                <a:cubicBezTo>
                  <a:pt x="4103803" y="0"/>
                  <a:pt x="4172388" y="68585"/>
                  <a:pt x="4172388" y="153189"/>
                </a:cubicBezTo>
                <a:lnTo>
                  <a:pt x="4172388" y="765928"/>
                </a:lnTo>
                <a:cubicBezTo>
                  <a:pt x="4172388" y="850532"/>
                  <a:pt x="4103803" y="919117"/>
                  <a:pt x="4019199" y="919117"/>
                </a:cubicBezTo>
                <a:lnTo>
                  <a:pt x="153189" y="919117"/>
                </a:lnTo>
                <a:cubicBezTo>
                  <a:pt x="68585" y="919117"/>
                  <a:pt x="0" y="850532"/>
                  <a:pt x="0" y="765928"/>
                </a:cubicBezTo>
                <a:lnTo>
                  <a:pt x="0" y="153189"/>
                </a:lnTo>
                <a:close/>
              </a:path>
            </a:pathLst>
          </a:cu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498" tIns="88683" rIns="132498" bIns="88683" numCol="1" spcCol="1270" anchor="ctr" anchorCtr="0">
            <a:noAutofit/>
          </a:bodyPr>
          <a:lstStyle/>
          <a:p>
            <a:pPr algn="ctr"/>
            <a:r>
              <a:rPr lang="cs-CZ" sz="2400" b="1" dirty="0" err="1" smtClean="0"/>
              <a:t>txt</a:t>
            </a:r>
            <a:r>
              <a:rPr lang="cs-CZ" sz="2400" b="1" dirty="0" smtClean="0"/>
              <a:t> </a:t>
            </a:r>
            <a:endParaRPr lang="cs-CZ" sz="2400" b="1" dirty="0"/>
          </a:p>
        </p:txBody>
      </p:sp>
      <p:sp>
        <p:nvSpPr>
          <p:cNvPr id="19" name="Volný tvar 18"/>
          <p:cNvSpPr/>
          <p:nvPr/>
        </p:nvSpPr>
        <p:spPr>
          <a:xfrm>
            <a:off x="393417" y="5235260"/>
            <a:ext cx="3926640" cy="925355"/>
          </a:xfrm>
          <a:custGeom>
            <a:avLst/>
            <a:gdLst>
              <a:gd name="connsiteX0" fmla="*/ 0 w 4172388"/>
              <a:gd name="connsiteY0" fmla="*/ 153189 h 919117"/>
              <a:gd name="connsiteX1" fmla="*/ 153189 w 4172388"/>
              <a:gd name="connsiteY1" fmla="*/ 0 h 919117"/>
              <a:gd name="connsiteX2" fmla="*/ 4019199 w 4172388"/>
              <a:gd name="connsiteY2" fmla="*/ 0 h 919117"/>
              <a:gd name="connsiteX3" fmla="*/ 4172388 w 4172388"/>
              <a:gd name="connsiteY3" fmla="*/ 153189 h 919117"/>
              <a:gd name="connsiteX4" fmla="*/ 4172388 w 4172388"/>
              <a:gd name="connsiteY4" fmla="*/ 765928 h 919117"/>
              <a:gd name="connsiteX5" fmla="*/ 4019199 w 4172388"/>
              <a:gd name="connsiteY5" fmla="*/ 919117 h 919117"/>
              <a:gd name="connsiteX6" fmla="*/ 153189 w 4172388"/>
              <a:gd name="connsiteY6" fmla="*/ 919117 h 919117"/>
              <a:gd name="connsiteX7" fmla="*/ 0 w 4172388"/>
              <a:gd name="connsiteY7" fmla="*/ 765928 h 919117"/>
              <a:gd name="connsiteX8" fmla="*/ 0 w 4172388"/>
              <a:gd name="connsiteY8" fmla="*/ 153189 h 9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2388" h="919117">
                <a:moveTo>
                  <a:pt x="0" y="153189"/>
                </a:moveTo>
                <a:cubicBezTo>
                  <a:pt x="0" y="68585"/>
                  <a:pt x="68585" y="0"/>
                  <a:pt x="153189" y="0"/>
                </a:cubicBezTo>
                <a:lnTo>
                  <a:pt x="4019199" y="0"/>
                </a:lnTo>
                <a:cubicBezTo>
                  <a:pt x="4103803" y="0"/>
                  <a:pt x="4172388" y="68585"/>
                  <a:pt x="4172388" y="153189"/>
                </a:cubicBezTo>
                <a:lnTo>
                  <a:pt x="4172388" y="765928"/>
                </a:lnTo>
                <a:cubicBezTo>
                  <a:pt x="4172388" y="850532"/>
                  <a:pt x="4103803" y="919117"/>
                  <a:pt x="4019199" y="919117"/>
                </a:cubicBezTo>
                <a:lnTo>
                  <a:pt x="153189" y="919117"/>
                </a:lnTo>
                <a:cubicBezTo>
                  <a:pt x="68585" y="919117"/>
                  <a:pt x="0" y="850532"/>
                  <a:pt x="0" y="765928"/>
                </a:cubicBezTo>
                <a:lnTo>
                  <a:pt x="0" y="153189"/>
                </a:lnTo>
                <a:close/>
              </a:path>
            </a:pathLst>
          </a:cu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498" tIns="88683" rIns="132498" bIns="88683" numCol="1" spcCol="1270" anchor="ctr" anchorCtr="0">
            <a:noAutofit/>
          </a:bodyPr>
          <a:lstStyle/>
          <a:p>
            <a:pPr algn="ctr"/>
            <a:r>
              <a:rPr lang="cs-CZ" sz="2400" b="1" dirty="0" smtClean="0"/>
              <a:t>mp3, </a:t>
            </a:r>
            <a:r>
              <a:rPr lang="cs-CZ" sz="2400" b="1" dirty="0" err="1" smtClean="0"/>
              <a:t>wav</a:t>
            </a:r>
            <a:r>
              <a:rPr lang="cs-CZ" sz="2400" b="1" dirty="0" smtClean="0"/>
              <a:t>, </a:t>
            </a:r>
            <a:r>
              <a:rPr lang="cs-CZ" sz="2400" b="1" dirty="0" err="1" smtClean="0"/>
              <a:t>wma</a:t>
            </a:r>
            <a:endParaRPr lang="cs-CZ" sz="2400" b="1" dirty="0"/>
          </a:p>
        </p:txBody>
      </p:sp>
      <p:sp>
        <p:nvSpPr>
          <p:cNvPr id="20" name="Volný tvar 19"/>
          <p:cNvSpPr/>
          <p:nvPr/>
        </p:nvSpPr>
        <p:spPr>
          <a:xfrm>
            <a:off x="4499773" y="5235259"/>
            <a:ext cx="4214810" cy="925355"/>
          </a:xfrm>
          <a:custGeom>
            <a:avLst/>
            <a:gdLst>
              <a:gd name="connsiteX0" fmla="*/ 0 w 4172388"/>
              <a:gd name="connsiteY0" fmla="*/ 153189 h 919117"/>
              <a:gd name="connsiteX1" fmla="*/ 153189 w 4172388"/>
              <a:gd name="connsiteY1" fmla="*/ 0 h 919117"/>
              <a:gd name="connsiteX2" fmla="*/ 4019199 w 4172388"/>
              <a:gd name="connsiteY2" fmla="*/ 0 h 919117"/>
              <a:gd name="connsiteX3" fmla="*/ 4172388 w 4172388"/>
              <a:gd name="connsiteY3" fmla="*/ 153189 h 919117"/>
              <a:gd name="connsiteX4" fmla="*/ 4172388 w 4172388"/>
              <a:gd name="connsiteY4" fmla="*/ 765928 h 919117"/>
              <a:gd name="connsiteX5" fmla="*/ 4019199 w 4172388"/>
              <a:gd name="connsiteY5" fmla="*/ 919117 h 919117"/>
              <a:gd name="connsiteX6" fmla="*/ 153189 w 4172388"/>
              <a:gd name="connsiteY6" fmla="*/ 919117 h 919117"/>
              <a:gd name="connsiteX7" fmla="*/ 0 w 4172388"/>
              <a:gd name="connsiteY7" fmla="*/ 765928 h 919117"/>
              <a:gd name="connsiteX8" fmla="*/ 0 w 4172388"/>
              <a:gd name="connsiteY8" fmla="*/ 153189 h 9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2388" h="919117">
                <a:moveTo>
                  <a:pt x="0" y="153189"/>
                </a:moveTo>
                <a:cubicBezTo>
                  <a:pt x="0" y="68585"/>
                  <a:pt x="68585" y="0"/>
                  <a:pt x="153189" y="0"/>
                </a:cubicBezTo>
                <a:lnTo>
                  <a:pt x="4019199" y="0"/>
                </a:lnTo>
                <a:cubicBezTo>
                  <a:pt x="4103803" y="0"/>
                  <a:pt x="4172388" y="68585"/>
                  <a:pt x="4172388" y="153189"/>
                </a:cubicBezTo>
                <a:lnTo>
                  <a:pt x="4172388" y="765928"/>
                </a:lnTo>
                <a:cubicBezTo>
                  <a:pt x="4172388" y="850532"/>
                  <a:pt x="4103803" y="919117"/>
                  <a:pt x="4019199" y="919117"/>
                </a:cubicBezTo>
                <a:lnTo>
                  <a:pt x="153189" y="919117"/>
                </a:lnTo>
                <a:cubicBezTo>
                  <a:pt x="68585" y="919117"/>
                  <a:pt x="0" y="850532"/>
                  <a:pt x="0" y="765928"/>
                </a:cubicBezTo>
                <a:lnTo>
                  <a:pt x="0" y="153189"/>
                </a:lnTo>
                <a:close/>
              </a:path>
            </a:pathLst>
          </a:custGeom>
          <a:solidFill>
            <a:srgbClr val="7030A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498" tIns="88683" rIns="132498" bIns="88683" numCol="1" spcCol="1270" anchor="ctr" anchorCtr="0">
            <a:noAutofit/>
          </a:bodyPr>
          <a:lstStyle/>
          <a:p>
            <a:pPr lvl="0" algn="ctr" defTabSz="1022350">
              <a:lnSpc>
                <a:spcPct val="90000"/>
              </a:lnSpc>
              <a:spcBef>
                <a:spcPct val="0"/>
              </a:spcBef>
              <a:spcAft>
                <a:spcPct val="35000"/>
              </a:spcAft>
            </a:pPr>
            <a:r>
              <a:rPr lang="cs-CZ" sz="2400" dirty="0" smtClean="0"/>
              <a:t>Zvuky, hudba</a:t>
            </a:r>
            <a:endParaRPr lang="cs-CZ" sz="2300" kern="1200" dirty="0"/>
          </a:p>
        </p:txBody>
      </p:sp>
    </p:spTree>
    <p:extLst>
      <p:ext uri="{BB962C8B-B14F-4D97-AF65-F5344CB8AC3E}">
        <p14:creationId xmlns:p14="http://schemas.microsoft.com/office/powerpoint/2010/main" val="586472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ppt_x"/>
                                          </p:val>
                                        </p:tav>
                                        <p:tav tm="100000">
                                          <p:val>
                                            <p:strVal val="#ppt_x"/>
                                          </p:val>
                                        </p:tav>
                                      </p:tavLst>
                                    </p:anim>
                                    <p:anim calcmode="lin" valueType="num">
                                      <p:cBhvr additive="base">
                                        <p:cTn id="5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anim calcmode="lin" valueType="num">
                                      <p:cBhvr additive="base">
                                        <p:cTn id="55" dur="500" fill="hold"/>
                                        <p:tgtEl>
                                          <p:spTgt spid="19"/>
                                        </p:tgtEl>
                                        <p:attrNameLst>
                                          <p:attrName>ppt_x</p:attrName>
                                        </p:attrNameLst>
                                      </p:cBhvr>
                                      <p:tavLst>
                                        <p:tav tm="0">
                                          <p:val>
                                            <p:strVal val="#ppt_x"/>
                                          </p:val>
                                        </p:tav>
                                        <p:tav tm="100000">
                                          <p:val>
                                            <p:strVal val="#ppt_x"/>
                                          </p:val>
                                        </p:tav>
                                      </p:tavLst>
                                    </p:anim>
                                    <p:anim calcmode="lin" valueType="num">
                                      <p:cBhvr additive="base">
                                        <p:cTn id="5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0"/>
                                        </p:tgtEl>
                                        <p:attrNameLst>
                                          <p:attrName>style.visibility</p:attrName>
                                        </p:attrNameLst>
                                      </p:cBhvr>
                                      <p:to>
                                        <p:strVal val="visible"/>
                                      </p:to>
                                    </p:set>
                                    <p:anim calcmode="lin" valueType="num">
                                      <p:cBhvr additive="base">
                                        <p:cTn id="61" dur="500" fill="hold"/>
                                        <p:tgtEl>
                                          <p:spTgt spid="20"/>
                                        </p:tgtEl>
                                        <p:attrNameLst>
                                          <p:attrName>ppt_x</p:attrName>
                                        </p:attrNameLst>
                                      </p:cBhvr>
                                      <p:tavLst>
                                        <p:tav tm="0">
                                          <p:val>
                                            <p:strVal val="#ppt_x"/>
                                          </p:val>
                                        </p:tav>
                                        <p:tav tm="100000">
                                          <p:val>
                                            <p:strVal val="#ppt_x"/>
                                          </p:val>
                                        </p:tav>
                                      </p:tavLst>
                                    </p:anim>
                                    <p:anim calcmode="lin" valueType="num">
                                      <p:cBhvr additive="base">
                                        <p:cTn id="6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3" grpId="0" animBg="1"/>
      <p:bldP spid="14" grpId="0" animBg="1"/>
      <p:bldP spid="15" grpId="0" animBg="1"/>
      <p:bldP spid="16" grpId="0" animBg="1"/>
      <p:bldP spid="17" grpId="0" animBg="1"/>
      <p:bldP spid="18" grpId="0" animBg="1"/>
      <p:bldP spid="19" grpId="0" animBg="1"/>
      <p:bldP spid="2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244858" y="365279"/>
            <a:ext cx="8510268" cy="584775"/>
          </a:xfrm>
          <a:prstGeom prst="rect">
            <a:avLst/>
          </a:prstGeom>
        </p:spPr>
        <p:txBody>
          <a:bodyPr wrap="square">
            <a:spAutoFit/>
          </a:bodyPr>
          <a:lstStyle/>
          <a:p>
            <a:pPr lvl="1" algn="ctr"/>
            <a:r>
              <a:rPr lang="cs-CZ" sz="3200" b="1" cap="all"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Příklady </a:t>
            </a:r>
            <a:r>
              <a:rPr lang="cs-CZ" sz="3200" b="1" cap="all"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přípon souborů</a:t>
            </a:r>
            <a:endParaRPr lang="cs-CZ" sz="3200" b="1" cap="all"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
        <p:nvSpPr>
          <p:cNvPr id="10" name="Volný tvar 9"/>
          <p:cNvSpPr/>
          <p:nvPr/>
        </p:nvSpPr>
        <p:spPr>
          <a:xfrm>
            <a:off x="4514438" y="1340768"/>
            <a:ext cx="4214810" cy="925355"/>
          </a:xfrm>
          <a:custGeom>
            <a:avLst/>
            <a:gdLst>
              <a:gd name="connsiteX0" fmla="*/ 0 w 4172388"/>
              <a:gd name="connsiteY0" fmla="*/ 153189 h 919117"/>
              <a:gd name="connsiteX1" fmla="*/ 153189 w 4172388"/>
              <a:gd name="connsiteY1" fmla="*/ 0 h 919117"/>
              <a:gd name="connsiteX2" fmla="*/ 4019199 w 4172388"/>
              <a:gd name="connsiteY2" fmla="*/ 0 h 919117"/>
              <a:gd name="connsiteX3" fmla="*/ 4172388 w 4172388"/>
              <a:gd name="connsiteY3" fmla="*/ 153189 h 919117"/>
              <a:gd name="connsiteX4" fmla="*/ 4172388 w 4172388"/>
              <a:gd name="connsiteY4" fmla="*/ 765928 h 919117"/>
              <a:gd name="connsiteX5" fmla="*/ 4019199 w 4172388"/>
              <a:gd name="connsiteY5" fmla="*/ 919117 h 919117"/>
              <a:gd name="connsiteX6" fmla="*/ 153189 w 4172388"/>
              <a:gd name="connsiteY6" fmla="*/ 919117 h 919117"/>
              <a:gd name="connsiteX7" fmla="*/ 0 w 4172388"/>
              <a:gd name="connsiteY7" fmla="*/ 765928 h 919117"/>
              <a:gd name="connsiteX8" fmla="*/ 0 w 4172388"/>
              <a:gd name="connsiteY8" fmla="*/ 153189 h 9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2388" h="919117">
                <a:moveTo>
                  <a:pt x="0" y="153189"/>
                </a:moveTo>
                <a:cubicBezTo>
                  <a:pt x="0" y="68585"/>
                  <a:pt x="68585" y="0"/>
                  <a:pt x="153189" y="0"/>
                </a:cubicBezTo>
                <a:lnTo>
                  <a:pt x="4019199" y="0"/>
                </a:lnTo>
                <a:cubicBezTo>
                  <a:pt x="4103803" y="0"/>
                  <a:pt x="4172388" y="68585"/>
                  <a:pt x="4172388" y="153189"/>
                </a:cubicBezTo>
                <a:lnTo>
                  <a:pt x="4172388" y="765928"/>
                </a:lnTo>
                <a:cubicBezTo>
                  <a:pt x="4172388" y="850532"/>
                  <a:pt x="4103803" y="919117"/>
                  <a:pt x="4019199" y="919117"/>
                </a:cubicBezTo>
                <a:lnTo>
                  <a:pt x="153189" y="919117"/>
                </a:lnTo>
                <a:cubicBezTo>
                  <a:pt x="68585" y="919117"/>
                  <a:pt x="0" y="850532"/>
                  <a:pt x="0" y="765928"/>
                </a:cubicBezTo>
                <a:lnTo>
                  <a:pt x="0" y="153189"/>
                </a:lnTo>
                <a:close/>
              </a:path>
            </a:pathLst>
          </a:custGeom>
          <a:solidFill>
            <a:srgbClr val="7030A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498" tIns="88683" rIns="132498" bIns="88683" numCol="1" spcCol="1270" anchor="ctr" anchorCtr="0">
            <a:normAutofit/>
          </a:bodyPr>
          <a:lstStyle/>
          <a:p>
            <a:pPr lvl="0" algn="ctr" defTabSz="1022350">
              <a:lnSpc>
                <a:spcPct val="90000"/>
              </a:lnSpc>
              <a:spcBef>
                <a:spcPct val="0"/>
              </a:spcBef>
            </a:pPr>
            <a:r>
              <a:rPr lang="cs-CZ" sz="2400" dirty="0" smtClean="0"/>
              <a:t>MS Excel</a:t>
            </a:r>
            <a:endParaRPr lang="cs-CZ" sz="2300" kern="1200" dirty="0"/>
          </a:p>
        </p:txBody>
      </p:sp>
      <p:sp>
        <p:nvSpPr>
          <p:cNvPr id="12" name="Volný tvar 11"/>
          <p:cNvSpPr/>
          <p:nvPr/>
        </p:nvSpPr>
        <p:spPr>
          <a:xfrm>
            <a:off x="4512400" y="3272824"/>
            <a:ext cx="4214810" cy="925355"/>
          </a:xfrm>
          <a:custGeom>
            <a:avLst/>
            <a:gdLst>
              <a:gd name="connsiteX0" fmla="*/ 0 w 4172388"/>
              <a:gd name="connsiteY0" fmla="*/ 153189 h 919117"/>
              <a:gd name="connsiteX1" fmla="*/ 153189 w 4172388"/>
              <a:gd name="connsiteY1" fmla="*/ 0 h 919117"/>
              <a:gd name="connsiteX2" fmla="*/ 4019199 w 4172388"/>
              <a:gd name="connsiteY2" fmla="*/ 0 h 919117"/>
              <a:gd name="connsiteX3" fmla="*/ 4172388 w 4172388"/>
              <a:gd name="connsiteY3" fmla="*/ 153189 h 919117"/>
              <a:gd name="connsiteX4" fmla="*/ 4172388 w 4172388"/>
              <a:gd name="connsiteY4" fmla="*/ 765928 h 919117"/>
              <a:gd name="connsiteX5" fmla="*/ 4019199 w 4172388"/>
              <a:gd name="connsiteY5" fmla="*/ 919117 h 919117"/>
              <a:gd name="connsiteX6" fmla="*/ 153189 w 4172388"/>
              <a:gd name="connsiteY6" fmla="*/ 919117 h 919117"/>
              <a:gd name="connsiteX7" fmla="*/ 0 w 4172388"/>
              <a:gd name="connsiteY7" fmla="*/ 765928 h 919117"/>
              <a:gd name="connsiteX8" fmla="*/ 0 w 4172388"/>
              <a:gd name="connsiteY8" fmla="*/ 153189 h 9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2388" h="919117">
                <a:moveTo>
                  <a:pt x="0" y="153189"/>
                </a:moveTo>
                <a:cubicBezTo>
                  <a:pt x="0" y="68585"/>
                  <a:pt x="68585" y="0"/>
                  <a:pt x="153189" y="0"/>
                </a:cubicBezTo>
                <a:lnTo>
                  <a:pt x="4019199" y="0"/>
                </a:lnTo>
                <a:cubicBezTo>
                  <a:pt x="4103803" y="0"/>
                  <a:pt x="4172388" y="68585"/>
                  <a:pt x="4172388" y="153189"/>
                </a:cubicBezTo>
                <a:lnTo>
                  <a:pt x="4172388" y="765928"/>
                </a:lnTo>
                <a:cubicBezTo>
                  <a:pt x="4172388" y="850532"/>
                  <a:pt x="4103803" y="919117"/>
                  <a:pt x="4019199" y="919117"/>
                </a:cubicBezTo>
                <a:lnTo>
                  <a:pt x="153189" y="919117"/>
                </a:lnTo>
                <a:cubicBezTo>
                  <a:pt x="68585" y="919117"/>
                  <a:pt x="0" y="850532"/>
                  <a:pt x="0" y="765928"/>
                </a:cubicBezTo>
                <a:lnTo>
                  <a:pt x="0" y="153189"/>
                </a:lnTo>
                <a:close/>
              </a:path>
            </a:pathLst>
          </a:custGeom>
          <a:solidFill>
            <a:srgbClr val="7030A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498" tIns="88683" rIns="132498" bIns="88683" numCol="1" spcCol="1270" anchor="ctr" anchorCtr="0">
            <a:noAutofit/>
          </a:bodyPr>
          <a:lstStyle/>
          <a:p>
            <a:pPr lvl="0" algn="ctr" defTabSz="1022350">
              <a:lnSpc>
                <a:spcPct val="90000"/>
              </a:lnSpc>
              <a:spcBef>
                <a:spcPct val="0"/>
              </a:spcBef>
              <a:spcAft>
                <a:spcPct val="35000"/>
              </a:spcAft>
            </a:pPr>
            <a:r>
              <a:rPr lang="cs-CZ" sz="2400" dirty="0" smtClean="0"/>
              <a:t>videa</a:t>
            </a:r>
            <a:endParaRPr lang="cs-CZ" sz="2300" kern="1200" dirty="0" smtClean="0"/>
          </a:p>
        </p:txBody>
      </p:sp>
      <p:sp>
        <p:nvSpPr>
          <p:cNvPr id="13" name="Volný tvar 12"/>
          <p:cNvSpPr/>
          <p:nvPr/>
        </p:nvSpPr>
        <p:spPr>
          <a:xfrm>
            <a:off x="4499773" y="4237896"/>
            <a:ext cx="4214810" cy="925355"/>
          </a:xfrm>
          <a:custGeom>
            <a:avLst/>
            <a:gdLst>
              <a:gd name="connsiteX0" fmla="*/ 0 w 4172388"/>
              <a:gd name="connsiteY0" fmla="*/ 153189 h 919117"/>
              <a:gd name="connsiteX1" fmla="*/ 153189 w 4172388"/>
              <a:gd name="connsiteY1" fmla="*/ 0 h 919117"/>
              <a:gd name="connsiteX2" fmla="*/ 4019199 w 4172388"/>
              <a:gd name="connsiteY2" fmla="*/ 0 h 919117"/>
              <a:gd name="connsiteX3" fmla="*/ 4172388 w 4172388"/>
              <a:gd name="connsiteY3" fmla="*/ 153189 h 919117"/>
              <a:gd name="connsiteX4" fmla="*/ 4172388 w 4172388"/>
              <a:gd name="connsiteY4" fmla="*/ 765928 h 919117"/>
              <a:gd name="connsiteX5" fmla="*/ 4019199 w 4172388"/>
              <a:gd name="connsiteY5" fmla="*/ 919117 h 919117"/>
              <a:gd name="connsiteX6" fmla="*/ 153189 w 4172388"/>
              <a:gd name="connsiteY6" fmla="*/ 919117 h 919117"/>
              <a:gd name="connsiteX7" fmla="*/ 0 w 4172388"/>
              <a:gd name="connsiteY7" fmla="*/ 765928 h 919117"/>
              <a:gd name="connsiteX8" fmla="*/ 0 w 4172388"/>
              <a:gd name="connsiteY8" fmla="*/ 153189 h 9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2388" h="919117">
                <a:moveTo>
                  <a:pt x="0" y="153189"/>
                </a:moveTo>
                <a:cubicBezTo>
                  <a:pt x="0" y="68585"/>
                  <a:pt x="68585" y="0"/>
                  <a:pt x="153189" y="0"/>
                </a:cubicBezTo>
                <a:lnTo>
                  <a:pt x="4019199" y="0"/>
                </a:lnTo>
                <a:cubicBezTo>
                  <a:pt x="4103803" y="0"/>
                  <a:pt x="4172388" y="68585"/>
                  <a:pt x="4172388" y="153189"/>
                </a:cubicBezTo>
                <a:lnTo>
                  <a:pt x="4172388" y="765928"/>
                </a:lnTo>
                <a:cubicBezTo>
                  <a:pt x="4172388" y="850532"/>
                  <a:pt x="4103803" y="919117"/>
                  <a:pt x="4019199" y="919117"/>
                </a:cubicBezTo>
                <a:lnTo>
                  <a:pt x="153189" y="919117"/>
                </a:lnTo>
                <a:cubicBezTo>
                  <a:pt x="68585" y="919117"/>
                  <a:pt x="0" y="850532"/>
                  <a:pt x="0" y="765928"/>
                </a:cubicBezTo>
                <a:lnTo>
                  <a:pt x="0" y="153189"/>
                </a:lnTo>
                <a:close/>
              </a:path>
            </a:pathLst>
          </a:custGeom>
          <a:solidFill>
            <a:srgbClr val="7030A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498" tIns="88683" rIns="132498" bIns="88683" numCol="1" spcCol="1270" anchor="ctr" anchorCtr="0">
            <a:noAutofit/>
          </a:bodyPr>
          <a:lstStyle/>
          <a:p>
            <a:pPr lvl="0" algn="ctr" defTabSz="1022350">
              <a:lnSpc>
                <a:spcPct val="90000"/>
              </a:lnSpc>
              <a:spcBef>
                <a:spcPct val="0"/>
              </a:spcBef>
              <a:spcAft>
                <a:spcPct val="35000"/>
              </a:spcAft>
            </a:pPr>
            <a:r>
              <a:rPr lang="cs-CZ" sz="2400" dirty="0"/>
              <a:t>dokument </a:t>
            </a:r>
            <a:r>
              <a:rPr lang="cs-CZ" sz="2400" dirty="0" smtClean="0"/>
              <a:t>Adobe </a:t>
            </a:r>
            <a:r>
              <a:rPr lang="cs-CZ" sz="2400" dirty="0" err="1"/>
              <a:t>Acrobat</a:t>
            </a:r>
            <a:endParaRPr lang="cs-CZ" sz="2300" kern="1200" dirty="0"/>
          </a:p>
        </p:txBody>
      </p:sp>
      <p:sp>
        <p:nvSpPr>
          <p:cNvPr id="14" name="Volný tvar 13"/>
          <p:cNvSpPr/>
          <p:nvPr/>
        </p:nvSpPr>
        <p:spPr>
          <a:xfrm>
            <a:off x="4514439" y="2322182"/>
            <a:ext cx="4212770" cy="868422"/>
          </a:xfrm>
          <a:custGeom>
            <a:avLst/>
            <a:gdLst>
              <a:gd name="connsiteX0" fmla="*/ 0 w 4172388"/>
              <a:gd name="connsiteY0" fmla="*/ 153189 h 919117"/>
              <a:gd name="connsiteX1" fmla="*/ 153189 w 4172388"/>
              <a:gd name="connsiteY1" fmla="*/ 0 h 919117"/>
              <a:gd name="connsiteX2" fmla="*/ 4019199 w 4172388"/>
              <a:gd name="connsiteY2" fmla="*/ 0 h 919117"/>
              <a:gd name="connsiteX3" fmla="*/ 4172388 w 4172388"/>
              <a:gd name="connsiteY3" fmla="*/ 153189 h 919117"/>
              <a:gd name="connsiteX4" fmla="*/ 4172388 w 4172388"/>
              <a:gd name="connsiteY4" fmla="*/ 765928 h 919117"/>
              <a:gd name="connsiteX5" fmla="*/ 4019199 w 4172388"/>
              <a:gd name="connsiteY5" fmla="*/ 919117 h 919117"/>
              <a:gd name="connsiteX6" fmla="*/ 153189 w 4172388"/>
              <a:gd name="connsiteY6" fmla="*/ 919117 h 919117"/>
              <a:gd name="connsiteX7" fmla="*/ 0 w 4172388"/>
              <a:gd name="connsiteY7" fmla="*/ 765928 h 919117"/>
              <a:gd name="connsiteX8" fmla="*/ 0 w 4172388"/>
              <a:gd name="connsiteY8" fmla="*/ 153189 h 9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2388" h="919117">
                <a:moveTo>
                  <a:pt x="0" y="153189"/>
                </a:moveTo>
                <a:cubicBezTo>
                  <a:pt x="0" y="68585"/>
                  <a:pt x="68585" y="0"/>
                  <a:pt x="153189" y="0"/>
                </a:cubicBezTo>
                <a:lnTo>
                  <a:pt x="4019199" y="0"/>
                </a:lnTo>
                <a:cubicBezTo>
                  <a:pt x="4103803" y="0"/>
                  <a:pt x="4172388" y="68585"/>
                  <a:pt x="4172388" y="153189"/>
                </a:cubicBezTo>
                <a:lnTo>
                  <a:pt x="4172388" y="765928"/>
                </a:lnTo>
                <a:cubicBezTo>
                  <a:pt x="4172388" y="850532"/>
                  <a:pt x="4103803" y="919117"/>
                  <a:pt x="4019199" y="919117"/>
                </a:cubicBezTo>
                <a:lnTo>
                  <a:pt x="153189" y="919117"/>
                </a:lnTo>
                <a:cubicBezTo>
                  <a:pt x="68585" y="919117"/>
                  <a:pt x="0" y="850532"/>
                  <a:pt x="0" y="765928"/>
                </a:cubicBezTo>
                <a:lnTo>
                  <a:pt x="0" y="153189"/>
                </a:lnTo>
                <a:close/>
              </a:path>
            </a:pathLst>
          </a:custGeom>
          <a:solidFill>
            <a:srgbClr val="7030A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498" tIns="88683" rIns="132498" bIns="88683" numCol="1" spcCol="1270" anchor="ctr" anchorCtr="0">
            <a:normAutofit/>
          </a:bodyPr>
          <a:lstStyle/>
          <a:p>
            <a:pPr lvl="0" algn="ctr" defTabSz="1022350">
              <a:lnSpc>
                <a:spcPct val="90000"/>
              </a:lnSpc>
              <a:spcBef>
                <a:spcPct val="0"/>
              </a:spcBef>
              <a:spcAft>
                <a:spcPct val="35000"/>
              </a:spcAft>
            </a:pPr>
            <a:r>
              <a:rPr lang="cs-CZ" sz="2400" dirty="0" smtClean="0"/>
              <a:t>MS </a:t>
            </a:r>
            <a:r>
              <a:rPr lang="cs-CZ" sz="2400" dirty="0" err="1" smtClean="0"/>
              <a:t>Powrpoint</a:t>
            </a:r>
            <a:r>
              <a:rPr lang="cs-CZ" sz="2400" dirty="0" smtClean="0"/>
              <a:t> </a:t>
            </a:r>
            <a:endParaRPr lang="cs-CZ" sz="2300" kern="1200" dirty="0"/>
          </a:p>
        </p:txBody>
      </p:sp>
      <p:sp>
        <p:nvSpPr>
          <p:cNvPr id="15" name="Volný tvar 14"/>
          <p:cNvSpPr/>
          <p:nvPr/>
        </p:nvSpPr>
        <p:spPr>
          <a:xfrm>
            <a:off x="408082" y="1340768"/>
            <a:ext cx="3926640" cy="925355"/>
          </a:xfrm>
          <a:custGeom>
            <a:avLst/>
            <a:gdLst>
              <a:gd name="connsiteX0" fmla="*/ 0 w 4172388"/>
              <a:gd name="connsiteY0" fmla="*/ 153189 h 919117"/>
              <a:gd name="connsiteX1" fmla="*/ 153189 w 4172388"/>
              <a:gd name="connsiteY1" fmla="*/ 0 h 919117"/>
              <a:gd name="connsiteX2" fmla="*/ 4019199 w 4172388"/>
              <a:gd name="connsiteY2" fmla="*/ 0 h 919117"/>
              <a:gd name="connsiteX3" fmla="*/ 4172388 w 4172388"/>
              <a:gd name="connsiteY3" fmla="*/ 153189 h 919117"/>
              <a:gd name="connsiteX4" fmla="*/ 4172388 w 4172388"/>
              <a:gd name="connsiteY4" fmla="*/ 765928 h 919117"/>
              <a:gd name="connsiteX5" fmla="*/ 4019199 w 4172388"/>
              <a:gd name="connsiteY5" fmla="*/ 919117 h 919117"/>
              <a:gd name="connsiteX6" fmla="*/ 153189 w 4172388"/>
              <a:gd name="connsiteY6" fmla="*/ 919117 h 919117"/>
              <a:gd name="connsiteX7" fmla="*/ 0 w 4172388"/>
              <a:gd name="connsiteY7" fmla="*/ 765928 h 919117"/>
              <a:gd name="connsiteX8" fmla="*/ 0 w 4172388"/>
              <a:gd name="connsiteY8" fmla="*/ 153189 h 9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2388" h="919117">
                <a:moveTo>
                  <a:pt x="0" y="153189"/>
                </a:moveTo>
                <a:cubicBezTo>
                  <a:pt x="0" y="68585"/>
                  <a:pt x="68585" y="0"/>
                  <a:pt x="153189" y="0"/>
                </a:cubicBezTo>
                <a:lnTo>
                  <a:pt x="4019199" y="0"/>
                </a:lnTo>
                <a:cubicBezTo>
                  <a:pt x="4103803" y="0"/>
                  <a:pt x="4172388" y="68585"/>
                  <a:pt x="4172388" y="153189"/>
                </a:cubicBezTo>
                <a:lnTo>
                  <a:pt x="4172388" y="765928"/>
                </a:lnTo>
                <a:cubicBezTo>
                  <a:pt x="4172388" y="850532"/>
                  <a:pt x="4103803" y="919117"/>
                  <a:pt x="4019199" y="919117"/>
                </a:cubicBezTo>
                <a:lnTo>
                  <a:pt x="153189" y="919117"/>
                </a:lnTo>
                <a:cubicBezTo>
                  <a:pt x="68585" y="919117"/>
                  <a:pt x="0" y="850532"/>
                  <a:pt x="0" y="765928"/>
                </a:cubicBezTo>
                <a:lnTo>
                  <a:pt x="0" y="153189"/>
                </a:lnTo>
                <a:close/>
              </a:path>
            </a:pathLst>
          </a:cu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498" tIns="88683" rIns="132498" bIns="88683" numCol="1" spcCol="1270" anchor="ctr" anchorCtr="0">
            <a:noAutofit/>
          </a:bodyPr>
          <a:lstStyle/>
          <a:p>
            <a:pPr algn="ctr"/>
            <a:r>
              <a:rPr lang="cs-CZ" sz="2400" b="1" dirty="0" err="1" smtClean="0"/>
              <a:t>xls</a:t>
            </a:r>
            <a:r>
              <a:rPr lang="cs-CZ" sz="2400" b="1" dirty="0" smtClean="0"/>
              <a:t>, </a:t>
            </a:r>
            <a:r>
              <a:rPr lang="cs-CZ" sz="2400" b="1" dirty="0" err="1" smtClean="0"/>
              <a:t>xlsx</a:t>
            </a:r>
            <a:endParaRPr lang="cs-CZ" sz="2400" b="1" dirty="0"/>
          </a:p>
        </p:txBody>
      </p:sp>
      <p:sp>
        <p:nvSpPr>
          <p:cNvPr id="16" name="Volný tvar 15"/>
          <p:cNvSpPr/>
          <p:nvPr/>
        </p:nvSpPr>
        <p:spPr>
          <a:xfrm>
            <a:off x="406044" y="3272824"/>
            <a:ext cx="3926640" cy="925355"/>
          </a:xfrm>
          <a:custGeom>
            <a:avLst/>
            <a:gdLst>
              <a:gd name="connsiteX0" fmla="*/ 0 w 4172388"/>
              <a:gd name="connsiteY0" fmla="*/ 153189 h 919117"/>
              <a:gd name="connsiteX1" fmla="*/ 153189 w 4172388"/>
              <a:gd name="connsiteY1" fmla="*/ 0 h 919117"/>
              <a:gd name="connsiteX2" fmla="*/ 4019199 w 4172388"/>
              <a:gd name="connsiteY2" fmla="*/ 0 h 919117"/>
              <a:gd name="connsiteX3" fmla="*/ 4172388 w 4172388"/>
              <a:gd name="connsiteY3" fmla="*/ 153189 h 919117"/>
              <a:gd name="connsiteX4" fmla="*/ 4172388 w 4172388"/>
              <a:gd name="connsiteY4" fmla="*/ 765928 h 919117"/>
              <a:gd name="connsiteX5" fmla="*/ 4019199 w 4172388"/>
              <a:gd name="connsiteY5" fmla="*/ 919117 h 919117"/>
              <a:gd name="connsiteX6" fmla="*/ 153189 w 4172388"/>
              <a:gd name="connsiteY6" fmla="*/ 919117 h 919117"/>
              <a:gd name="connsiteX7" fmla="*/ 0 w 4172388"/>
              <a:gd name="connsiteY7" fmla="*/ 765928 h 919117"/>
              <a:gd name="connsiteX8" fmla="*/ 0 w 4172388"/>
              <a:gd name="connsiteY8" fmla="*/ 153189 h 9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2388" h="919117">
                <a:moveTo>
                  <a:pt x="0" y="153189"/>
                </a:moveTo>
                <a:cubicBezTo>
                  <a:pt x="0" y="68585"/>
                  <a:pt x="68585" y="0"/>
                  <a:pt x="153189" y="0"/>
                </a:cubicBezTo>
                <a:lnTo>
                  <a:pt x="4019199" y="0"/>
                </a:lnTo>
                <a:cubicBezTo>
                  <a:pt x="4103803" y="0"/>
                  <a:pt x="4172388" y="68585"/>
                  <a:pt x="4172388" y="153189"/>
                </a:cubicBezTo>
                <a:lnTo>
                  <a:pt x="4172388" y="765928"/>
                </a:lnTo>
                <a:cubicBezTo>
                  <a:pt x="4172388" y="850532"/>
                  <a:pt x="4103803" y="919117"/>
                  <a:pt x="4019199" y="919117"/>
                </a:cubicBezTo>
                <a:lnTo>
                  <a:pt x="153189" y="919117"/>
                </a:lnTo>
                <a:cubicBezTo>
                  <a:pt x="68585" y="919117"/>
                  <a:pt x="0" y="850532"/>
                  <a:pt x="0" y="765928"/>
                </a:cubicBezTo>
                <a:lnTo>
                  <a:pt x="0" y="153189"/>
                </a:lnTo>
                <a:close/>
              </a:path>
            </a:pathLst>
          </a:cu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498" tIns="88683" rIns="132498" bIns="88683" numCol="1" spcCol="1270" anchor="ctr" anchorCtr="0">
            <a:noAutofit/>
          </a:bodyPr>
          <a:lstStyle/>
          <a:p>
            <a:pPr algn="ctr"/>
            <a:r>
              <a:rPr lang="cs-CZ" sz="2400" b="1" dirty="0" err="1" smtClean="0"/>
              <a:t>avi</a:t>
            </a:r>
            <a:r>
              <a:rPr lang="cs-CZ" sz="2400" b="1" dirty="0" smtClean="0"/>
              <a:t>, mp4, </a:t>
            </a:r>
            <a:endParaRPr lang="cs-CZ" sz="2400" b="1" dirty="0"/>
          </a:p>
        </p:txBody>
      </p:sp>
      <p:sp>
        <p:nvSpPr>
          <p:cNvPr id="17" name="Volný tvar 16"/>
          <p:cNvSpPr/>
          <p:nvPr/>
        </p:nvSpPr>
        <p:spPr>
          <a:xfrm>
            <a:off x="393417" y="4237896"/>
            <a:ext cx="3926640" cy="925355"/>
          </a:xfrm>
          <a:custGeom>
            <a:avLst/>
            <a:gdLst>
              <a:gd name="connsiteX0" fmla="*/ 0 w 4172388"/>
              <a:gd name="connsiteY0" fmla="*/ 153189 h 919117"/>
              <a:gd name="connsiteX1" fmla="*/ 153189 w 4172388"/>
              <a:gd name="connsiteY1" fmla="*/ 0 h 919117"/>
              <a:gd name="connsiteX2" fmla="*/ 4019199 w 4172388"/>
              <a:gd name="connsiteY2" fmla="*/ 0 h 919117"/>
              <a:gd name="connsiteX3" fmla="*/ 4172388 w 4172388"/>
              <a:gd name="connsiteY3" fmla="*/ 153189 h 919117"/>
              <a:gd name="connsiteX4" fmla="*/ 4172388 w 4172388"/>
              <a:gd name="connsiteY4" fmla="*/ 765928 h 919117"/>
              <a:gd name="connsiteX5" fmla="*/ 4019199 w 4172388"/>
              <a:gd name="connsiteY5" fmla="*/ 919117 h 919117"/>
              <a:gd name="connsiteX6" fmla="*/ 153189 w 4172388"/>
              <a:gd name="connsiteY6" fmla="*/ 919117 h 919117"/>
              <a:gd name="connsiteX7" fmla="*/ 0 w 4172388"/>
              <a:gd name="connsiteY7" fmla="*/ 765928 h 919117"/>
              <a:gd name="connsiteX8" fmla="*/ 0 w 4172388"/>
              <a:gd name="connsiteY8" fmla="*/ 153189 h 9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2388" h="919117">
                <a:moveTo>
                  <a:pt x="0" y="153189"/>
                </a:moveTo>
                <a:cubicBezTo>
                  <a:pt x="0" y="68585"/>
                  <a:pt x="68585" y="0"/>
                  <a:pt x="153189" y="0"/>
                </a:cubicBezTo>
                <a:lnTo>
                  <a:pt x="4019199" y="0"/>
                </a:lnTo>
                <a:cubicBezTo>
                  <a:pt x="4103803" y="0"/>
                  <a:pt x="4172388" y="68585"/>
                  <a:pt x="4172388" y="153189"/>
                </a:cubicBezTo>
                <a:lnTo>
                  <a:pt x="4172388" y="765928"/>
                </a:lnTo>
                <a:cubicBezTo>
                  <a:pt x="4172388" y="850532"/>
                  <a:pt x="4103803" y="919117"/>
                  <a:pt x="4019199" y="919117"/>
                </a:cubicBezTo>
                <a:lnTo>
                  <a:pt x="153189" y="919117"/>
                </a:lnTo>
                <a:cubicBezTo>
                  <a:pt x="68585" y="919117"/>
                  <a:pt x="0" y="850532"/>
                  <a:pt x="0" y="765928"/>
                </a:cubicBezTo>
                <a:lnTo>
                  <a:pt x="0" y="153189"/>
                </a:lnTo>
                <a:close/>
              </a:path>
            </a:pathLst>
          </a:cu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498" tIns="88683" rIns="132498" bIns="88683" numCol="1" spcCol="1270" anchor="ctr" anchorCtr="0">
            <a:noAutofit/>
          </a:bodyPr>
          <a:lstStyle/>
          <a:p>
            <a:pPr algn="ctr"/>
            <a:r>
              <a:rPr lang="cs-CZ" sz="2400" b="1" dirty="0" err="1" smtClean="0"/>
              <a:t>pdf</a:t>
            </a:r>
            <a:endParaRPr lang="cs-CZ" sz="2400" b="1" dirty="0"/>
          </a:p>
        </p:txBody>
      </p:sp>
      <p:sp>
        <p:nvSpPr>
          <p:cNvPr id="18" name="Volný tvar 17"/>
          <p:cNvSpPr/>
          <p:nvPr/>
        </p:nvSpPr>
        <p:spPr>
          <a:xfrm>
            <a:off x="407943" y="2322182"/>
            <a:ext cx="3924739" cy="868422"/>
          </a:xfrm>
          <a:custGeom>
            <a:avLst/>
            <a:gdLst>
              <a:gd name="connsiteX0" fmla="*/ 0 w 4172388"/>
              <a:gd name="connsiteY0" fmla="*/ 153189 h 919117"/>
              <a:gd name="connsiteX1" fmla="*/ 153189 w 4172388"/>
              <a:gd name="connsiteY1" fmla="*/ 0 h 919117"/>
              <a:gd name="connsiteX2" fmla="*/ 4019199 w 4172388"/>
              <a:gd name="connsiteY2" fmla="*/ 0 h 919117"/>
              <a:gd name="connsiteX3" fmla="*/ 4172388 w 4172388"/>
              <a:gd name="connsiteY3" fmla="*/ 153189 h 919117"/>
              <a:gd name="connsiteX4" fmla="*/ 4172388 w 4172388"/>
              <a:gd name="connsiteY4" fmla="*/ 765928 h 919117"/>
              <a:gd name="connsiteX5" fmla="*/ 4019199 w 4172388"/>
              <a:gd name="connsiteY5" fmla="*/ 919117 h 919117"/>
              <a:gd name="connsiteX6" fmla="*/ 153189 w 4172388"/>
              <a:gd name="connsiteY6" fmla="*/ 919117 h 919117"/>
              <a:gd name="connsiteX7" fmla="*/ 0 w 4172388"/>
              <a:gd name="connsiteY7" fmla="*/ 765928 h 919117"/>
              <a:gd name="connsiteX8" fmla="*/ 0 w 4172388"/>
              <a:gd name="connsiteY8" fmla="*/ 153189 h 9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2388" h="919117">
                <a:moveTo>
                  <a:pt x="0" y="153189"/>
                </a:moveTo>
                <a:cubicBezTo>
                  <a:pt x="0" y="68585"/>
                  <a:pt x="68585" y="0"/>
                  <a:pt x="153189" y="0"/>
                </a:cubicBezTo>
                <a:lnTo>
                  <a:pt x="4019199" y="0"/>
                </a:lnTo>
                <a:cubicBezTo>
                  <a:pt x="4103803" y="0"/>
                  <a:pt x="4172388" y="68585"/>
                  <a:pt x="4172388" y="153189"/>
                </a:cubicBezTo>
                <a:lnTo>
                  <a:pt x="4172388" y="765928"/>
                </a:lnTo>
                <a:cubicBezTo>
                  <a:pt x="4172388" y="850532"/>
                  <a:pt x="4103803" y="919117"/>
                  <a:pt x="4019199" y="919117"/>
                </a:cubicBezTo>
                <a:lnTo>
                  <a:pt x="153189" y="919117"/>
                </a:lnTo>
                <a:cubicBezTo>
                  <a:pt x="68585" y="919117"/>
                  <a:pt x="0" y="850532"/>
                  <a:pt x="0" y="765928"/>
                </a:cubicBezTo>
                <a:lnTo>
                  <a:pt x="0" y="153189"/>
                </a:lnTo>
                <a:close/>
              </a:path>
            </a:pathLst>
          </a:cu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498" tIns="88683" rIns="132498" bIns="88683" numCol="1" spcCol="1270" anchor="ctr" anchorCtr="0">
            <a:noAutofit/>
          </a:bodyPr>
          <a:lstStyle/>
          <a:p>
            <a:pPr algn="ctr"/>
            <a:r>
              <a:rPr lang="cs-CZ" sz="2400" b="1" dirty="0" err="1" smtClean="0"/>
              <a:t>ppt</a:t>
            </a:r>
            <a:r>
              <a:rPr lang="cs-CZ" sz="2400" b="1" dirty="0" smtClean="0"/>
              <a:t>, </a:t>
            </a:r>
            <a:r>
              <a:rPr lang="cs-CZ" sz="2400" b="1" dirty="0" err="1" smtClean="0"/>
              <a:t>pptx</a:t>
            </a:r>
            <a:endParaRPr lang="cs-CZ" sz="2400" b="1" dirty="0"/>
          </a:p>
        </p:txBody>
      </p:sp>
      <p:sp>
        <p:nvSpPr>
          <p:cNvPr id="19" name="Volný tvar 18"/>
          <p:cNvSpPr/>
          <p:nvPr/>
        </p:nvSpPr>
        <p:spPr>
          <a:xfrm>
            <a:off x="393417" y="5235260"/>
            <a:ext cx="3926640" cy="925355"/>
          </a:xfrm>
          <a:custGeom>
            <a:avLst/>
            <a:gdLst>
              <a:gd name="connsiteX0" fmla="*/ 0 w 4172388"/>
              <a:gd name="connsiteY0" fmla="*/ 153189 h 919117"/>
              <a:gd name="connsiteX1" fmla="*/ 153189 w 4172388"/>
              <a:gd name="connsiteY1" fmla="*/ 0 h 919117"/>
              <a:gd name="connsiteX2" fmla="*/ 4019199 w 4172388"/>
              <a:gd name="connsiteY2" fmla="*/ 0 h 919117"/>
              <a:gd name="connsiteX3" fmla="*/ 4172388 w 4172388"/>
              <a:gd name="connsiteY3" fmla="*/ 153189 h 919117"/>
              <a:gd name="connsiteX4" fmla="*/ 4172388 w 4172388"/>
              <a:gd name="connsiteY4" fmla="*/ 765928 h 919117"/>
              <a:gd name="connsiteX5" fmla="*/ 4019199 w 4172388"/>
              <a:gd name="connsiteY5" fmla="*/ 919117 h 919117"/>
              <a:gd name="connsiteX6" fmla="*/ 153189 w 4172388"/>
              <a:gd name="connsiteY6" fmla="*/ 919117 h 919117"/>
              <a:gd name="connsiteX7" fmla="*/ 0 w 4172388"/>
              <a:gd name="connsiteY7" fmla="*/ 765928 h 919117"/>
              <a:gd name="connsiteX8" fmla="*/ 0 w 4172388"/>
              <a:gd name="connsiteY8" fmla="*/ 153189 h 9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2388" h="919117">
                <a:moveTo>
                  <a:pt x="0" y="153189"/>
                </a:moveTo>
                <a:cubicBezTo>
                  <a:pt x="0" y="68585"/>
                  <a:pt x="68585" y="0"/>
                  <a:pt x="153189" y="0"/>
                </a:cubicBezTo>
                <a:lnTo>
                  <a:pt x="4019199" y="0"/>
                </a:lnTo>
                <a:cubicBezTo>
                  <a:pt x="4103803" y="0"/>
                  <a:pt x="4172388" y="68585"/>
                  <a:pt x="4172388" y="153189"/>
                </a:cubicBezTo>
                <a:lnTo>
                  <a:pt x="4172388" y="765928"/>
                </a:lnTo>
                <a:cubicBezTo>
                  <a:pt x="4172388" y="850532"/>
                  <a:pt x="4103803" y="919117"/>
                  <a:pt x="4019199" y="919117"/>
                </a:cubicBezTo>
                <a:lnTo>
                  <a:pt x="153189" y="919117"/>
                </a:lnTo>
                <a:cubicBezTo>
                  <a:pt x="68585" y="919117"/>
                  <a:pt x="0" y="850532"/>
                  <a:pt x="0" y="765928"/>
                </a:cubicBezTo>
                <a:lnTo>
                  <a:pt x="0" y="153189"/>
                </a:lnTo>
                <a:close/>
              </a:path>
            </a:pathLst>
          </a:cu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498" tIns="88683" rIns="132498" bIns="88683" numCol="1" spcCol="1270" anchor="ctr" anchorCtr="0">
            <a:noAutofit/>
          </a:bodyPr>
          <a:lstStyle/>
          <a:p>
            <a:pPr algn="ctr"/>
            <a:r>
              <a:rPr lang="cs-CZ" sz="2400" b="1" dirty="0" err="1" smtClean="0"/>
              <a:t>htm</a:t>
            </a:r>
            <a:r>
              <a:rPr lang="cs-CZ" sz="2400" b="1" dirty="0" smtClean="0"/>
              <a:t>, </a:t>
            </a:r>
            <a:r>
              <a:rPr lang="cs-CZ" sz="2400" b="1" dirty="0" err="1" smtClean="0"/>
              <a:t>html</a:t>
            </a:r>
            <a:endParaRPr lang="cs-CZ" sz="2400" b="1" dirty="0"/>
          </a:p>
        </p:txBody>
      </p:sp>
      <p:sp>
        <p:nvSpPr>
          <p:cNvPr id="20" name="Volný tvar 19"/>
          <p:cNvSpPr/>
          <p:nvPr/>
        </p:nvSpPr>
        <p:spPr>
          <a:xfrm>
            <a:off x="4499773" y="5235259"/>
            <a:ext cx="4214810" cy="925355"/>
          </a:xfrm>
          <a:custGeom>
            <a:avLst/>
            <a:gdLst>
              <a:gd name="connsiteX0" fmla="*/ 0 w 4172388"/>
              <a:gd name="connsiteY0" fmla="*/ 153189 h 919117"/>
              <a:gd name="connsiteX1" fmla="*/ 153189 w 4172388"/>
              <a:gd name="connsiteY1" fmla="*/ 0 h 919117"/>
              <a:gd name="connsiteX2" fmla="*/ 4019199 w 4172388"/>
              <a:gd name="connsiteY2" fmla="*/ 0 h 919117"/>
              <a:gd name="connsiteX3" fmla="*/ 4172388 w 4172388"/>
              <a:gd name="connsiteY3" fmla="*/ 153189 h 919117"/>
              <a:gd name="connsiteX4" fmla="*/ 4172388 w 4172388"/>
              <a:gd name="connsiteY4" fmla="*/ 765928 h 919117"/>
              <a:gd name="connsiteX5" fmla="*/ 4019199 w 4172388"/>
              <a:gd name="connsiteY5" fmla="*/ 919117 h 919117"/>
              <a:gd name="connsiteX6" fmla="*/ 153189 w 4172388"/>
              <a:gd name="connsiteY6" fmla="*/ 919117 h 919117"/>
              <a:gd name="connsiteX7" fmla="*/ 0 w 4172388"/>
              <a:gd name="connsiteY7" fmla="*/ 765928 h 919117"/>
              <a:gd name="connsiteX8" fmla="*/ 0 w 4172388"/>
              <a:gd name="connsiteY8" fmla="*/ 153189 h 91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2388" h="919117">
                <a:moveTo>
                  <a:pt x="0" y="153189"/>
                </a:moveTo>
                <a:cubicBezTo>
                  <a:pt x="0" y="68585"/>
                  <a:pt x="68585" y="0"/>
                  <a:pt x="153189" y="0"/>
                </a:cubicBezTo>
                <a:lnTo>
                  <a:pt x="4019199" y="0"/>
                </a:lnTo>
                <a:cubicBezTo>
                  <a:pt x="4103803" y="0"/>
                  <a:pt x="4172388" y="68585"/>
                  <a:pt x="4172388" y="153189"/>
                </a:cubicBezTo>
                <a:lnTo>
                  <a:pt x="4172388" y="765928"/>
                </a:lnTo>
                <a:cubicBezTo>
                  <a:pt x="4172388" y="850532"/>
                  <a:pt x="4103803" y="919117"/>
                  <a:pt x="4019199" y="919117"/>
                </a:cubicBezTo>
                <a:lnTo>
                  <a:pt x="153189" y="919117"/>
                </a:lnTo>
                <a:cubicBezTo>
                  <a:pt x="68585" y="919117"/>
                  <a:pt x="0" y="850532"/>
                  <a:pt x="0" y="765928"/>
                </a:cubicBezTo>
                <a:lnTo>
                  <a:pt x="0" y="153189"/>
                </a:lnTo>
                <a:close/>
              </a:path>
            </a:pathLst>
          </a:custGeom>
          <a:solidFill>
            <a:srgbClr val="7030A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498" tIns="88683" rIns="132498" bIns="88683" numCol="1" spcCol="1270" anchor="ctr" anchorCtr="0">
            <a:noAutofit/>
          </a:bodyPr>
          <a:lstStyle/>
          <a:p>
            <a:pPr lvl="0" algn="ctr" defTabSz="1022350">
              <a:lnSpc>
                <a:spcPct val="90000"/>
              </a:lnSpc>
              <a:spcBef>
                <a:spcPct val="0"/>
              </a:spcBef>
              <a:spcAft>
                <a:spcPct val="35000"/>
              </a:spcAft>
            </a:pPr>
            <a:r>
              <a:rPr lang="cs-CZ" sz="2400" dirty="0" smtClean="0"/>
              <a:t>www stánky</a:t>
            </a:r>
            <a:endParaRPr lang="cs-CZ" sz="2300" kern="1200" dirty="0"/>
          </a:p>
        </p:txBody>
      </p:sp>
    </p:spTree>
    <p:extLst>
      <p:ext uri="{BB962C8B-B14F-4D97-AF65-F5344CB8AC3E}">
        <p14:creationId xmlns:p14="http://schemas.microsoft.com/office/powerpoint/2010/main" val="813937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ppt_x"/>
                                          </p:val>
                                        </p:tav>
                                        <p:tav tm="100000">
                                          <p:val>
                                            <p:strVal val="#ppt_x"/>
                                          </p:val>
                                        </p:tav>
                                      </p:tavLst>
                                    </p:anim>
                                    <p:anim calcmode="lin" valueType="num">
                                      <p:cBhvr additive="base">
                                        <p:cTn id="5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anim calcmode="lin" valueType="num">
                                      <p:cBhvr additive="base">
                                        <p:cTn id="55" dur="500" fill="hold"/>
                                        <p:tgtEl>
                                          <p:spTgt spid="19"/>
                                        </p:tgtEl>
                                        <p:attrNameLst>
                                          <p:attrName>ppt_x</p:attrName>
                                        </p:attrNameLst>
                                      </p:cBhvr>
                                      <p:tavLst>
                                        <p:tav tm="0">
                                          <p:val>
                                            <p:strVal val="#ppt_x"/>
                                          </p:val>
                                        </p:tav>
                                        <p:tav tm="100000">
                                          <p:val>
                                            <p:strVal val="#ppt_x"/>
                                          </p:val>
                                        </p:tav>
                                      </p:tavLst>
                                    </p:anim>
                                    <p:anim calcmode="lin" valueType="num">
                                      <p:cBhvr additive="base">
                                        <p:cTn id="5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0"/>
                                        </p:tgtEl>
                                        <p:attrNameLst>
                                          <p:attrName>style.visibility</p:attrName>
                                        </p:attrNameLst>
                                      </p:cBhvr>
                                      <p:to>
                                        <p:strVal val="visible"/>
                                      </p:to>
                                    </p:set>
                                    <p:anim calcmode="lin" valueType="num">
                                      <p:cBhvr additive="base">
                                        <p:cTn id="61" dur="500" fill="hold"/>
                                        <p:tgtEl>
                                          <p:spTgt spid="20"/>
                                        </p:tgtEl>
                                        <p:attrNameLst>
                                          <p:attrName>ppt_x</p:attrName>
                                        </p:attrNameLst>
                                      </p:cBhvr>
                                      <p:tavLst>
                                        <p:tav tm="0">
                                          <p:val>
                                            <p:strVal val="#ppt_x"/>
                                          </p:val>
                                        </p:tav>
                                        <p:tav tm="100000">
                                          <p:val>
                                            <p:strVal val="#ppt_x"/>
                                          </p:val>
                                        </p:tav>
                                      </p:tavLst>
                                    </p:anim>
                                    <p:anim calcmode="lin" valueType="num">
                                      <p:cBhvr additive="base">
                                        <p:cTn id="6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3" grpId="0" animBg="1"/>
      <p:bldP spid="14" grpId="0" animBg="1"/>
      <p:bldP spid="15" grpId="0" animBg="1"/>
      <p:bldP spid="16" grpId="0" animBg="1"/>
      <p:bldP spid="17" grpId="0" animBg="1"/>
      <p:bldP spid="18" grpId="0" animBg="1"/>
      <p:bldP spid="19" grpId="0" animBg="1"/>
      <p:bldP spid="2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adpis 1"/>
          <p:cNvSpPr txBox="1">
            <a:spLocks/>
          </p:cNvSpPr>
          <p:nvPr/>
        </p:nvSpPr>
        <p:spPr>
          <a:xfrm>
            <a:off x="107504" y="116632"/>
            <a:ext cx="6534986" cy="495517"/>
          </a:xfrm>
          <a:prstGeom prst="rect">
            <a:avLst/>
          </a:prstGeom>
          <a:ln>
            <a:noFill/>
          </a:ln>
        </p:spPr>
        <p:txBody>
          <a:bodyPr anchor="b">
            <a:normAutofit/>
          </a:bodyPr>
          <a:lstStyle>
            <a:lvl1pPr algn="l" rtl="0" eaLnBrk="1" latinLnBrk="0" hangingPunct="1">
              <a:lnSpc>
                <a:spcPts val="2000"/>
              </a:lnSpc>
              <a:spcBef>
                <a:spcPct val="0"/>
              </a:spcBef>
              <a:buNone/>
              <a:defRPr kumimoji="0" sz="2200" b="1" kern="1200" cap="all" baseline="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cs-CZ" sz="2400" dirty="0" smtClean="0">
                <a:solidFill>
                  <a:srgbClr val="002060"/>
                </a:solidFill>
                <a:effectLst/>
                <a:latin typeface="Arial" panose="020B0604020202020204" pitchFamily="34" charset="0"/>
                <a:cs typeface="Arial" panose="020B0604020202020204" pitchFamily="34" charset="0"/>
              </a:rPr>
              <a:t>Vyjmenujte správné dvojice pojmů </a:t>
            </a:r>
            <a:endParaRPr lang="cs-CZ" sz="2400" dirty="0">
              <a:solidFill>
                <a:srgbClr val="002060"/>
              </a:solidFill>
              <a:effectLst/>
              <a:latin typeface="Arial" panose="020B0604020202020204" pitchFamily="34" charset="0"/>
              <a:cs typeface="Arial" panose="020B0604020202020204" pitchFamily="34" charset="0"/>
            </a:endParaRPr>
          </a:p>
        </p:txBody>
      </p:sp>
      <p:sp>
        <p:nvSpPr>
          <p:cNvPr id="10" name="Zaoblený obdélník 9"/>
          <p:cNvSpPr/>
          <p:nvPr/>
        </p:nvSpPr>
        <p:spPr>
          <a:xfrm>
            <a:off x="3223571" y="1988926"/>
            <a:ext cx="2448272" cy="96501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cs-CZ" sz="2000" b="1" dirty="0" smtClean="0"/>
              <a:t>XLSX</a:t>
            </a:r>
            <a:endParaRPr lang="cs-CZ" sz="2000" b="1" dirty="0" smtClean="0"/>
          </a:p>
        </p:txBody>
      </p:sp>
      <p:sp>
        <p:nvSpPr>
          <p:cNvPr id="8" name="Zaoblený obdélník 7"/>
          <p:cNvSpPr/>
          <p:nvPr/>
        </p:nvSpPr>
        <p:spPr>
          <a:xfrm>
            <a:off x="271939" y="4421664"/>
            <a:ext cx="2448272" cy="96501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cs-CZ" sz="2000" b="1" dirty="0" smtClean="0"/>
              <a:t>PPTX</a:t>
            </a:r>
            <a:endParaRPr lang="cs-CZ" sz="2000" b="1" dirty="0" smtClean="0"/>
          </a:p>
        </p:txBody>
      </p:sp>
      <p:sp>
        <p:nvSpPr>
          <p:cNvPr id="14" name="Zaoblený obdélník 13"/>
          <p:cNvSpPr/>
          <p:nvPr/>
        </p:nvSpPr>
        <p:spPr>
          <a:xfrm>
            <a:off x="3223571" y="3211001"/>
            <a:ext cx="2448272" cy="96501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cs-CZ" sz="2000" b="1" dirty="0" smtClean="0"/>
              <a:t>JPG, GIF</a:t>
            </a:r>
            <a:endParaRPr lang="cs-CZ" sz="2000" b="1" dirty="0" smtClean="0"/>
          </a:p>
        </p:txBody>
      </p:sp>
      <p:sp>
        <p:nvSpPr>
          <p:cNvPr id="15" name="Zaoblený obdélník 14"/>
          <p:cNvSpPr/>
          <p:nvPr/>
        </p:nvSpPr>
        <p:spPr>
          <a:xfrm>
            <a:off x="251520" y="5655155"/>
            <a:ext cx="2448272" cy="96501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cs-CZ" sz="2000" b="1" dirty="0" smtClean="0"/>
              <a:t>Dopis.docx</a:t>
            </a:r>
            <a:endParaRPr lang="cs-CZ" sz="2000" b="1" dirty="0" smtClean="0"/>
          </a:p>
        </p:txBody>
      </p:sp>
      <p:sp>
        <p:nvSpPr>
          <p:cNvPr id="16" name="Zaoblený obdélník 15"/>
          <p:cNvSpPr/>
          <p:nvPr/>
        </p:nvSpPr>
        <p:spPr>
          <a:xfrm>
            <a:off x="3239852" y="758361"/>
            <a:ext cx="2448272" cy="96501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cs-CZ" sz="2000" b="1" dirty="0" smtClean="0"/>
              <a:t>FAT 32</a:t>
            </a:r>
            <a:endParaRPr lang="cs-CZ" sz="2000" b="1" dirty="0" smtClean="0"/>
          </a:p>
        </p:txBody>
      </p:sp>
      <p:sp>
        <p:nvSpPr>
          <p:cNvPr id="17" name="Zaoblený obdélník 16"/>
          <p:cNvSpPr/>
          <p:nvPr/>
        </p:nvSpPr>
        <p:spPr>
          <a:xfrm>
            <a:off x="6190023" y="3202212"/>
            <a:ext cx="2448272" cy="96501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cs-CZ" sz="2000" b="1" smtClean="0"/>
              <a:t>HTML</a:t>
            </a:r>
            <a:endParaRPr lang="cs-CZ" sz="2000" b="1" dirty="0" smtClean="0"/>
          </a:p>
        </p:txBody>
      </p:sp>
      <p:sp>
        <p:nvSpPr>
          <p:cNvPr id="18" name="Zaoblený obdélník 17"/>
          <p:cNvSpPr/>
          <p:nvPr/>
        </p:nvSpPr>
        <p:spPr>
          <a:xfrm>
            <a:off x="6228184" y="5655155"/>
            <a:ext cx="2448272" cy="96501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cs-CZ" sz="2000" b="1" dirty="0" smtClean="0"/>
              <a:t>DOCX</a:t>
            </a:r>
            <a:endParaRPr lang="cs-CZ" sz="2000" b="1" dirty="0" smtClean="0"/>
          </a:p>
        </p:txBody>
      </p:sp>
      <p:sp>
        <p:nvSpPr>
          <p:cNvPr id="19" name="Zaoblený obdélník 18"/>
          <p:cNvSpPr/>
          <p:nvPr/>
        </p:nvSpPr>
        <p:spPr>
          <a:xfrm>
            <a:off x="251520" y="3194025"/>
            <a:ext cx="2448272" cy="96501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cs-CZ" sz="2000" b="1" dirty="0" smtClean="0"/>
              <a:t>Obrázky</a:t>
            </a:r>
            <a:endParaRPr lang="cs-CZ" sz="2000" b="1" dirty="0" smtClean="0"/>
          </a:p>
        </p:txBody>
      </p:sp>
      <p:sp>
        <p:nvSpPr>
          <p:cNvPr id="21" name="Zaoblený obdélník 20"/>
          <p:cNvSpPr/>
          <p:nvPr/>
        </p:nvSpPr>
        <p:spPr>
          <a:xfrm>
            <a:off x="6190023" y="1993611"/>
            <a:ext cx="2448272" cy="96501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cs-CZ" sz="2000" b="1" dirty="0" smtClean="0"/>
              <a:t>Microsoft Word</a:t>
            </a:r>
          </a:p>
        </p:txBody>
      </p:sp>
      <p:sp>
        <p:nvSpPr>
          <p:cNvPr id="22" name="Zaoblený obdélník 21"/>
          <p:cNvSpPr/>
          <p:nvPr/>
        </p:nvSpPr>
        <p:spPr>
          <a:xfrm>
            <a:off x="3230981" y="4424590"/>
            <a:ext cx="2448272" cy="96501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cs-CZ" sz="2000" b="1" dirty="0" smtClean="0"/>
              <a:t>Microsoft Excel</a:t>
            </a:r>
          </a:p>
        </p:txBody>
      </p:sp>
      <p:sp>
        <p:nvSpPr>
          <p:cNvPr id="23" name="Zaoblený obdélník 22"/>
          <p:cNvSpPr/>
          <p:nvPr/>
        </p:nvSpPr>
        <p:spPr>
          <a:xfrm>
            <a:off x="6190023" y="774159"/>
            <a:ext cx="2448272" cy="96501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cs-CZ" sz="2000" b="1" dirty="0" smtClean="0"/>
              <a:t>Microsoft PowerPoint</a:t>
            </a:r>
          </a:p>
        </p:txBody>
      </p:sp>
      <p:sp>
        <p:nvSpPr>
          <p:cNvPr id="24" name="Zaoblený obdélník 23"/>
          <p:cNvSpPr/>
          <p:nvPr/>
        </p:nvSpPr>
        <p:spPr>
          <a:xfrm>
            <a:off x="3239852" y="5655155"/>
            <a:ext cx="2448272" cy="96501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cs-CZ" sz="2000" b="1" dirty="0" smtClean="0"/>
              <a:t>Název souboru</a:t>
            </a:r>
            <a:endParaRPr lang="cs-CZ" sz="2000" b="1" dirty="0" smtClean="0"/>
          </a:p>
        </p:txBody>
      </p:sp>
      <p:sp>
        <p:nvSpPr>
          <p:cNvPr id="25" name="Zaoblený obdélník 24"/>
          <p:cNvSpPr/>
          <p:nvPr/>
        </p:nvSpPr>
        <p:spPr>
          <a:xfrm>
            <a:off x="6190023" y="4421664"/>
            <a:ext cx="2448272" cy="96501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cs-CZ" sz="2000" b="1" dirty="0" smtClean="0"/>
              <a:t>Webová stránka</a:t>
            </a:r>
            <a:endParaRPr lang="cs-CZ" sz="2000" b="1" dirty="0" smtClean="0"/>
          </a:p>
        </p:txBody>
      </p:sp>
      <p:sp>
        <p:nvSpPr>
          <p:cNvPr id="26" name="Zaoblený obdélník 25"/>
          <p:cNvSpPr/>
          <p:nvPr/>
        </p:nvSpPr>
        <p:spPr>
          <a:xfrm>
            <a:off x="254386" y="1970712"/>
            <a:ext cx="2448272" cy="96501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cs-CZ" sz="2000" b="1" dirty="0" smtClean="0"/>
              <a:t>Souborový systém</a:t>
            </a:r>
            <a:endParaRPr lang="cs-CZ" sz="2000" b="1" dirty="0" smtClean="0"/>
          </a:p>
        </p:txBody>
      </p:sp>
    </p:spTree>
    <p:extLst>
      <p:ext uri="{BB962C8B-B14F-4D97-AF65-F5344CB8AC3E}">
        <p14:creationId xmlns:p14="http://schemas.microsoft.com/office/powerpoint/2010/main" val="1541662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524873"/>
            <a:ext cx="8424936" cy="619934"/>
          </a:xfrm>
        </p:spPr>
        <p:txBody>
          <a:bodyPr>
            <a:normAutofit/>
          </a:bodyPr>
          <a:lstStyle/>
          <a:p>
            <a:pPr algn="ctr"/>
            <a:r>
              <a:rPr lang="cs-CZ" sz="3600" dirty="0" smtClean="0">
                <a:cs typeface="Times New Roman" pitchFamily="18" charset="0"/>
              </a:rPr>
              <a:t>Použitá literatura, citace</a:t>
            </a:r>
            <a:br>
              <a:rPr lang="cs-CZ" sz="3600" dirty="0" smtClean="0">
                <a:cs typeface="Times New Roman" pitchFamily="18" charset="0"/>
              </a:rPr>
            </a:br>
            <a:endParaRPr lang="cs-CZ" sz="3600" dirty="0">
              <a:cs typeface="Times New Roman" pitchFamily="18" charset="0"/>
            </a:endParaRPr>
          </a:p>
        </p:txBody>
      </p:sp>
      <p:sp>
        <p:nvSpPr>
          <p:cNvPr id="3" name="Zástupný symbol pro obsah 2"/>
          <p:cNvSpPr>
            <a:spLocks noGrp="1"/>
          </p:cNvSpPr>
          <p:nvPr>
            <p:ph sz="half" idx="1"/>
          </p:nvPr>
        </p:nvSpPr>
        <p:spPr>
          <a:xfrm>
            <a:off x="683568" y="980728"/>
            <a:ext cx="7848872" cy="1139354"/>
          </a:xfrm>
        </p:spPr>
        <p:txBody>
          <a:bodyPr>
            <a:normAutofit/>
          </a:bodyPr>
          <a:lstStyle/>
          <a:p>
            <a:pPr marL="82296" indent="0">
              <a:lnSpc>
                <a:spcPct val="120000"/>
              </a:lnSpc>
              <a:buNone/>
            </a:pPr>
            <a:endParaRPr lang="cs-CZ" sz="2800" dirty="0" smtClean="0">
              <a:solidFill>
                <a:schemeClr val="tx2">
                  <a:satMod val="130000"/>
                </a:schemeClr>
              </a:solidFill>
              <a:effectLst>
                <a:outerShdw blurRad="50000" dist="30000" dir="5400000" algn="tl" rotWithShape="0">
                  <a:srgbClr val="000000">
                    <a:alpha val="30000"/>
                  </a:srgbClr>
                </a:outerShdw>
              </a:effectLst>
              <a:latin typeface="Times New Roman" pitchFamily="18" charset="0"/>
              <a:ea typeface="+mj-ea"/>
              <a:cs typeface="Times New Roman" pitchFamily="18" charset="0"/>
            </a:endParaRPr>
          </a:p>
          <a:p>
            <a:pPr marL="82296" indent="0">
              <a:lnSpc>
                <a:spcPct val="120000"/>
              </a:lnSpc>
              <a:buNone/>
            </a:pPr>
            <a:endParaRPr lang="cs-CZ" sz="2800" b="1" cap="all" dirty="0" smtClean="0">
              <a:solidFill>
                <a:schemeClr val="tx2">
                  <a:satMod val="130000"/>
                </a:schemeClr>
              </a:solidFill>
              <a:effectLst>
                <a:outerShdw blurRad="50000" dist="30000" dir="5400000" algn="tl" rotWithShape="0">
                  <a:srgbClr val="000000">
                    <a:alpha val="30000"/>
                  </a:srgbClr>
                </a:outerShdw>
              </a:effectLst>
              <a:latin typeface="Times New Roman" pitchFamily="18" charset="0"/>
              <a:ea typeface="+mj-ea"/>
              <a:cs typeface="Times New Roman" pitchFamily="18" charset="0"/>
            </a:endParaRPr>
          </a:p>
        </p:txBody>
      </p:sp>
      <p:sp>
        <p:nvSpPr>
          <p:cNvPr id="4" name="Obdélník 3"/>
          <p:cNvSpPr/>
          <p:nvPr/>
        </p:nvSpPr>
        <p:spPr>
          <a:xfrm>
            <a:off x="683568" y="1196752"/>
            <a:ext cx="7848872" cy="3416320"/>
          </a:xfrm>
          <a:prstGeom prst="rect">
            <a:avLst/>
          </a:prstGeom>
        </p:spPr>
        <p:txBody>
          <a:bodyPr wrap="square">
            <a:spAutoFit/>
          </a:bodyPr>
          <a:lstStyle/>
          <a:p>
            <a:r>
              <a:rPr lang="cs-CZ" b="1" dirty="0" smtClean="0">
                <a:latin typeface="Times New Roman" pitchFamily="18" charset="0"/>
                <a:cs typeface="Times New Roman" pitchFamily="18" charset="0"/>
              </a:rPr>
              <a:t>Obrázek 1 - </a:t>
            </a:r>
            <a:r>
              <a:rPr lang="cs-CZ" dirty="0"/>
              <a:t>NEZNÁMÝ. </a:t>
            </a:r>
            <a:r>
              <a:rPr lang="cs-CZ" i="1" dirty="0" err="1"/>
              <a:t>Soubor:Perpendicular</a:t>
            </a:r>
            <a:r>
              <a:rPr lang="cs-CZ" i="1" dirty="0"/>
              <a:t> </a:t>
            </a:r>
            <a:r>
              <a:rPr lang="cs-CZ" i="1" dirty="0" err="1"/>
              <a:t>Recording</a:t>
            </a:r>
            <a:r>
              <a:rPr lang="cs-CZ" i="1" dirty="0"/>
              <a:t> </a:t>
            </a:r>
            <a:r>
              <a:rPr lang="cs-CZ" i="1" dirty="0" err="1"/>
              <a:t>Diagram.svg</a:t>
            </a:r>
            <a:r>
              <a:rPr lang="cs-CZ" i="1" dirty="0"/>
              <a:t> – Wikipedie:</a:t>
            </a:r>
            <a:r>
              <a:rPr lang="cs-CZ" dirty="0"/>
              <a:t> [online]. [cit. </a:t>
            </a:r>
            <a:r>
              <a:rPr lang="cs-CZ" dirty="0" smtClean="0"/>
              <a:t>2.19.2013</a:t>
            </a:r>
            <a:r>
              <a:rPr lang="cs-CZ" dirty="0"/>
              <a:t>]. Dostupný na WWW: http://cs.wikipedia.org/wiki/Soubor:Perpendicular_Recording_Diagram.svg </a:t>
            </a:r>
            <a:endParaRPr lang="cs-CZ" dirty="0" smtClean="0"/>
          </a:p>
          <a:p>
            <a:r>
              <a:rPr lang="cs-CZ" b="1" dirty="0" smtClean="0">
                <a:latin typeface="Times New Roman" pitchFamily="18" charset="0"/>
                <a:cs typeface="Times New Roman" pitchFamily="18" charset="0"/>
              </a:rPr>
              <a:t>Obrázek 2 - </a:t>
            </a:r>
            <a:r>
              <a:rPr lang="cs-CZ" dirty="0" smtClean="0"/>
              <a:t>NEZNÁMÝ</a:t>
            </a:r>
            <a:r>
              <a:rPr lang="cs-CZ" dirty="0"/>
              <a:t>. </a:t>
            </a:r>
            <a:r>
              <a:rPr lang="cs-CZ" i="1" dirty="0" err="1"/>
              <a:t>Soubor:Basic</a:t>
            </a:r>
            <a:r>
              <a:rPr lang="cs-CZ" i="1" dirty="0"/>
              <a:t> disk </a:t>
            </a:r>
            <a:r>
              <a:rPr lang="cs-CZ" i="1" dirty="0" err="1"/>
              <a:t>displaying</a:t>
            </a:r>
            <a:r>
              <a:rPr lang="cs-CZ" i="1" dirty="0"/>
              <a:t> </a:t>
            </a:r>
            <a:r>
              <a:rPr lang="cs-CZ" i="1" dirty="0" err="1"/>
              <a:t>CHS.svg</a:t>
            </a:r>
            <a:r>
              <a:rPr lang="cs-CZ" i="1" dirty="0"/>
              <a:t> – Wikipedie:</a:t>
            </a:r>
            <a:r>
              <a:rPr lang="cs-CZ" dirty="0"/>
              <a:t> [online]. [cit. </a:t>
            </a:r>
            <a:r>
              <a:rPr lang="cs-CZ" dirty="0" smtClean="0"/>
              <a:t>6.9.2013</a:t>
            </a:r>
            <a:r>
              <a:rPr lang="cs-CZ" dirty="0"/>
              <a:t>]. Dostupný na WWW: </a:t>
            </a:r>
            <a:r>
              <a:rPr lang="cs-CZ" dirty="0" smtClean="0"/>
              <a:t>http</a:t>
            </a:r>
            <a:r>
              <a:rPr lang="cs-CZ" dirty="0"/>
              <a:t>://cs.wikipedia.org/wiki/Soubor:Basic_disk_displaying_CHS.svg </a:t>
            </a:r>
            <a:endParaRPr lang="cs-CZ" dirty="0" smtClean="0"/>
          </a:p>
          <a:p>
            <a:r>
              <a:rPr lang="cs-CZ" b="1" dirty="0">
                <a:latin typeface="Times New Roman" pitchFamily="18" charset="0"/>
                <a:cs typeface="Times New Roman" pitchFamily="18" charset="0"/>
              </a:rPr>
              <a:t>Obrázek </a:t>
            </a:r>
            <a:r>
              <a:rPr lang="cs-CZ" b="1" dirty="0" smtClean="0">
                <a:latin typeface="Times New Roman" pitchFamily="18" charset="0"/>
                <a:cs typeface="Times New Roman" pitchFamily="18" charset="0"/>
              </a:rPr>
              <a:t>3 - </a:t>
            </a:r>
            <a:r>
              <a:rPr lang="cs-CZ" dirty="0" smtClean="0"/>
              <a:t>NEZNÁMÝ</a:t>
            </a:r>
            <a:r>
              <a:rPr lang="cs-CZ" dirty="0"/>
              <a:t>. </a:t>
            </a:r>
            <a:r>
              <a:rPr lang="cs-CZ" i="1" dirty="0" err="1"/>
              <a:t>Soubor:Disk-structure.svg</a:t>
            </a:r>
            <a:r>
              <a:rPr lang="cs-CZ" i="1" dirty="0"/>
              <a:t> – Wikipedie:</a:t>
            </a:r>
            <a:r>
              <a:rPr lang="cs-CZ" dirty="0"/>
              <a:t> [online]. [cit. </a:t>
            </a:r>
            <a:r>
              <a:rPr lang="cs-CZ" dirty="0" smtClean="0"/>
              <a:t>6.9.2013</a:t>
            </a:r>
            <a:r>
              <a:rPr lang="cs-CZ" dirty="0"/>
              <a:t>]. Dostupný na WWW: http://</a:t>
            </a:r>
            <a:r>
              <a:rPr lang="cs-CZ" dirty="0" smtClean="0"/>
              <a:t>cs.wikipedia.org/wiki/Soubor:Disk-structure.svg</a:t>
            </a:r>
          </a:p>
          <a:p>
            <a:r>
              <a:rPr lang="cs-CZ" b="1" dirty="0">
                <a:latin typeface="Times New Roman" pitchFamily="18" charset="0"/>
                <a:cs typeface="Times New Roman" pitchFamily="18" charset="0"/>
              </a:rPr>
              <a:t>Obrázek </a:t>
            </a:r>
            <a:r>
              <a:rPr lang="cs-CZ" b="1" dirty="0" smtClean="0">
                <a:latin typeface="Times New Roman" pitchFamily="18" charset="0"/>
                <a:cs typeface="Times New Roman" pitchFamily="18" charset="0"/>
              </a:rPr>
              <a:t>4 - </a:t>
            </a:r>
            <a:r>
              <a:rPr lang="cs-CZ" dirty="0" smtClean="0"/>
              <a:t>NEZNÁMÝ</a:t>
            </a:r>
            <a:r>
              <a:rPr lang="cs-CZ" dirty="0"/>
              <a:t>. </a:t>
            </a:r>
            <a:r>
              <a:rPr lang="cs-CZ" i="1" dirty="0" err="1"/>
              <a:t>Soubor:Directory</a:t>
            </a:r>
            <a:r>
              <a:rPr lang="cs-CZ" i="1" dirty="0"/>
              <a:t> tree.png – Wikipedie:</a:t>
            </a:r>
            <a:r>
              <a:rPr lang="cs-CZ" dirty="0"/>
              <a:t> [online]. [cit. 6.12.2013]. Dostupný na WWW: http://cs.wikipedia.org/wiki/Soubor:Directory_tree.png</a:t>
            </a:r>
            <a:endParaRPr lang="cs-CZ" dirty="0" smtClean="0"/>
          </a:p>
        </p:txBody>
      </p:sp>
    </p:spTree>
    <p:extLst>
      <p:ext uri="{BB962C8B-B14F-4D97-AF65-F5344CB8AC3E}">
        <p14:creationId xmlns:p14="http://schemas.microsoft.com/office/powerpoint/2010/main" val="2790932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476672"/>
            <a:ext cx="8424936" cy="1296144"/>
          </a:xfrm>
        </p:spPr>
        <p:txBody>
          <a:bodyPr>
            <a:normAutofit/>
          </a:bodyPr>
          <a:lstStyle/>
          <a:p>
            <a:pPr algn="ctr"/>
            <a:r>
              <a:rPr lang="cs-CZ" sz="3600" dirty="0" smtClean="0"/>
              <a:t>Organizace dat na disku</a:t>
            </a:r>
            <a:br>
              <a:rPr lang="cs-CZ" sz="3600" dirty="0" smtClean="0"/>
            </a:br>
            <a:r>
              <a:rPr lang="cs-CZ" sz="3600" dirty="0"/>
              <a:t/>
            </a:r>
            <a:br>
              <a:rPr lang="cs-CZ" sz="3600" dirty="0"/>
            </a:br>
            <a:r>
              <a:rPr lang="cs-CZ" sz="3600" dirty="0" smtClean="0"/>
              <a:t/>
            </a:r>
            <a:br>
              <a:rPr lang="cs-CZ" sz="3600" dirty="0" smtClean="0"/>
            </a:br>
            <a:r>
              <a:rPr lang="cs-CZ" sz="3600" dirty="0" smtClean="0"/>
              <a:t>Pevný disk - HDD</a:t>
            </a:r>
            <a:endParaRPr lang="cs-CZ" sz="3600" dirty="0"/>
          </a:p>
        </p:txBody>
      </p:sp>
      <p:sp>
        <p:nvSpPr>
          <p:cNvPr id="5" name="Zástupný symbol pro obsah 2"/>
          <p:cNvSpPr txBox="1">
            <a:spLocks/>
          </p:cNvSpPr>
          <p:nvPr/>
        </p:nvSpPr>
        <p:spPr>
          <a:xfrm>
            <a:off x="575556" y="2276872"/>
            <a:ext cx="7920880" cy="2088232"/>
          </a:xfrm>
          <a:prstGeom prst="rect">
            <a:avLst/>
          </a:prstGeom>
        </p:spPr>
        <p:txBody>
          <a:bodyPr>
            <a:no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buNone/>
            </a:pPr>
            <a:r>
              <a:rPr lang="cs-CZ" sz="2400" dirty="0"/>
              <a:t>Data </a:t>
            </a:r>
            <a:r>
              <a:rPr lang="cs-CZ" sz="2400" dirty="0" smtClean="0"/>
              <a:t>se ukládají pomocí magnetického záznamu. </a:t>
            </a:r>
            <a:r>
              <a:rPr lang="cs-CZ" sz="2400" dirty="0"/>
              <a:t>Hustota datového záznamu se udává jako počet bitů na měrnou jednotku plochy disku (bitů/palec², bitů/mm²). </a:t>
            </a:r>
            <a:r>
              <a:rPr lang="cs-CZ" sz="2400" dirty="0" smtClean="0"/>
              <a:t>Disk </a:t>
            </a:r>
            <a:r>
              <a:rPr lang="cs-CZ" sz="2400" dirty="0"/>
              <a:t>obsahuje kovové nebo keramické desky – tzv. </a:t>
            </a:r>
            <a:r>
              <a:rPr lang="cs-CZ" sz="2400" i="1" dirty="0"/>
              <a:t>plotny</a:t>
            </a:r>
            <a:r>
              <a:rPr lang="cs-CZ" sz="2400" dirty="0"/>
              <a:t>, pokryté tenkou magneticky měkkou </a:t>
            </a:r>
            <a:r>
              <a:rPr lang="cs-CZ" sz="2400" dirty="0" smtClean="0"/>
              <a:t>vrstvou. </a:t>
            </a:r>
            <a:endParaRPr lang="cs-CZ" sz="2400" dirty="0"/>
          </a:p>
        </p:txBody>
      </p:sp>
    </p:spTree>
    <p:extLst>
      <p:ext uri="{BB962C8B-B14F-4D97-AF65-F5344CB8AC3E}">
        <p14:creationId xmlns:p14="http://schemas.microsoft.com/office/powerpoint/2010/main" val="611955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04664"/>
            <a:ext cx="8424936" cy="619934"/>
          </a:xfrm>
        </p:spPr>
        <p:txBody>
          <a:bodyPr>
            <a:normAutofit/>
          </a:bodyPr>
          <a:lstStyle/>
          <a:p>
            <a:pPr algn="ctr"/>
            <a:r>
              <a:rPr lang="cs-CZ" sz="3600" dirty="0"/>
              <a:t>Organizace dat na disku</a:t>
            </a:r>
          </a:p>
        </p:txBody>
      </p:sp>
      <p:sp>
        <p:nvSpPr>
          <p:cNvPr id="3" name="Zástupný symbol pro obsah 2"/>
          <p:cNvSpPr>
            <a:spLocks noGrp="1"/>
          </p:cNvSpPr>
          <p:nvPr>
            <p:ph sz="half" idx="1"/>
          </p:nvPr>
        </p:nvSpPr>
        <p:spPr>
          <a:xfrm>
            <a:off x="396063" y="1024598"/>
            <a:ext cx="3704521" cy="2476410"/>
          </a:xfrm>
        </p:spPr>
        <p:txBody>
          <a:bodyPr>
            <a:normAutofit fontScale="25000" lnSpcReduction="20000"/>
          </a:bodyPr>
          <a:lstStyle/>
          <a:p>
            <a:pPr marL="82296" indent="0">
              <a:buNone/>
            </a:pPr>
            <a:r>
              <a:rPr lang="cs-CZ" sz="6400" b="1" dirty="0"/>
              <a:t>Podélný zápis (</a:t>
            </a:r>
            <a:r>
              <a:rPr lang="cs-CZ" sz="6400" b="1" dirty="0" err="1"/>
              <a:t>Longitudinal</a:t>
            </a:r>
            <a:r>
              <a:rPr lang="cs-CZ" sz="6400" b="1" dirty="0"/>
              <a:t> </a:t>
            </a:r>
            <a:r>
              <a:rPr lang="cs-CZ" sz="6400" b="1" dirty="0" err="1"/>
              <a:t>Magnetic</a:t>
            </a:r>
            <a:r>
              <a:rPr lang="cs-CZ" sz="6400" b="1" dirty="0"/>
              <a:t> </a:t>
            </a:r>
            <a:r>
              <a:rPr lang="cs-CZ" sz="6400" b="1" dirty="0" err="1"/>
              <a:t>Recording</a:t>
            </a:r>
            <a:r>
              <a:rPr lang="cs-CZ" sz="6400" b="1" dirty="0"/>
              <a:t> – LMR)</a:t>
            </a:r>
          </a:p>
          <a:p>
            <a:pPr marL="82296" indent="0">
              <a:buNone/>
            </a:pPr>
            <a:r>
              <a:rPr lang="cs-CZ" sz="7200" dirty="0"/>
              <a:t>Jednotlivé </a:t>
            </a:r>
            <a:r>
              <a:rPr lang="cs-CZ" sz="7200" dirty="0" smtClean="0"/>
              <a:t>bity </a:t>
            </a:r>
            <a:r>
              <a:rPr lang="cs-CZ" sz="7200" dirty="0"/>
              <a:t>jsou </a:t>
            </a:r>
            <a:r>
              <a:rPr lang="cs-CZ" sz="6400" dirty="0"/>
              <a:t>uchovávány vodorovně s plotnou disku. Tímto způsobem lze však dosáhnout hustoty zápisu jen kolem 150 gigabitů na čtverečný palec. Při vyšších hustotách dochází </a:t>
            </a:r>
            <a:r>
              <a:rPr lang="cs-CZ" sz="6400" dirty="0" smtClean="0"/>
              <a:t> </a:t>
            </a:r>
            <a:r>
              <a:rPr lang="cs-CZ" sz="6400" dirty="0"/>
              <a:t>k samovolné ztrátě uložených dat. Při takto vysokém počtu jednotlivých magnetických polí, bitů, u sebe se již nedaří udržet jednotlivá pole izolovaná</a:t>
            </a:r>
            <a:r>
              <a:rPr lang="cs-CZ" sz="6400" dirty="0" smtClean="0"/>
              <a:t>.</a:t>
            </a:r>
            <a:endParaRPr lang="cs-CZ" sz="6400" dirty="0">
              <a:solidFill>
                <a:srgbClr val="002060"/>
              </a:solidFill>
            </a:endParaRPr>
          </a:p>
        </p:txBody>
      </p:sp>
      <p:sp>
        <p:nvSpPr>
          <p:cNvPr id="9" name="Zástupný symbol pro obsah 2"/>
          <p:cNvSpPr txBox="1">
            <a:spLocks/>
          </p:cNvSpPr>
          <p:nvPr/>
        </p:nvSpPr>
        <p:spPr>
          <a:xfrm>
            <a:off x="251521" y="4543370"/>
            <a:ext cx="8640958" cy="2285658"/>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buNone/>
            </a:pPr>
            <a:endParaRPr lang="cs-CZ" dirty="0">
              <a:solidFill>
                <a:srgbClr val="002060"/>
              </a:solidFill>
            </a:endParaRPr>
          </a:p>
        </p:txBody>
      </p:sp>
      <p:sp>
        <p:nvSpPr>
          <p:cNvPr id="13" name="Obdélník 12"/>
          <p:cNvSpPr/>
          <p:nvPr/>
        </p:nvSpPr>
        <p:spPr>
          <a:xfrm>
            <a:off x="4215055" y="5894797"/>
            <a:ext cx="3806188" cy="369332"/>
          </a:xfrm>
          <a:prstGeom prst="rect">
            <a:avLst/>
          </a:prstGeom>
        </p:spPr>
        <p:txBody>
          <a:bodyPr wrap="square">
            <a:spAutoFit/>
          </a:bodyPr>
          <a:lstStyle/>
          <a:p>
            <a:r>
              <a:rPr lang="cs-CZ" b="1" dirty="0">
                <a:latin typeface="Times New Roman" pitchFamily="18" charset="0"/>
                <a:cs typeface="Times New Roman" pitchFamily="18" charset="0"/>
              </a:rPr>
              <a:t>Obrázek </a:t>
            </a:r>
            <a:r>
              <a:rPr lang="cs-CZ" b="1" dirty="0" smtClean="0">
                <a:latin typeface="Times New Roman" pitchFamily="18" charset="0"/>
                <a:cs typeface="Times New Roman" pitchFamily="18" charset="0"/>
              </a:rPr>
              <a:t>1  - </a:t>
            </a:r>
            <a:r>
              <a:rPr lang="pt-BR" dirty="0" smtClean="0"/>
              <a:t> </a:t>
            </a:r>
            <a:r>
              <a:rPr lang="cs-CZ" dirty="0"/>
              <a:t>Podélný a kolmý zápis</a:t>
            </a:r>
            <a:endParaRPr lang="cs-CZ" dirty="0">
              <a:latin typeface="Times New Roman" pitchFamily="18" charset="0"/>
              <a:cs typeface="Times New Roman" pitchFamily="18" charset="0"/>
            </a:endParaRPr>
          </a:p>
        </p:txBody>
      </p:sp>
      <p:pic>
        <p:nvPicPr>
          <p:cNvPr id="1026" name="Picture 2" descr="Soubor:Perpendicular Recording Diagram.sv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1937" y="1664321"/>
            <a:ext cx="4837778" cy="3506940"/>
          </a:xfrm>
          <a:prstGeom prst="rect">
            <a:avLst/>
          </a:prstGeom>
          <a:noFill/>
          <a:extLst>
            <a:ext uri="{909E8E84-426E-40DD-AFC4-6F175D3DCCD1}">
              <a14:hiddenFill xmlns:a14="http://schemas.microsoft.com/office/drawing/2010/main">
                <a:solidFill>
                  <a:srgbClr val="FFFFFF"/>
                </a:solidFill>
              </a14:hiddenFill>
            </a:ext>
          </a:extLst>
        </p:spPr>
      </p:pic>
      <p:sp>
        <p:nvSpPr>
          <p:cNvPr id="12" name="Zástupný symbol pro obsah 2"/>
          <p:cNvSpPr txBox="1">
            <a:spLocks/>
          </p:cNvSpPr>
          <p:nvPr/>
        </p:nvSpPr>
        <p:spPr>
          <a:xfrm>
            <a:off x="396063" y="3903646"/>
            <a:ext cx="3704521" cy="2505819"/>
          </a:xfrm>
          <a:prstGeom prst="rect">
            <a:avLst/>
          </a:prstGeom>
        </p:spPr>
        <p:txBody>
          <a:bodyPr>
            <a:normAutofit fontScale="32500" lnSpcReduction="2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buNone/>
            </a:pPr>
            <a:r>
              <a:rPr lang="cs-CZ" sz="4900" b="1" dirty="0"/>
              <a:t>Kolmý zápis (</a:t>
            </a:r>
            <a:r>
              <a:rPr lang="cs-CZ" sz="4900" b="1" dirty="0" err="1"/>
              <a:t>Perpendicular</a:t>
            </a:r>
            <a:r>
              <a:rPr lang="cs-CZ" sz="4900" b="1" dirty="0"/>
              <a:t> </a:t>
            </a:r>
            <a:r>
              <a:rPr lang="cs-CZ" sz="4900" b="1" dirty="0" err="1"/>
              <a:t>Magnetic</a:t>
            </a:r>
            <a:r>
              <a:rPr lang="cs-CZ" sz="4900" b="1" dirty="0"/>
              <a:t> </a:t>
            </a:r>
            <a:r>
              <a:rPr lang="cs-CZ" sz="4900" b="1" dirty="0" err="1"/>
              <a:t>Recording</a:t>
            </a:r>
            <a:r>
              <a:rPr lang="cs-CZ" sz="4900" b="1" dirty="0"/>
              <a:t> – PMR</a:t>
            </a:r>
            <a:r>
              <a:rPr lang="cs-CZ" sz="4900" b="1" dirty="0" smtClean="0"/>
              <a:t>)</a:t>
            </a:r>
          </a:p>
          <a:p>
            <a:pPr marL="82296" indent="0">
              <a:buNone/>
            </a:pPr>
            <a:r>
              <a:rPr lang="cs-CZ" sz="6400" dirty="0" smtClean="0"/>
              <a:t>V </a:t>
            </a:r>
            <a:r>
              <a:rPr lang="cs-CZ" sz="6400" dirty="0"/>
              <a:t>roce 2005 uvedla Toshiba na trh první pevný disk využívající technologii kolmého zápisu. Tímto je možné zvýšit kapacitu pevných disků až desetinásobně a přiblížit se hranici hustoty 1 </a:t>
            </a:r>
            <a:r>
              <a:rPr lang="cs-CZ" sz="6400" dirty="0" err="1"/>
              <a:t>terabit</a:t>
            </a:r>
            <a:r>
              <a:rPr lang="cs-CZ" sz="6400" dirty="0"/>
              <a:t> na čtverečný </a:t>
            </a:r>
            <a:r>
              <a:rPr lang="cs-CZ" sz="6400" dirty="0" smtClean="0"/>
              <a:t>palec</a:t>
            </a:r>
            <a:endParaRPr lang="cs-CZ" sz="6400" dirty="0"/>
          </a:p>
        </p:txBody>
      </p:sp>
    </p:spTree>
    <p:extLst>
      <p:ext uri="{BB962C8B-B14F-4D97-AF65-F5344CB8AC3E}">
        <p14:creationId xmlns:p14="http://schemas.microsoft.com/office/powerpoint/2010/main" val="22792163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04664"/>
            <a:ext cx="8424936" cy="619934"/>
          </a:xfrm>
        </p:spPr>
        <p:txBody>
          <a:bodyPr>
            <a:normAutofit/>
          </a:bodyPr>
          <a:lstStyle/>
          <a:p>
            <a:pPr algn="ctr"/>
            <a:r>
              <a:rPr lang="cs-CZ" sz="3600" dirty="0"/>
              <a:t>Organizace dat na disku</a:t>
            </a:r>
          </a:p>
        </p:txBody>
      </p:sp>
      <p:sp>
        <p:nvSpPr>
          <p:cNvPr id="3" name="Zástupný symbol pro obsah 2"/>
          <p:cNvSpPr>
            <a:spLocks noGrp="1"/>
          </p:cNvSpPr>
          <p:nvPr>
            <p:ph sz="half" idx="1"/>
          </p:nvPr>
        </p:nvSpPr>
        <p:spPr>
          <a:xfrm>
            <a:off x="395536" y="1213238"/>
            <a:ext cx="3704521" cy="5644762"/>
          </a:xfrm>
        </p:spPr>
        <p:txBody>
          <a:bodyPr>
            <a:normAutofit fontScale="55000" lnSpcReduction="20000"/>
          </a:bodyPr>
          <a:lstStyle/>
          <a:p>
            <a:pPr marL="82296" indent="0">
              <a:buNone/>
            </a:pPr>
            <a:r>
              <a:rPr lang="cs-CZ" dirty="0" smtClean="0">
                <a:hlinkClick r:id="rId2" tooltip="Pevný disk"/>
              </a:rPr>
              <a:t>Pevný </a:t>
            </a:r>
            <a:r>
              <a:rPr lang="cs-CZ" dirty="0">
                <a:hlinkClick r:id="rId2" tooltip="Pevný disk"/>
              </a:rPr>
              <a:t>disk</a:t>
            </a:r>
            <a:r>
              <a:rPr lang="cs-CZ" dirty="0"/>
              <a:t> je složen z jednoho nebo více ploten (kotoučů), na které je nanesena magnetická vrstva. Jednoznačná pozice čtených dat je určena trojicí hodnot: stopa-hlava-sektor. Záznam je prováděn do jednotlivých stop, což jsou soustředné kružnice. Protože jsou čtecí a záznamové hlavy pevně spojené, jsou vždy všechny nastaveny na stejnou stopu. Proto se stopa někdy označuje jako válec (procházející skrz všechny plotny). Na každé stopě je několik sektorů (obvykle po 512 </a:t>
            </a:r>
            <a:r>
              <a:rPr lang="cs-CZ" dirty="0">
                <a:hlinkClick r:id="rId3" tooltip="Byte"/>
              </a:rPr>
              <a:t>bajtech</a:t>
            </a:r>
            <a:r>
              <a:rPr lang="cs-CZ" dirty="0"/>
              <a:t>), přičemž starší disky mají stejný počet sektorů na obvodu i na vnitřní stopě, z čehož vyplývá, že hustota záznamu je u středu plotny větší. Proto se u disků s vyššími kapacitami používá různý počet sektorů na každé stopě, aby byla zachována hustota záznamu dat.</a:t>
            </a:r>
            <a:endParaRPr lang="cs-CZ" dirty="0">
              <a:solidFill>
                <a:srgbClr val="002060"/>
              </a:solidFill>
            </a:endParaRPr>
          </a:p>
        </p:txBody>
      </p:sp>
      <p:sp>
        <p:nvSpPr>
          <p:cNvPr id="9" name="Zástupný symbol pro obsah 2"/>
          <p:cNvSpPr txBox="1">
            <a:spLocks/>
          </p:cNvSpPr>
          <p:nvPr/>
        </p:nvSpPr>
        <p:spPr>
          <a:xfrm>
            <a:off x="251521" y="4543370"/>
            <a:ext cx="8640958" cy="2285658"/>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buNone/>
            </a:pPr>
            <a:endParaRPr lang="cs-CZ" dirty="0">
              <a:solidFill>
                <a:srgbClr val="002060"/>
              </a:solidFill>
            </a:endParaRPr>
          </a:p>
        </p:txBody>
      </p:sp>
      <p:sp>
        <p:nvSpPr>
          <p:cNvPr id="13" name="Obdélník 12"/>
          <p:cNvSpPr/>
          <p:nvPr/>
        </p:nvSpPr>
        <p:spPr>
          <a:xfrm>
            <a:off x="4805917" y="5253388"/>
            <a:ext cx="3956622" cy="369332"/>
          </a:xfrm>
          <a:prstGeom prst="rect">
            <a:avLst/>
          </a:prstGeom>
        </p:spPr>
        <p:txBody>
          <a:bodyPr wrap="square">
            <a:spAutoFit/>
          </a:bodyPr>
          <a:lstStyle/>
          <a:p>
            <a:r>
              <a:rPr lang="cs-CZ" b="1" dirty="0">
                <a:latin typeface="Times New Roman" pitchFamily="18" charset="0"/>
                <a:cs typeface="Times New Roman" pitchFamily="18" charset="0"/>
              </a:rPr>
              <a:t>Obrázek </a:t>
            </a:r>
            <a:r>
              <a:rPr lang="cs-CZ" b="1" dirty="0" smtClean="0">
                <a:latin typeface="Times New Roman" pitchFamily="18" charset="0"/>
                <a:cs typeface="Times New Roman" pitchFamily="18" charset="0"/>
              </a:rPr>
              <a:t>2  - </a:t>
            </a:r>
            <a:r>
              <a:rPr lang="pt-BR" dirty="0" smtClean="0"/>
              <a:t> </a:t>
            </a:r>
            <a:r>
              <a:rPr lang="cs-CZ" dirty="0"/>
              <a:t>Struktura disku</a:t>
            </a:r>
            <a:r>
              <a:rPr lang="cs-CZ" dirty="0" smtClean="0"/>
              <a:t>:</a:t>
            </a:r>
            <a:endParaRPr lang="cs-CZ" dirty="0">
              <a:latin typeface="Times New Roman" pitchFamily="18" charset="0"/>
              <a:cs typeface="Times New Roman" pitchFamily="18" charset="0"/>
            </a:endParaRPr>
          </a:p>
        </p:txBody>
      </p:sp>
      <p:sp>
        <p:nvSpPr>
          <p:cNvPr id="4" name="Rectangle 1"/>
          <p:cNvSpPr>
            <a:spLocks noChangeArrowheads="1"/>
          </p:cNvSpPr>
          <p:nvPr/>
        </p:nvSpPr>
        <p:spPr bwMode="auto">
          <a:xfrm>
            <a:off x="4841920" y="5605704"/>
            <a:ext cx="3920619" cy="938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cs-CZ" sz="1100" i="1" dirty="0" smtClean="0">
                <a:latin typeface="Arial" panose="020B0604020202020204" pitchFamily="34" charset="0"/>
              </a:rPr>
              <a:t>A </a:t>
            </a:r>
            <a:r>
              <a:rPr lang="cs-CZ" sz="1100" i="1" dirty="0">
                <a:latin typeface="Arial" panose="020B0604020202020204" pitchFamily="34" charset="0"/>
              </a:rPr>
              <a:t>– </a:t>
            </a:r>
            <a:r>
              <a:rPr kumimoji="0" lang="cs-CZ" sz="1100" b="0" i="1" u="none" strike="noStrike" cap="none" normalizeH="0" baseline="0" dirty="0" smtClean="0">
                <a:ln>
                  <a:noFill/>
                </a:ln>
                <a:solidFill>
                  <a:schemeClr val="tx1"/>
                </a:solidFill>
                <a:effectLst/>
                <a:latin typeface="Arial" panose="020B0604020202020204" pitchFamily="34" charset="0"/>
              </a:rPr>
              <a:t>plotny (kotouče s magnetickou vrstvou)</a:t>
            </a:r>
            <a:br>
              <a:rPr kumimoji="0" lang="cs-CZ" sz="1100" b="0" i="1" u="none" strike="noStrike" cap="none" normalizeH="0" baseline="0" dirty="0" smtClean="0">
                <a:ln>
                  <a:noFill/>
                </a:ln>
                <a:solidFill>
                  <a:schemeClr val="tx1"/>
                </a:solidFill>
                <a:effectLst/>
                <a:latin typeface="Arial" panose="020B0604020202020204" pitchFamily="34" charset="0"/>
              </a:rPr>
            </a:br>
            <a:r>
              <a:rPr kumimoji="0" lang="cs-CZ" sz="1100" b="0" i="1" u="none" strike="noStrike" cap="none" normalizeH="0" baseline="0" dirty="0" smtClean="0">
                <a:ln>
                  <a:noFill/>
                </a:ln>
                <a:solidFill>
                  <a:schemeClr val="tx1"/>
                </a:solidFill>
                <a:effectLst/>
                <a:latin typeface="Arial" panose="020B0604020202020204" pitchFamily="34" charset="0"/>
              </a:rPr>
              <a:t>B – otočné raménko nesoucí všechny hlavy</a:t>
            </a:r>
            <a:br>
              <a:rPr kumimoji="0" lang="cs-CZ" sz="1100" b="0" i="1" u="none" strike="noStrike" cap="none" normalizeH="0" baseline="0" dirty="0" smtClean="0">
                <a:ln>
                  <a:noFill/>
                </a:ln>
                <a:solidFill>
                  <a:schemeClr val="tx1"/>
                </a:solidFill>
                <a:effectLst/>
                <a:latin typeface="Arial" panose="020B0604020202020204" pitchFamily="34" charset="0"/>
              </a:rPr>
            </a:br>
            <a:r>
              <a:rPr kumimoji="0" lang="cs-CZ" sz="1100" b="0" i="1" u="none" strike="noStrike" cap="none" normalizeH="0" baseline="0" dirty="0" smtClean="0">
                <a:ln>
                  <a:noFill/>
                </a:ln>
                <a:solidFill>
                  <a:schemeClr val="tx1"/>
                </a:solidFill>
                <a:effectLst/>
                <a:latin typeface="Arial" panose="020B0604020202020204" pitchFamily="34" charset="0"/>
              </a:rPr>
              <a:t>C – záznamová a čtecí hlava (</a:t>
            </a:r>
            <a:r>
              <a:rPr kumimoji="0" lang="cs-CZ" sz="1100" b="0" i="1" u="none" strike="noStrike" cap="none" normalizeH="0" baseline="0" dirty="0" err="1" smtClean="0">
                <a:ln>
                  <a:noFill/>
                </a:ln>
                <a:solidFill>
                  <a:schemeClr val="tx1"/>
                </a:solidFill>
                <a:effectLst/>
                <a:latin typeface="Arial" panose="020B0604020202020204" pitchFamily="34" charset="0"/>
              </a:rPr>
              <a:t>head</a:t>
            </a:r>
            <a:r>
              <a:rPr kumimoji="0" lang="cs-CZ" sz="1100" b="0" i="1" u="none" strike="noStrike" cap="none" normalizeH="0" baseline="0" dirty="0" smtClean="0">
                <a:ln>
                  <a:noFill/>
                </a:ln>
                <a:solidFill>
                  <a:schemeClr val="tx1"/>
                </a:solidFill>
                <a:effectLst/>
                <a:latin typeface="Arial" panose="020B0604020202020204" pitchFamily="34" charset="0"/>
              </a:rPr>
              <a:t>)</a:t>
            </a:r>
            <a:br>
              <a:rPr kumimoji="0" lang="cs-CZ" sz="1100" b="0" i="1" u="none" strike="noStrike" cap="none" normalizeH="0" baseline="0" dirty="0" smtClean="0">
                <a:ln>
                  <a:noFill/>
                </a:ln>
                <a:solidFill>
                  <a:schemeClr val="tx1"/>
                </a:solidFill>
                <a:effectLst/>
                <a:latin typeface="Arial" panose="020B0604020202020204" pitchFamily="34" charset="0"/>
              </a:rPr>
            </a:br>
            <a:r>
              <a:rPr kumimoji="0" lang="cs-CZ" sz="1100" b="0" i="1" u="none" strike="noStrike" cap="none" normalizeH="0" baseline="0" dirty="0" smtClean="0">
                <a:ln>
                  <a:noFill/>
                </a:ln>
                <a:solidFill>
                  <a:schemeClr val="tx1"/>
                </a:solidFill>
                <a:effectLst/>
                <a:latin typeface="Arial" panose="020B0604020202020204" pitchFamily="34" charset="0"/>
              </a:rPr>
              <a:t>D,E – cylindr </a:t>
            </a:r>
            <a:r>
              <a:rPr kumimoji="0" lang="cs-CZ" sz="1100" b="0" i="0" u="none" strike="noStrike" cap="none" normalizeH="0" baseline="0" dirty="0" smtClean="0">
                <a:ln>
                  <a:noFill/>
                </a:ln>
                <a:solidFill>
                  <a:schemeClr val="tx1"/>
                </a:solidFill>
                <a:effectLst/>
                <a:latin typeface="Arial" panose="020B0604020202020204" pitchFamily="34" charset="0"/>
              </a:rPr>
              <a:t>(stopa, prochází všemi plotnami, tj. válec)</a:t>
            </a:r>
            <a:br>
              <a:rPr kumimoji="0" lang="cs-CZ" sz="1100" b="0" i="0" u="none" strike="noStrike" cap="none" normalizeH="0" baseline="0" dirty="0" smtClean="0">
                <a:ln>
                  <a:noFill/>
                </a:ln>
                <a:solidFill>
                  <a:schemeClr val="tx1"/>
                </a:solidFill>
                <a:effectLst/>
                <a:latin typeface="Arial" panose="020B0604020202020204" pitchFamily="34" charset="0"/>
              </a:rPr>
            </a:br>
            <a:r>
              <a:rPr kumimoji="0" lang="cs-CZ" sz="1100" b="0" i="0" u="none" strike="noStrike" cap="none" normalizeH="0" baseline="0" dirty="0" smtClean="0">
                <a:ln>
                  <a:noFill/>
                </a:ln>
                <a:solidFill>
                  <a:schemeClr val="tx1"/>
                </a:solidFill>
                <a:effectLst/>
                <a:latin typeface="Arial" panose="020B0604020202020204" pitchFamily="34" charset="0"/>
              </a:rPr>
              <a:t>F – sektor (úhlová výseč se stopami</a:t>
            </a:r>
            <a:endParaRPr kumimoji="0" lang="cs-CZ" sz="1800" b="0" i="0" u="none" strike="noStrike" cap="none" normalizeH="0" baseline="0" dirty="0" smtClean="0">
              <a:ln>
                <a:noFill/>
              </a:ln>
              <a:solidFill>
                <a:schemeClr val="tx1"/>
              </a:solidFill>
              <a:effectLst/>
              <a:latin typeface="Arial" panose="020B0604020202020204" pitchFamily="34" charset="0"/>
            </a:endParaRPr>
          </a:p>
        </p:txBody>
      </p:sp>
      <p:pic>
        <p:nvPicPr>
          <p:cNvPr id="2050" name="Picture 2" descr="http://upload.wikimedia.org/wikipedia/commons/thumb/a/a0/Basic_disk_displaying_CHS.svg/300px-Basic_disk_displaying_CHS.svg.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88024" y="908720"/>
            <a:ext cx="2970438" cy="4467225"/>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http://bits.wikimedia.org/static-1.23wmf2/skins/common/images/magnify-clip.png">
            <a:hlinkClick r:id="rId4" tooltip="Zvětši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45919" y="2225811"/>
            <a:ext cx="142875" cy="104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32441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04664"/>
            <a:ext cx="8424936" cy="619934"/>
          </a:xfrm>
        </p:spPr>
        <p:txBody>
          <a:bodyPr>
            <a:normAutofit/>
          </a:bodyPr>
          <a:lstStyle/>
          <a:p>
            <a:pPr algn="ctr"/>
            <a:r>
              <a:rPr lang="cs-CZ" sz="3600" dirty="0"/>
              <a:t>Organizace dat na disku</a:t>
            </a:r>
          </a:p>
        </p:txBody>
      </p:sp>
      <p:sp>
        <p:nvSpPr>
          <p:cNvPr id="3" name="Zástupný symbol pro obsah 2"/>
          <p:cNvSpPr>
            <a:spLocks noGrp="1"/>
          </p:cNvSpPr>
          <p:nvPr>
            <p:ph sz="half" idx="1"/>
          </p:nvPr>
        </p:nvSpPr>
        <p:spPr>
          <a:xfrm>
            <a:off x="395536" y="1213238"/>
            <a:ext cx="3312368" cy="5096082"/>
          </a:xfrm>
        </p:spPr>
        <p:txBody>
          <a:bodyPr>
            <a:normAutofit fontScale="70000" lnSpcReduction="20000"/>
          </a:bodyPr>
          <a:lstStyle/>
          <a:p>
            <a:pPr marL="82296" indent="0">
              <a:buNone/>
            </a:pPr>
            <a:r>
              <a:rPr lang="cs-CZ" b="1" dirty="0"/>
              <a:t>Cluster</a:t>
            </a:r>
            <a:r>
              <a:rPr lang="cs-CZ" dirty="0"/>
              <a:t> (též </a:t>
            </a:r>
            <a:r>
              <a:rPr lang="cs-CZ" b="1" dirty="0"/>
              <a:t>alokační blok</a:t>
            </a:r>
            <a:r>
              <a:rPr lang="cs-CZ" dirty="0"/>
              <a:t>, </a:t>
            </a:r>
            <a:r>
              <a:rPr lang="cs-CZ" b="1" dirty="0"/>
              <a:t>alokační jednotka</a:t>
            </a:r>
            <a:r>
              <a:rPr lang="cs-CZ" dirty="0"/>
              <a:t>) </a:t>
            </a:r>
            <a:endParaRPr lang="cs-CZ" dirty="0" smtClean="0"/>
          </a:p>
          <a:p>
            <a:pPr marL="82296" indent="0">
              <a:buNone/>
            </a:pPr>
            <a:endParaRPr lang="cs-CZ" dirty="0"/>
          </a:p>
          <a:p>
            <a:pPr marL="82296" indent="0">
              <a:buNone/>
            </a:pPr>
            <a:r>
              <a:rPr lang="cs-CZ" dirty="0" smtClean="0"/>
              <a:t>je </a:t>
            </a:r>
            <a:r>
              <a:rPr lang="cs-CZ" dirty="0"/>
              <a:t>v počítači logická jednotka, do které se ukládají soubory a adresáře v souborovém systému. Sloučením několika bloků do větší alokační jednotky se snižuje režie komunikace počítače s úložným zařízením, snižuje se fragmentace a zvyšuje se tak rychlost a efektivita přenosu dat. </a:t>
            </a:r>
            <a:endParaRPr lang="cs-CZ" dirty="0">
              <a:solidFill>
                <a:srgbClr val="002060"/>
              </a:solidFill>
            </a:endParaRPr>
          </a:p>
        </p:txBody>
      </p:sp>
      <p:sp>
        <p:nvSpPr>
          <p:cNvPr id="9" name="Zástupný symbol pro obsah 2"/>
          <p:cNvSpPr txBox="1">
            <a:spLocks/>
          </p:cNvSpPr>
          <p:nvPr/>
        </p:nvSpPr>
        <p:spPr>
          <a:xfrm>
            <a:off x="251521" y="4543370"/>
            <a:ext cx="8640958" cy="2285658"/>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buNone/>
            </a:pPr>
            <a:endParaRPr lang="cs-CZ" dirty="0">
              <a:solidFill>
                <a:srgbClr val="002060"/>
              </a:solidFill>
            </a:endParaRPr>
          </a:p>
        </p:txBody>
      </p:sp>
      <p:pic>
        <p:nvPicPr>
          <p:cNvPr id="2051" name="Picture 3" descr="http://bits.wikimedia.org/static-1.23wmf2/skins/common/images/magnify-clip.png">
            <a:hlinkClick r:id="rId2" tooltip="Zvětši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5919" y="2225811"/>
            <a:ext cx="142875" cy="10477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Soubor:Disk-structure.sv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40224" y="628931"/>
            <a:ext cx="4159978" cy="4024205"/>
          </a:xfrm>
          <a:prstGeom prst="rect">
            <a:avLst/>
          </a:prstGeom>
          <a:noFill/>
          <a:extLst>
            <a:ext uri="{909E8E84-426E-40DD-AFC4-6F175D3DCCD1}">
              <a14:hiddenFill xmlns:a14="http://schemas.microsoft.com/office/drawing/2010/main">
                <a:solidFill>
                  <a:srgbClr val="FFFFFF"/>
                </a:solidFill>
              </a14:hiddenFill>
            </a:ext>
          </a:extLst>
        </p:spPr>
      </p:pic>
      <p:sp>
        <p:nvSpPr>
          <p:cNvPr id="5" name="Obdélník 4"/>
          <p:cNvSpPr/>
          <p:nvPr/>
        </p:nvSpPr>
        <p:spPr>
          <a:xfrm>
            <a:off x="5148064" y="4179262"/>
            <a:ext cx="3438128" cy="2308324"/>
          </a:xfrm>
          <a:prstGeom prst="rect">
            <a:avLst/>
          </a:prstGeom>
        </p:spPr>
        <p:txBody>
          <a:bodyPr wrap="square">
            <a:spAutoFit/>
          </a:bodyPr>
          <a:lstStyle/>
          <a:p>
            <a:r>
              <a:rPr lang="cs-CZ" b="1" dirty="0" smtClean="0"/>
              <a:t>Obrázek 3 </a:t>
            </a:r>
            <a:r>
              <a:rPr lang="cs-CZ" dirty="0" smtClean="0"/>
              <a:t>- Struktura </a:t>
            </a:r>
            <a:r>
              <a:rPr lang="cs-CZ" dirty="0"/>
              <a:t>disku (</a:t>
            </a:r>
            <a:r>
              <a:rPr lang="cs-CZ" dirty="0">
                <a:hlinkClick r:id="rId5" tooltip="Cylindr-Hlava-Sektor"/>
              </a:rPr>
              <a:t>Cylindr-Hlava-Sektor</a:t>
            </a:r>
            <a:r>
              <a:rPr lang="cs-CZ" dirty="0"/>
              <a:t>):</a:t>
            </a:r>
            <a:br>
              <a:rPr lang="cs-CZ" dirty="0"/>
            </a:br>
            <a:r>
              <a:rPr lang="cs-CZ" dirty="0"/>
              <a:t>(A) cylindr (stopa, kružnice, válec)</a:t>
            </a:r>
            <a:br>
              <a:rPr lang="cs-CZ" dirty="0"/>
            </a:br>
            <a:r>
              <a:rPr lang="cs-CZ" dirty="0"/>
              <a:t>(B) sektor (úhlová výseč)</a:t>
            </a:r>
            <a:br>
              <a:rPr lang="cs-CZ" dirty="0"/>
            </a:br>
            <a:r>
              <a:rPr lang="cs-CZ" dirty="0"/>
              <a:t>(C) blok (nejmenší fyzicky zpracovatelná část dat)</a:t>
            </a:r>
            <a:br>
              <a:rPr lang="cs-CZ" dirty="0"/>
            </a:br>
            <a:r>
              <a:rPr lang="cs-CZ" dirty="0"/>
              <a:t>(D) cluster (nejmenší logická část </a:t>
            </a:r>
            <a:r>
              <a:rPr lang="cs-CZ" dirty="0">
                <a:hlinkClick r:id="rId6" tooltip="Souborový systém"/>
              </a:rPr>
              <a:t>souborového systému</a:t>
            </a:r>
            <a:r>
              <a:rPr lang="cs-CZ" dirty="0"/>
              <a:t>)</a:t>
            </a:r>
          </a:p>
        </p:txBody>
      </p:sp>
    </p:spTree>
    <p:extLst>
      <p:ext uri="{BB962C8B-B14F-4D97-AF65-F5344CB8AC3E}">
        <p14:creationId xmlns:p14="http://schemas.microsoft.com/office/powerpoint/2010/main" val="5160123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04664"/>
            <a:ext cx="8424936" cy="619934"/>
          </a:xfrm>
        </p:spPr>
        <p:txBody>
          <a:bodyPr>
            <a:normAutofit/>
          </a:bodyPr>
          <a:lstStyle/>
          <a:p>
            <a:pPr algn="ctr"/>
            <a:r>
              <a:rPr lang="cs-CZ" sz="3600" dirty="0"/>
              <a:t>Organizace dat na disku</a:t>
            </a:r>
          </a:p>
        </p:txBody>
      </p:sp>
      <p:sp>
        <p:nvSpPr>
          <p:cNvPr id="3" name="Zástupný symbol pro obsah 2"/>
          <p:cNvSpPr>
            <a:spLocks noGrp="1"/>
          </p:cNvSpPr>
          <p:nvPr>
            <p:ph sz="half" idx="1"/>
          </p:nvPr>
        </p:nvSpPr>
        <p:spPr>
          <a:xfrm>
            <a:off x="395536" y="1213238"/>
            <a:ext cx="7848872" cy="2503794"/>
          </a:xfrm>
        </p:spPr>
        <p:txBody>
          <a:bodyPr>
            <a:normAutofit fontScale="70000" lnSpcReduction="20000"/>
          </a:bodyPr>
          <a:lstStyle/>
          <a:p>
            <a:pPr marL="82296" indent="0">
              <a:buNone/>
            </a:pPr>
            <a:r>
              <a:rPr lang="cs-CZ" b="1" dirty="0" smtClean="0"/>
              <a:t>Cylindr-Hlava-Sektor</a:t>
            </a:r>
            <a:endParaRPr lang="cs-CZ" dirty="0" smtClean="0"/>
          </a:p>
          <a:p>
            <a:pPr marL="82296" indent="0">
              <a:buNone/>
            </a:pPr>
            <a:r>
              <a:rPr lang="cs-CZ" dirty="0" smtClean="0"/>
              <a:t>Zkratka </a:t>
            </a:r>
            <a:r>
              <a:rPr lang="cs-CZ" b="1" dirty="0" smtClean="0"/>
              <a:t>CHS</a:t>
            </a:r>
            <a:r>
              <a:rPr lang="cs-CZ" dirty="0" smtClean="0"/>
              <a:t>, </a:t>
            </a:r>
            <a:r>
              <a:rPr lang="cs-CZ" dirty="0"/>
              <a:t>česky </a:t>
            </a:r>
            <a:r>
              <a:rPr lang="cs-CZ" b="1" dirty="0"/>
              <a:t>stopa-hlava-sektor</a:t>
            </a:r>
            <a:r>
              <a:rPr lang="cs-CZ" dirty="0"/>
              <a:t> nebo </a:t>
            </a:r>
            <a:r>
              <a:rPr lang="cs-CZ" b="1" dirty="0" smtClean="0"/>
              <a:t>válec-povrch-výseč</a:t>
            </a:r>
            <a:r>
              <a:rPr lang="cs-CZ" dirty="0" smtClean="0"/>
              <a:t> </a:t>
            </a:r>
            <a:r>
              <a:rPr lang="cs-CZ" dirty="0"/>
              <a:t>je starší způsob adresování sektorů pro přístup k pevným diskům počítačů. U nejstarších disků do kapacity cca 100MB odpovídala geometrie disku (počet válců, hlav a sektorů na stopu) adresaci pomocí CHS. Protože se u disků vyšších kapacit již nepoužívá konstantní počet sektorů na stopu, aby se lépe využila plocha disku, geometrie CHS ztrácí svůj původní význam.</a:t>
            </a:r>
            <a:endParaRPr lang="cs-CZ" dirty="0">
              <a:solidFill>
                <a:srgbClr val="002060"/>
              </a:solidFill>
            </a:endParaRPr>
          </a:p>
        </p:txBody>
      </p:sp>
      <p:sp>
        <p:nvSpPr>
          <p:cNvPr id="9" name="Zástupný symbol pro obsah 2"/>
          <p:cNvSpPr txBox="1">
            <a:spLocks/>
          </p:cNvSpPr>
          <p:nvPr/>
        </p:nvSpPr>
        <p:spPr>
          <a:xfrm>
            <a:off x="251521" y="4543370"/>
            <a:ext cx="8640958" cy="2285658"/>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buNone/>
            </a:pPr>
            <a:endParaRPr lang="cs-CZ" dirty="0">
              <a:solidFill>
                <a:srgbClr val="002060"/>
              </a:solidFill>
            </a:endParaRPr>
          </a:p>
        </p:txBody>
      </p:sp>
      <p:pic>
        <p:nvPicPr>
          <p:cNvPr id="2051" name="Picture 3" descr="http://bits.wikimedia.org/static-1.23wmf2/skins/common/images/magnify-clip.png">
            <a:hlinkClick r:id="rId2" tooltip="Zvětši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5919" y="2225811"/>
            <a:ext cx="142875" cy="104775"/>
          </a:xfrm>
          <a:prstGeom prst="rect">
            <a:avLst/>
          </a:prstGeom>
          <a:noFill/>
          <a:extLst>
            <a:ext uri="{909E8E84-426E-40DD-AFC4-6F175D3DCCD1}">
              <a14:hiddenFill xmlns:a14="http://schemas.microsoft.com/office/drawing/2010/main">
                <a:solidFill>
                  <a:srgbClr val="FFFFFF"/>
                </a:solidFill>
              </a14:hiddenFill>
            </a:ext>
          </a:extLst>
        </p:spPr>
      </p:pic>
      <p:sp>
        <p:nvSpPr>
          <p:cNvPr id="8" name="Zástupný symbol pro obsah 2"/>
          <p:cNvSpPr txBox="1">
            <a:spLocks/>
          </p:cNvSpPr>
          <p:nvPr/>
        </p:nvSpPr>
        <p:spPr>
          <a:xfrm>
            <a:off x="395536" y="3905672"/>
            <a:ext cx="7848872" cy="2503794"/>
          </a:xfrm>
          <a:prstGeom prst="rect">
            <a:avLst/>
          </a:prstGeom>
        </p:spPr>
        <p:txBody>
          <a:bodyPr>
            <a:normAutofit fontScale="70000" lnSpcReduction="2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buNone/>
            </a:pPr>
            <a:r>
              <a:rPr lang="cs-CZ" b="1" dirty="0" err="1"/>
              <a:t>Logical</a:t>
            </a:r>
            <a:r>
              <a:rPr lang="cs-CZ" b="1" dirty="0"/>
              <a:t> </a:t>
            </a:r>
            <a:r>
              <a:rPr lang="cs-CZ" b="1" dirty="0" err="1"/>
              <a:t>Block</a:t>
            </a:r>
            <a:r>
              <a:rPr lang="cs-CZ" b="1" dirty="0"/>
              <a:t> </a:t>
            </a:r>
            <a:r>
              <a:rPr lang="cs-CZ" b="1" dirty="0" err="1"/>
              <a:t>Addressing</a:t>
            </a:r>
            <a:r>
              <a:rPr lang="cs-CZ" dirty="0"/>
              <a:t> </a:t>
            </a:r>
            <a:endParaRPr lang="cs-CZ" dirty="0" smtClean="0"/>
          </a:p>
          <a:p>
            <a:pPr marL="82296" indent="0">
              <a:buNone/>
            </a:pPr>
            <a:r>
              <a:rPr lang="cs-CZ" dirty="0" smtClean="0"/>
              <a:t>(</a:t>
            </a:r>
            <a:r>
              <a:rPr lang="cs-CZ" b="1" dirty="0"/>
              <a:t>LBA</a:t>
            </a:r>
            <a:r>
              <a:rPr lang="cs-CZ" dirty="0"/>
              <a:t>) je v informatice metoda, při které se ve vnější paměti jednotlivé logické bloky s daty číslují lineárně (postupně) od 0 (nuly). Jeden logický blok (někdy též </a:t>
            </a:r>
            <a:r>
              <a:rPr lang="cs-CZ" i="1" dirty="0"/>
              <a:t>sektor</a:t>
            </a:r>
            <a:r>
              <a:rPr lang="cs-CZ" dirty="0"/>
              <a:t>) má v pevných discích velikost 512 bajtů, avšak SSD disky jej mají 1024 bajtů a optická média 2048 bajtů (CD-ROM, DVD). Metoda adresace logických bloků pomocí LBA je nástupcem metody Cylindr-Hlava-Sektor (CHS), která byla používána dříve.</a:t>
            </a:r>
            <a:endParaRPr lang="cs-CZ" dirty="0">
              <a:solidFill>
                <a:srgbClr val="002060"/>
              </a:solidFill>
            </a:endParaRPr>
          </a:p>
        </p:txBody>
      </p:sp>
    </p:spTree>
    <p:extLst>
      <p:ext uri="{BB962C8B-B14F-4D97-AF65-F5344CB8AC3E}">
        <p14:creationId xmlns:p14="http://schemas.microsoft.com/office/powerpoint/2010/main" val="31042724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04664"/>
            <a:ext cx="8424936" cy="619934"/>
          </a:xfrm>
        </p:spPr>
        <p:txBody>
          <a:bodyPr>
            <a:normAutofit/>
          </a:bodyPr>
          <a:lstStyle/>
          <a:p>
            <a:pPr algn="ctr"/>
            <a:r>
              <a:rPr lang="cs-CZ" sz="3600" dirty="0" smtClean="0"/>
              <a:t>Souborový systém</a:t>
            </a:r>
            <a:endParaRPr lang="cs-CZ" sz="3600" dirty="0"/>
          </a:p>
        </p:txBody>
      </p:sp>
      <p:sp>
        <p:nvSpPr>
          <p:cNvPr id="3" name="Zástupný symbol pro obsah 2"/>
          <p:cNvSpPr>
            <a:spLocks noGrp="1"/>
          </p:cNvSpPr>
          <p:nvPr>
            <p:ph sz="half" idx="1"/>
          </p:nvPr>
        </p:nvSpPr>
        <p:spPr>
          <a:xfrm>
            <a:off x="395536" y="1532087"/>
            <a:ext cx="7848872" cy="2503794"/>
          </a:xfrm>
        </p:spPr>
        <p:txBody>
          <a:bodyPr>
            <a:normAutofit fontScale="92500" lnSpcReduction="20000"/>
          </a:bodyPr>
          <a:lstStyle/>
          <a:p>
            <a:pPr marL="82296" indent="0">
              <a:buNone/>
            </a:pPr>
            <a:r>
              <a:rPr lang="cs-CZ" b="1" dirty="0"/>
              <a:t>Souborový systém</a:t>
            </a:r>
            <a:r>
              <a:rPr lang="cs-CZ" dirty="0"/>
              <a:t> (anglicky </a:t>
            </a:r>
            <a:r>
              <a:rPr lang="cs-CZ" i="1" dirty="0" err="1"/>
              <a:t>file</a:t>
            </a:r>
            <a:r>
              <a:rPr lang="cs-CZ" i="1" dirty="0"/>
              <a:t> </a:t>
            </a:r>
            <a:r>
              <a:rPr lang="cs-CZ" i="1" dirty="0" err="1"/>
              <a:t>system</a:t>
            </a:r>
            <a:r>
              <a:rPr lang="cs-CZ" dirty="0"/>
              <a:t>) je v informatice označení pro způsob organizace dat ve formě souborů (a většinou i adresářů) tak, aby k nim bylo možné snadno přistupovat. Souborové systémy jsou uloženy na vhodném </a:t>
            </a:r>
            <a:r>
              <a:rPr lang="cs-CZ" dirty="0" smtClean="0"/>
              <a:t>záznamového médiu.</a:t>
            </a:r>
            <a:endParaRPr lang="cs-CZ" dirty="0">
              <a:solidFill>
                <a:srgbClr val="002060"/>
              </a:solidFill>
            </a:endParaRPr>
          </a:p>
        </p:txBody>
      </p:sp>
      <p:sp>
        <p:nvSpPr>
          <p:cNvPr id="9" name="Zástupný symbol pro obsah 2"/>
          <p:cNvSpPr txBox="1">
            <a:spLocks/>
          </p:cNvSpPr>
          <p:nvPr/>
        </p:nvSpPr>
        <p:spPr>
          <a:xfrm>
            <a:off x="251521" y="4543370"/>
            <a:ext cx="8640958" cy="2285658"/>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buNone/>
            </a:pPr>
            <a:endParaRPr lang="cs-CZ" dirty="0">
              <a:solidFill>
                <a:srgbClr val="002060"/>
              </a:solidFill>
            </a:endParaRPr>
          </a:p>
        </p:txBody>
      </p:sp>
      <p:pic>
        <p:nvPicPr>
          <p:cNvPr id="2051" name="Picture 3" descr="http://bits.wikimedia.org/static-1.23wmf2/skins/common/images/magnify-clip.png">
            <a:hlinkClick r:id="rId2" tooltip="Zvětši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5919" y="2225811"/>
            <a:ext cx="142875" cy="104775"/>
          </a:xfrm>
          <a:prstGeom prst="rect">
            <a:avLst/>
          </a:prstGeom>
          <a:noFill/>
          <a:extLst>
            <a:ext uri="{909E8E84-426E-40DD-AFC4-6F175D3DCCD1}">
              <a14:hiddenFill xmlns:a14="http://schemas.microsoft.com/office/drawing/2010/main">
                <a:solidFill>
                  <a:srgbClr val="FFFFFF"/>
                </a:solidFill>
              </a14:hiddenFill>
            </a:ext>
          </a:extLst>
        </p:spPr>
      </p:pic>
      <p:pic>
        <p:nvPicPr>
          <p:cNvPr id="4" name="Obrázek 3" descr="Výřez obrazovky"/>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21433" y="4437112"/>
            <a:ext cx="2573142" cy="1837958"/>
          </a:xfrm>
          <a:prstGeom prst="rect">
            <a:avLst/>
          </a:prstGeom>
        </p:spPr>
      </p:pic>
      <p:sp>
        <p:nvSpPr>
          <p:cNvPr id="6" name="Čárový bublinový popisek 1 (se zvýrazněním) 5"/>
          <p:cNvSpPr/>
          <p:nvPr/>
        </p:nvSpPr>
        <p:spPr>
          <a:xfrm>
            <a:off x="6012159" y="4142139"/>
            <a:ext cx="2952328" cy="905287"/>
          </a:xfrm>
          <a:prstGeom prst="accentCallout1">
            <a:avLst>
              <a:gd name="adj1" fmla="val 19981"/>
              <a:gd name="adj2" fmla="val -149"/>
              <a:gd name="adj3" fmla="val 95264"/>
              <a:gd name="adj4" fmla="val -31513"/>
            </a:avLst>
          </a:prstGeom>
          <a:ln>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Soubor</a:t>
            </a:r>
            <a:endParaRPr lang="cs-CZ" dirty="0"/>
          </a:p>
        </p:txBody>
      </p:sp>
      <p:sp>
        <p:nvSpPr>
          <p:cNvPr id="11" name="Čárový bublinový popisek 1 (se zvýrazněním) 10"/>
          <p:cNvSpPr/>
          <p:nvPr/>
        </p:nvSpPr>
        <p:spPr>
          <a:xfrm>
            <a:off x="251521" y="4090726"/>
            <a:ext cx="2952328" cy="905287"/>
          </a:xfrm>
          <a:prstGeom prst="accentCallout1">
            <a:avLst>
              <a:gd name="adj1" fmla="val 34600"/>
              <a:gd name="adj2" fmla="val 100510"/>
              <a:gd name="adj3" fmla="val 99251"/>
              <a:gd name="adj4" fmla="val 123348"/>
            </a:avLst>
          </a:prstGeom>
          <a:ln>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Složka</a:t>
            </a:r>
            <a:endParaRPr lang="cs-CZ" dirty="0"/>
          </a:p>
        </p:txBody>
      </p:sp>
    </p:spTree>
    <p:extLst>
      <p:ext uri="{BB962C8B-B14F-4D97-AF65-F5344CB8AC3E}">
        <p14:creationId xmlns:p14="http://schemas.microsoft.com/office/powerpoint/2010/main" val="12510456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04664"/>
            <a:ext cx="8424936" cy="619934"/>
          </a:xfrm>
        </p:spPr>
        <p:txBody>
          <a:bodyPr>
            <a:normAutofit/>
          </a:bodyPr>
          <a:lstStyle/>
          <a:p>
            <a:pPr algn="ctr"/>
            <a:r>
              <a:rPr lang="cs-CZ" sz="3600" dirty="0" smtClean="0"/>
              <a:t>Adresář (složka), soubor</a:t>
            </a:r>
            <a:endParaRPr lang="cs-CZ" sz="3600" dirty="0"/>
          </a:p>
        </p:txBody>
      </p:sp>
      <p:sp>
        <p:nvSpPr>
          <p:cNvPr id="3" name="Zástupný symbol pro obsah 2"/>
          <p:cNvSpPr>
            <a:spLocks noGrp="1"/>
          </p:cNvSpPr>
          <p:nvPr>
            <p:ph sz="half" idx="1"/>
          </p:nvPr>
        </p:nvSpPr>
        <p:spPr>
          <a:xfrm>
            <a:off x="395536" y="1213238"/>
            <a:ext cx="5328592" cy="4952066"/>
          </a:xfrm>
        </p:spPr>
        <p:txBody>
          <a:bodyPr>
            <a:normAutofit lnSpcReduction="10000"/>
          </a:bodyPr>
          <a:lstStyle/>
          <a:p>
            <a:pPr marL="82296" indent="0">
              <a:buNone/>
            </a:pPr>
            <a:r>
              <a:rPr lang="cs-CZ" dirty="0"/>
              <a:t>Základním pravidlem každého souborového systému je, že data musí být jednoznačně určena svým jménem. Z toho vyplývá, že dva soubory nebo podadresáře umístěné ve stejném adresáři nesmí mít stejné jméno</a:t>
            </a:r>
            <a:r>
              <a:rPr lang="cs-CZ" dirty="0" smtClean="0"/>
              <a:t>. Do souborů se ukládají data. Adresáře (složky) slouží k ukládání souborů případně dalších složek. </a:t>
            </a:r>
          </a:p>
        </p:txBody>
      </p:sp>
      <p:sp>
        <p:nvSpPr>
          <p:cNvPr id="9" name="Zástupný symbol pro obsah 2"/>
          <p:cNvSpPr txBox="1">
            <a:spLocks/>
          </p:cNvSpPr>
          <p:nvPr/>
        </p:nvSpPr>
        <p:spPr>
          <a:xfrm>
            <a:off x="251521" y="4543370"/>
            <a:ext cx="8640958" cy="2285658"/>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buNone/>
            </a:pPr>
            <a:endParaRPr lang="cs-CZ" dirty="0">
              <a:solidFill>
                <a:srgbClr val="002060"/>
              </a:solidFill>
            </a:endParaRPr>
          </a:p>
        </p:txBody>
      </p:sp>
      <p:pic>
        <p:nvPicPr>
          <p:cNvPr id="2051" name="Picture 3" descr="http://bits.wikimedia.org/static-1.23wmf2/skins/common/images/magnify-clip.png">
            <a:hlinkClick r:id="rId2" tooltip="Zvětši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5919" y="2225811"/>
            <a:ext cx="142875" cy="10477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Soubor:Directory tre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2160" y="1024597"/>
            <a:ext cx="2808312" cy="4866015"/>
          </a:xfrm>
          <a:prstGeom prst="rect">
            <a:avLst/>
          </a:prstGeom>
          <a:noFill/>
          <a:extLst>
            <a:ext uri="{909E8E84-426E-40DD-AFC4-6F175D3DCCD1}">
              <a14:hiddenFill xmlns:a14="http://schemas.microsoft.com/office/drawing/2010/main">
                <a:solidFill>
                  <a:srgbClr val="FFFFFF"/>
                </a:solidFill>
              </a14:hiddenFill>
            </a:ext>
          </a:extLst>
        </p:spPr>
      </p:pic>
      <p:sp>
        <p:nvSpPr>
          <p:cNvPr id="4" name="Obdélník 3"/>
          <p:cNvSpPr/>
          <p:nvPr/>
        </p:nvSpPr>
        <p:spPr>
          <a:xfrm>
            <a:off x="6012160" y="5990488"/>
            <a:ext cx="2808312" cy="584775"/>
          </a:xfrm>
          <a:prstGeom prst="rect">
            <a:avLst/>
          </a:prstGeom>
        </p:spPr>
        <p:txBody>
          <a:bodyPr wrap="square">
            <a:spAutoFit/>
          </a:bodyPr>
          <a:lstStyle/>
          <a:p>
            <a:r>
              <a:rPr lang="cs-CZ" b="1" dirty="0"/>
              <a:t>Obrázek </a:t>
            </a:r>
            <a:r>
              <a:rPr lang="cs-CZ" b="1" dirty="0" smtClean="0"/>
              <a:t>4 - </a:t>
            </a:r>
            <a:r>
              <a:rPr lang="cs-CZ" sz="1400" dirty="0"/>
              <a:t>Strom adresářů v unixovém systému</a:t>
            </a:r>
            <a:r>
              <a:rPr lang="cs-CZ" sz="1400" b="1" dirty="0" smtClean="0"/>
              <a:t> </a:t>
            </a:r>
            <a:endParaRPr lang="cs-CZ" sz="1400" dirty="0"/>
          </a:p>
        </p:txBody>
      </p:sp>
    </p:spTree>
    <p:extLst>
      <p:ext uri="{BB962C8B-B14F-4D97-AF65-F5344CB8AC3E}">
        <p14:creationId xmlns:p14="http://schemas.microsoft.com/office/powerpoint/2010/main" val="2839565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04664"/>
            <a:ext cx="8424936" cy="619934"/>
          </a:xfrm>
        </p:spPr>
        <p:txBody>
          <a:bodyPr>
            <a:normAutofit/>
          </a:bodyPr>
          <a:lstStyle/>
          <a:p>
            <a:pPr algn="ctr"/>
            <a:r>
              <a:rPr lang="cs-CZ" sz="3600" dirty="0" smtClean="0"/>
              <a:t>Soubor</a:t>
            </a:r>
            <a:endParaRPr lang="cs-CZ" sz="3600" dirty="0"/>
          </a:p>
        </p:txBody>
      </p:sp>
      <p:sp>
        <p:nvSpPr>
          <p:cNvPr id="3" name="Zástupný symbol pro obsah 2"/>
          <p:cNvSpPr>
            <a:spLocks noGrp="1"/>
          </p:cNvSpPr>
          <p:nvPr>
            <p:ph sz="half" idx="1"/>
          </p:nvPr>
        </p:nvSpPr>
        <p:spPr>
          <a:xfrm>
            <a:off x="395535" y="1213238"/>
            <a:ext cx="8496943" cy="3079858"/>
          </a:xfrm>
        </p:spPr>
        <p:txBody>
          <a:bodyPr>
            <a:normAutofit fontScale="92500"/>
          </a:bodyPr>
          <a:lstStyle/>
          <a:p>
            <a:pPr marL="82296" indent="0">
              <a:buNone/>
            </a:pPr>
            <a:r>
              <a:rPr lang="cs-CZ" dirty="0" smtClean="0"/>
              <a:t>Každý soubor musí mít svůj název. V žádné složce nemůžou být dva soubory se stejným názvem. Každý název se skládá ze samotného názvu a z přípony.</a:t>
            </a:r>
          </a:p>
          <a:p>
            <a:pPr marL="82296" indent="0">
              <a:buNone/>
            </a:pPr>
            <a:r>
              <a:rPr lang="cs-CZ" dirty="0" smtClean="0"/>
              <a:t>Přípona určuje tzv. typ souboru, to znamená v jakém programu lze soubor otevřít. Lze určitě zda v soboru je například obrázek, text, video, hudba, tabulka.</a:t>
            </a:r>
          </a:p>
        </p:txBody>
      </p:sp>
      <p:sp>
        <p:nvSpPr>
          <p:cNvPr id="9" name="Zástupný symbol pro obsah 2"/>
          <p:cNvSpPr txBox="1">
            <a:spLocks/>
          </p:cNvSpPr>
          <p:nvPr/>
        </p:nvSpPr>
        <p:spPr>
          <a:xfrm>
            <a:off x="251521" y="4543370"/>
            <a:ext cx="8640958" cy="2285658"/>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buNone/>
            </a:pPr>
            <a:endParaRPr lang="cs-CZ" dirty="0">
              <a:solidFill>
                <a:srgbClr val="002060"/>
              </a:solidFill>
            </a:endParaRPr>
          </a:p>
        </p:txBody>
      </p:sp>
      <p:pic>
        <p:nvPicPr>
          <p:cNvPr id="2051" name="Picture 3" descr="http://bits.wikimedia.org/static-1.23wmf2/skins/common/images/magnify-clip.png">
            <a:hlinkClick r:id="rId2" tooltip="Zvětši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5919" y="2225811"/>
            <a:ext cx="142875" cy="104775"/>
          </a:xfrm>
          <a:prstGeom prst="rect">
            <a:avLst/>
          </a:prstGeom>
          <a:noFill/>
          <a:extLst>
            <a:ext uri="{909E8E84-426E-40DD-AFC4-6F175D3DCCD1}">
              <a14:hiddenFill xmlns:a14="http://schemas.microsoft.com/office/drawing/2010/main">
                <a:solidFill>
                  <a:srgbClr val="FFFFFF"/>
                </a:solidFill>
              </a14:hiddenFill>
            </a:ext>
          </a:extLst>
        </p:spPr>
      </p:pic>
      <p:sp>
        <p:nvSpPr>
          <p:cNvPr id="5" name="TextovéPole 4"/>
          <p:cNvSpPr txBox="1"/>
          <p:nvPr/>
        </p:nvSpPr>
        <p:spPr>
          <a:xfrm>
            <a:off x="2771800" y="5517232"/>
            <a:ext cx="4248472" cy="646331"/>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pPr algn="ctr"/>
            <a:r>
              <a:rPr lang="cs-CZ" sz="3600" dirty="0" smtClean="0"/>
              <a:t>Dopis.docx</a:t>
            </a:r>
            <a:endParaRPr lang="cs-CZ" dirty="0"/>
          </a:p>
        </p:txBody>
      </p:sp>
      <p:sp>
        <p:nvSpPr>
          <p:cNvPr id="10" name="Čárový bublinový popisek 1 (se zvýrazněním) 9"/>
          <p:cNvSpPr/>
          <p:nvPr/>
        </p:nvSpPr>
        <p:spPr>
          <a:xfrm>
            <a:off x="1144678" y="4757677"/>
            <a:ext cx="2088231" cy="634418"/>
          </a:xfrm>
          <a:prstGeom prst="accentCallout1">
            <a:avLst>
              <a:gd name="adj1" fmla="val 34600"/>
              <a:gd name="adj2" fmla="val 100510"/>
              <a:gd name="adj3" fmla="val 140973"/>
              <a:gd name="adj4" fmla="val 133719"/>
            </a:avLst>
          </a:prstGeom>
          <a:ln>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Název</a:t>
            </a:r>
            <a:endParaRPr lang="cs-CZ" dirty="0"/>
          </a:p>
        </p:txBody>
      </p:sp>
      <p:sp>
        <p:nvSpPr>
          <p:cNvPr id="11" name="Čárový bublinový popisek 1 (se zvýrazněním) 10"/>
          <p:cNvSpPr/>
          <p:nvPr/>
        </p:nvSpPr>
        <p:spPr>
          <a:xfrm>
            <a:off x="6372200" y="4713092"/>
            <a:ext cx="2088231" cy="634418"/>
          </a:xfrm>
          <a:prstGeom prst="accentCallout1">
            <a:avLst>
              <a:gd name="adj1" fmla="val 38393"/>
              <a:gd name="adj2" fmla="val -318"/>
              <a:gd name="adj3" fmla="val 165627"/>
              <a:gd name="adj4" fmla="val -31063"/>
            </a:avLst>
          </a:prstGeom>
          <a:ln>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Přípona</a:t>
            </a:r>
            <a:endParaRPr lang="cs-CZ" dirty="0"/>
          </a:p>
        </p:txBody>
      </p:sp>
    </p:spTree>
    <p:extLst>
      <p:ext uri="{BB962C8B-B14F-4D97-AF65-F5344CB8AC3E}">
        <p14:creationId xmlns:p14="http://schemas.microsoft.com/office/powerpoint/2010/main" val="24818086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unovrat">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Slunovrat">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unovrat">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8279</TotalTime>
  <Words>980</Words>
  <Application>Microsoft Office PowerPoint</Application>
  <PresentationFormat>Předvádění na obrazovce (4:3)</PresentationFormat>
  <Paragraphs>124</Paragraphs>
  <Slides>15</Slides>
  <Notes>1</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15</vt:i4>
      </vt:variant>
    </vt:vector>
  </HeadingPairs>
  <TitlesOfParts>
    <vt:vector size="22" baseType="lpstr">
      <vt:lpstr>Arial</vt:lpstr>
      <vt:lpstr>Calibri</vt:lpstr>
      <vt:lpstr>Gill Sans MT</vt:lpstr>
      <vt:lpstr>Times New Roman</vt:lpstr>
      <vt:lpstr>Verdana</vt:lpstr>
      <vt:lpstr>Wingdings 2</vt:lpstr>
      <vt:lpstr>Slunovrat</vt:lpstr>
      <vt:lpstr>Prezentace aplikace PowerPoint</vt:lpstr>
      <vt:lpstr>Organizace dat na disku   Pevný disk - HDD</vt:lpstr>
      <vt:lpstr>Organizace dat na disku</vt:lpstr>
      <vt:lpstr>Organizace dat na disku</vt:lpstr>
      <vt:lpstr>Organizace dat na disku</vt:lpstr>
      <vt:lpstr>Organizace dat na disku</vt:lpstr>
      <vt:lpstr>Souborový systém</vt:lpstr>
      <vt:lpstr>Adresář (složka), soubor</vt:lpstr>
      <vt:lpstr>Soubor</vt:lpstr>
      <vt:lpstr>Omezení souborových systémů</vt:lpstr>
      <vt:lpstr>Příklady souborových systémů</vt:lpstr>
      <vt:lpstr>Prezentace aplikace PowerPoint</vt:lpstr>
      <vt:lpstr>Prezentace aplikace PowerPoint</vt:lpstr>
      <vt:lpstr>Prezentace aplikace PowerPoint</vt:lpstr>
      <vt:lpstr>Použitá literatura, citace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Organizace dat na disku, základní typy souborů</dc:title>
  <dc:creator>SŠZePř</dc:creator>
  <cp:lastModifiedBy>Ing. Jan Prašivka</cp:lastModifiedBy>
  <cp:revision>369</cp:revision>
  <dcterms:created xsi:type="dcterms:W3CDTF">2012-07-01T09:09:54Z</dcterms:created>
  <dcterms:modified xsi:type="dcterms:W3CDTF">2013-12-08T09:42:05Z</dcterms:modified>
</cp:coreProperties>
</file>