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9" r:id="rId2"/>
    <p:sldId id="293" r:id="rId3"/>
    <p:sldId id="280" r:id="rId4"/>
    <p:sldId id="303" r:id="rId5"/>
    <p:sldId id="281" r:id="rId6"/>
    <p:sldId id="304" r:id="rId7"/>
    <p:sldId id="305" r:id="rId8"/>
    <p:sldId id="306" r:id="rId9"/>
    <p:sldId id="307" r:id="rId10"/>
    <p:sldId id="309" r:id="rId11"/>
    <p:sldId id="308" r:id="rId12"/>
    <p:sldId id="310" r:id="rId13"/>
    <p:sldId id="311" r:id="rId14"/>
    <p:sldId id="297" r:id="rId15"/>
    <p:sldId id="312" r:id="rId16"/>
    <p:sldId id="289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4AE69A2-97EF-4896-BCE1-F5A926F6966A}">
          <p14:sldIdLst>
            <p14:sldId id="259"/>
            <p14:sldId id="293"/>
            <p14:sldId id="280"/>
            <p14:sldId id="303"/>
            <p14:sldId id="281"/>
            <p14:sldId id="304"/>
            <p14:sldId id="305"/>
            <p14:sldId id="306"/>
            <p14:sldId id="307"/>
            <p14:sldId id="309"/>
            <p14:sldId id="308"/>
            <p14:sldId id="310"/>
            <p14:sldId id="311"/>
            <p14:sldId id="297"/>
            <p14:sldId id="312"/>
            <p14:sldId id="2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4" autoAdjust="0"/>
    <p:restoredTop sz="94286" autoAdjust="0"/>
  </p:normalViewPr>
  <p:slideViewPr>
    <p:cSldViewPr>
      <p:cViewPr varScale="1">
        <p:scale>
          <a:sx n="73" d="100"/>
          <a:sy n="73" d="100"/>
        </p:scale>
        <p:origin x="48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6982C-0328-4620-9968-C8F8EDF3EB27}" type="datetimeFigureOut">
              <a:rPr lang="cs-CZ" smtClean="0"/>
              <a:t>2013-12-06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D816A-803D-4C66-BF54-EC5D516D63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663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965E1-277D-4341-9327-60F292FD89B3}" type="slidenum">
              <a:rPr lang="cs-CZ" smtClean="0">
                <a:solidFill>
                  <a:prstClr val="black"/>
                </a:solidFill>
              </a:rPr>
              <a:pPr/>
              <a:t>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325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2013-12-06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64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2013-12-06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22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2013-12-06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776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2013-12-06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14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2013-12-06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171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2013-12-06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558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2013-12-06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890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2013-12-06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829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2013-12-06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062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2013-12-06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584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2013-12-06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D16349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3278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2013-12-06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51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hyperlink" Target="http://www.zlinskedumy.cz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rsair.com/us/" TargetMode="External"/><Relationship Id="rId2" Type="http://schemas.openxmlformats.org/officeDocument/2006/relationships/hyperlink" Target="http://www.kingston.com/us/memory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atriotmemory.com/" TargetMode="External"/><Relationship Id="rId5" Type="http://schemas.openxmlformats.org/officeDocument/2006/relationships/hyperlink" Target="http://www.crucial.com/" TargetMode="External"/><Relationship Id="rId4" Type="http://schemas.openxmlformats.org/officeDocument/2006/relationships/hyperlink" Target="http://www.adata-group.com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DDR4" TargetMode="External"/><Relationship Id="rId3" Type="http://schemas.openxmlformats.org/officeDocument/2006/relationships/hyperlink" Target="http://cs.wikipedia.org/wiki/SDR_SDRAM" TargetMode="External"/><Relationship Id="rId7" Type="http://schemas.openxmlformats.org/officeDocument/2006/relationships/hyperlink" Target="http://cs.wikipedia.org/wiki/DDR3" TargetMode="External"/><Relationship Id="rId2" Type="http://schemas.openxmlformats.org/officeDocument/2006/relationships/hyperlink" Target="http://cs.wikipedia.org/wiki/SIMM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cs.wikipedia.org/wiki/DDR2" TargetMode="External"/><Relationship Id="rId5" Type="http://schemas.openxmlformats.org/officeDocument/2006/relationships/hyperlink" Target="http://cs.wikipedia.org/wiki/DIMM" TargetMode="External"/><Relationship Id="rId4" Type="http://schemas.openxmlformats.org/officeDocument/2006/relationships/hyperlink" Target="http://cs.wikipedia.org/wiki/DDR_SDRAM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hyperlink" Target="http://cs.wikipedia.org/wiki/DDR2" TargetMode="External"/><Relationship Id="rId7" Type="http://schemas.openxmlformats.org/officeDocument/2006/relationships/hyperlink" Target="http://cs.wikipedia.org/wiki/GDDR5" TargetMode="External"/><Relationship Id="rId2" Type="http://schemas.openxmlformats.org/officeDocument/2006/relationships/hyperlink" Target="http://cs.wikipedia.org/wiki/SDR_SDRAM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cs.wikipedia.org/wiki/GDDR4" TargetMode="External"/><Relationship Id="rId5" Type="http://schemas.openxmlformats.org/officeDocument/2006/relationships/hyperlink" Target="http://cs.wikipedia.org/wiki/GDDR3" TargetMode="External"/><Relationship Id="rId4" Type="http://schemas.openxmlformats.org/officeDocument/2006/relationships/hyperlink" Target="http://cs.wikipedia.org/wiki/DDR3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Informa%C4%8Dn%C3%AD_technologie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Cache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K%C5%99em%C3%ADkov%C3%A9_%C3%BAdol%C3%AD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Procesor" TargetMode="External"/><Relationship Id="rId2" Type="http://schemas.openxmlformats.org/officeDocument/2006/relationships/hyperlink" Target="http://cs.wikipedia.org/w/index.php?title=4-bit&amp;action=edit&amp;redlink=1" TargetMode="Externa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http://cs.wikipedia.org/wiki/Inte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Intel" TargetMode="External"/><Relationship Id="rId2" Type="http://schemas.openxmlformats.org/officeDocument/2006/relationships/hyperlink" Target="http://cs.wikipedia.org/wiki/X86" TargetMode="Externa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hyperlink" Target="http://cs.wikipedia.org/wiki/32bitov%C3%B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Intel" TargetMode="External"/><Relationship Id="rId2" Type="http://schemas.openxmlformats.org/officeDocument/2006/relationships/hyperlink" Target="http://cs.wikipedia.org/wiki/X86" TargetMode="Externa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hyperlink" Target="http://cs.wikipedia.org/wiki/32bitov%C3%BD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Opera%C4%8Dn%C3%AD_pam%C4%9B%C5%A5" TargetMode="External"/><Relationship Id="rId2" Type="http://schemas.openxmlformats.org/officeDocument/2006/relationships/hyperlink" Target="http://cs.wikipedia.org/wiki/Bit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jpeg"/><Relationship Id="rId4" Type="http://schemas.openxmlformats.org/officeDocument/2006/relationships/hyperlink" Target="http://cs.wikipedia.org/wiki/Po%C4%8D%C3%ADta%C4%8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529" y="188640"/>
            <a:ext cx="5707063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619674"/>
              </p:ext>
            </p:extLst>
          </p:nvPr>
        </p:nvGraphicFramePr>
        <p:xfrm>
          <a:off x="1331640" y="1833324"/>
          <a:ext cx="7560840" cy="4420821"/>
        </p:xfrm>
        <a:graphic>
          <a:graphicData uri="http://schemas.openxmlformats.org/drawingml/2006/table">
            <a:tbl>
              <a:tblPr firstRow="1" firstCol="1"/>
              <a:tblGrid>
                <a:gridCol w="1950561"/>
                <a:gridCol w="5610279"/>
              </a:tblGrid>
              <a:tr h="6058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a adresa školy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Střední škola zemědělská a přírodovědná Rožnov pod Radhoštěm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nábřeží Dukelských Hrdinů 570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756 61 Rožnov pod Radhoštěm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operačního programu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OP Vzdělávání pro konkurenceschopnost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Registrační číslo projektu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24225" algn="l"/>
                        </a:tabLst>
                      </a:pPr>
                      <a:r>
                        <a:rPr lang="cs-CZ" sz="110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CZ.1.07/1.5.00/34.0441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Označení vzdělávacího materiálu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VY_32_INOVACE_PP1.PRA.04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Stupeň a typ vzdělávání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Odborné vzdělávání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Vzdělávací oblast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Všeobecné vzdělání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Vzdělávací obor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ICT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tematické oblasti (sady)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10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Informatika – základní pojmy </a:t>
                      </a:r>
                      <a:endParaRPr kumimoji="0" lang="cs-CZ" sz="1100" kern="12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vzdělávacího materiálu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Arial"/>
                          <a:ea typeface="Times New Roman"/>
                        </a:rPr>
                        <a:t>Procesory a paměti, typy, vlastnosti, parametry</a:t>
                      </a:r>
                      <a:endParaRPr kumimoji="0" lang="cs-CZ" sz="1100" kern="12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Druh učebního materiálu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4762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Anotace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962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Klíčová slova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CPU, RAM,</a:t>
                      </a:r>
                      <a:r>
                        <a:rPr lang="cs-CZ" sz="1100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HDD, DDR, DDR2, DDR3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Ročník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I.-</a:t>
                      </a: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IV.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Typická věková skupina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16 - 19 let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Autor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Ing.</a:t>
                      </a:r>
                      <a:r>
                        <a:rPr lang="cs-CZ" sz="1100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Prašivka Jan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Datum zhotovení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2267542" y="1261790"/>
            <a:ext cx="5689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cs-CZ" sz="3200" dirty="0" smtClean="0">
                <a:latin typeface="Calibri" pitchFamily="34" charset="0"/>
                <a:ea typeface="Calibri"/>
                <a:cs typeface="Calibri" pitchFamily="34" charset="0"/>
              </a:rPr>
              <a:t>Informatika</a:t>
            </a:r>
            <a:r>
              <a:rPr lang="cs-CZ" sz="3200" dirty="0">
                <a:latin typeface="Calibri" pitchFamily="34" charset="0"/>
                <a:ea typeface="Calibri"/>
                <a:cs typeface="Calibri" pitchFamily="34" charset="0"/>
              </a:rPr>
              <a:t>, základní </a:t>
            </a:r>
            <a:r>
              <a:rPr lang="cs-CZ" sz="3200" dirty="0" smtClean="0">
                <a:latin typeface="Calibri" pitchFamily="34" charset="0"/>
                <a:ea typeface="Calibri"/>
                <a:cs typeface="Calibri" pitchFamily="34" charset="0"/>
              </a:rPr>
              <a:t>pojmy</a:t>
            </a:r>
            <a:endParaRPr lang="cs-CZ" sz="3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331640" y="6305550"/>
            <a:ext cx="1512168" cy="476250"/>
          </a:xfrm>
        </p:spPr>
        <p:txBody>
          <a:bodyPr lIns="72000" anchor="ctr"/>
          <a:lstStyle/>
          <a:p>
            <a:r>
              <a:rPr lang="cs-CZ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4"/>
              </a:rPr>
              <a:t>www.zlinskedumy.cz</a:t>
            </a:r>
            <a:endParaRPr lang="cs-CZ" dirty="0">
              <a:solidFill>
                <a:srgbClr val="C5D1D7">
                  <a:lumMod val="75000"/>
                </a:srgbClr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740" y="6305550"/>
            <a:ext cx="1348740" cy="46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35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Pamětí </a:t>
            </a:r>
            <a:r>
              <a:rPr lang="cs-CZ" sz="3600" dirty="0" err="1" smtClean="0"/>
              <a:t>ram</a:t>
            </a:r>
            <a:endParaRPr lang="cs-CZ" sz="3600" dirty="0"/>
          </a:p>
        </p:txBody>
      </p:sp>
      <p:sp>
        <p:nvSpPr>
          <p:cNvPr id="5" name="Obdélník 4"/>
          <p:cNvSpPr/>
          <p:nvPr/>
        </p:nvSpPr>
        <p:spPr>
          <a:xfrm>
            <a:off x="1263649" y="1282155"/>
            <a:ext cx="743852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2200" b="1" cap="all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Základní parametry </a:t>
            </a:r>
            <a:r>
              <a:rPr lang="cs-CZ" sz="2200" b="1" cap="all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pamětí</a:t>
            </a:r>
            <a:endParaRPr lang="cs-CZ" sz="2200" b="1" cap="all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Volný tvar 9"/>
          <p:cNvSpPr/>
          <p:nvPr/>
        </p:nvSpPr>
        <p:spPr>
          <a:xfrm>
            <a:off x="4502030" y="1694748"/>
            <a:ext cx="4045075" cy="648073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 rtl="0">
              <a:lnSpc>
                <a:spcPct val="90000"/>
              </a:lnSpc>
              <a:spcBef>
                <a:spcPct val="0"/>
              </a:spcBef>
            </a:pPr>
            <a:r>
              <a:rPr lang="cs-CZ" sz="23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MB – 32GB i více u výkonných serverů </a:t>
            </a:r>
            <a:endParaRPr lang="cs-CZ" sz="23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Volný tvar 11"/>
          <p:cNvSpPr/>
          <p:nvPr/>
        </p:nvSpPr>
        <p:spPr>
          <a:xfrm>
            <a:off x="4499992" y="3284984"/>
            <a:ext cx="4045075" cy="648073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 – 300 MHz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Volný tvar 12"/>
          <p:cNvSpPr/>
          <p:nvPr/>
        </p:nvSpPr>
        <p:spPr>
          <a:xfrm>
            <a:off x="4487365" y="4077072"/>
            <a:ext cx="4045075" cy="648073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0,8 –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2,133</a:t>
            </a:r>
            <a:r>
              <a:rPr lang="cs-CZ" sz="2400" dirty="0" smtClean="0"/>
              <a:t> </a:t>
            </a:r>
            <a:r>
              <a:rPr lang="cs-CZ" sz="2400" dirty="0" smtClean="0"/>
              <a:t>miliard</a:t>
            </a:r>
            <a:endParaRPr lang="cs-CZ" sz="2300" kern="1200" dirty="0"/>
          </a:p>
        </p:txBody>
      </p:sp>
      <p:sp>
        <p:nvSpPr>
          <p:cNvPr id="14" name="Volný tvar 13"/>
          <p:cNvSpPr/>
          <p:nvPr/>
        </p:nvSpPr>
        <p:spPr>
          <a:xfrm>
            <a:off x="4502031" y="2492896"/>
            <a:ext cx="4043117" cy="608200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 – 300 MHz</a:t>
            </a:r>
          </a:p>
        </p:txBody>
      </p:sp>
      <p:sp>
        <p:nvSpPr>
          <p:cNvPr id="15" name="Volný tvar 14"/>
          <p:cNvSpPr/>
          <p:nvPr/>
        </p:nvSpPr>
        <p:spPr>
          <a:xfrm>
            <a:off x="395674" y="1694748"/>
            <a:ext cx="3768510" cy="648073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dirty="0" smtClean="0"/>
              <a:t>Kapacita (velikost)</a:t>
            </a:r>
            <a:endParaRPr lang="cs-CZ" sz="2300" kern="1200" dirty="0"/>
          </a:p>
        </p:txBody>
      </p:sp>
      <p:sp>
        <p:nvSpPr>
          <p:cNvPr id="16" name="Volný tvar 15"/>
          <p:cNvSpPr/>
          <p:nvPr/>
        </p:nvSpPr>
        <p:spPr>
          <a:xfrm>
            <a:off x="393636" y="3284984"/>
            <a:ext cx="3768510" cy="648073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dirty="0"/>
              <a:t>I/O takt sběrnice</a:t>
            </a:r>
          </a:p>
        </p:txBody>
      </p:sp>
      <p:sp>
        <p:nvSpPr>
          <p:cNvPr id="17" name="Volný tvar 16"/>
          <p:cNvSpPr/>
          <p:nvPr/>
        </p:nvSpPr>
        <p:spPr>
          <a:xfrm>
            <a:off x="381009" y="4077072"/>
            <a:ext cx="3768510" cy="648073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dirty="0" smtClean="0"/>
              <a:t>Počet přenesených dat za sekundu</a:t>
            </a:r>
            <a:endParaRPr lang="cs-CZ" sz="2300" kern="1200" dirty="0"/>
          </a:p>
        </p:txBody>
      </p:sp>
      <p:sp>
        <p:nvSpPr>
          <p:cNvPr id="18" name="Volný tvar 17"/>
          <p:cNvSpPr/>
          <p:nvPr/>
        </p:nvSpPr>
        <p:spPr>
          <a:xfrm>
            <a:off x="395535" y="2492896"/>
            <a:ext cx="3766685" cy="608200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dirty="0" smtClean="0"/>
              <a:t>Takt paměti</a:t>
            </a:r>
            <a:endParaRPr lang="cs-CZ" sz="2300" kern="1200" dirty="0"/>
          </a:p>
        </p:txBody>
      </p:sp>
      <p:sp>
        <p:nvSpPr>
          <p:cNvPr id="19" name="Volný tvar 18"/>
          <p:cNvSpPr/>
          <p:nvPr/>
        </p:nvSpPr>
        <p:spPr>
          <a:xfrm>
            <a:off x="381009" y="4891754"/>
            <a:ext cx="3768510" cy="629013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dirty="0" smtClean="0"/>
              <a:t>Propustnost</a:t>
            </a:r>
            <a:endParaRPr lang="cs-CZ" sz="2300" kern="1200" dirty="0"/>
          </a:p>
        </p:txBody>
      </p:sp>
      <p:sp>
        <p:nvSpPr>
          <p:cNvPr id="20" name="Volný tvar 19"/>
          <p:cNvSpPr/>
          <p:nvPr/>
        </p:nvSpPr>
        <p:spPr>
          <a:xfrm>
            <a:off x="4487365" y="4891753"/>
            <a:ext cx="4045075" cy="629013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rm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– 17 GB/s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Volný tvar 20"/>
          <p:cNvSpPr/>
          <p:nvPr/>
        </p:nvSpPr>
        <p:spPr>
          <a:xfrm>
            <a:off x="381009" y="5733257"/>
            <a:ext cx="3768510" cy="629013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dirty="0"/>
              <a:t>Doba </a:t>
            </a:r>
            <a:r>
              <a:rPr lang="cs-CZ" sz="2400" dirty="0" smtClean="0"/>
              <a:t>cyklu</a:t>
            </a:r>
            <a:endParaRPr lang="cs-CZ" sz="2300" dirty="0"/>
          </a:p>
        </p:txBody>
      </p:sp>
      <p:sp>
        <p:nvSpPr>
          <p:cNvPr id="22" name="Volný tvar 21"/>
          <p:cNvSpPr/>
          <p:nvPr/>
        </p:nvSpPr>
        <p:spPr>
          <a:xfrm>
            <a:off x="4487365" y="5733256"/>
            <a:ext cx="4045075" cy="629013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rm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MHz 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GHz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62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Paměti RAM</a:t>
            </a:r>
            <a:endParaRPr lang="cs-CZ" sz="3600" dirty="0"/>
          </a:p>
        </p:txBody>
      </p:sp>
      <p:sp>
        <p:nvSpPr>
          <p:cNvPr id="5" name="Obdélník 4"/>
          <p:cNvSpPr/>
          <p:nvPr/>
        </p:nvSpPr>
        <p:spPr>
          <a:xfrm>
            <a:off x="393636" y="1175811"/>
            <a:ext cx="743852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cs-CZ" sz="2200" b="1" cap="all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Významní Výrobci RAM</a:t>
            </a:r>
            <a:endParaRPr lang="cs-CZ" sz="2200" b="1" cap="all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Volný tvar 9"/>
          <p:cNvSpPr/>
          <p:nvPr/>
        </p:nvSpPr>
        <p:spPr>
          <a:xfrm>
            <a:off x="4502030" y="1694748"/>
            <a:ext cx="421481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rm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dirty="0">
                <a:hlinkClick r:id="rId2"/>
              </a:rPr>
              <a:t>http://</a:t>
            </a:r>
            <a:r>
              <a:rPr lang="cs-CZ" sz="2400" dirty="0" smtClean="0">
                <a:hlinkClick r:id="rId2"/>
              </a:rPr>
              <a:t>www.kingston.com/us/memory</a:t>
            </a:r>
            <a:r>
              <a:rPr lang="cs-CZ" sz="2400" dirty="0"/>
              <a:t> </a:t>
            </a:r>
            <a:endParaRPr lang="cs-CZ" sz="2300" kern="1200" dirty="0"/>
          </a:p>
        </p:txBody>
      </p:sp>
      <p:sp>
        <p:nvSpPr>
          <p:cNvPr id="12" name="Volný tvar 11"/>
          <p:cNvSpPr/>
          <p:nvPr/>
        </p:nvSpPr>
        <p:spPr>
          <a:xfrm>
            <a:off x="4499992" y="3626804"/>
            <a:ext cx="421481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dirty="0">
                <a:hlinkClick r:id="rId3"/>
              </a:rPr>
              <a:t>http://</a:t>
            </a:r>
            <a:r>
              <a:rPr lang="cs-CZ" sz="2300" dirty="0" smtClean="0">
                <a:hlinkClick r:id="rId3"/>
              </a:rPr>
              <a:t>www.corsair.com/us</a:t>
            </a:r>
            <a:r>
              <a:rPr lang="cs-CZ" sz="2300" dirty="0" smtClean="0"/>
              <a:t> </a:t>
            </a:r>
            <a:endParaRPr lang="cs-CZ" sz="2300" kern="1200" dirty="0" smtClean="0"/>
          </a:p>
        </p:txBody>
      </p:sp>
      <p:sp>
        <p:nvSpPr>
          <p:cNvPr id="13" name="Volný tvar 12"/>
          <p:cNvSpPr/>
          <p:nvPr/>
        </p:nvSpPr>
        <p:spPr>
          <a:xfrm>
            <a:off x="4487365" y="4591876"/>
            <a:ext cx="421481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dirty="0">
                <a:hlinkClick r:id="rId4"/>
              </a:rPr>
              <a:t>http://</a:t>
            </a:r>
            <a:r>
              <a:rPr lang="cs-CZ" sz="2400" dirty="0" smtClean="0">
                <a:hlinkClick r:id="rId4"/>
              </a:rPr>
              <a:t>www.adata-group.com</a:t>
            </a:r>
            <a:r>
              <a:rPr lang="cs-CZ" sz="2400" dirty="0" smtClean="0"/>
              <a:t> </a:t>
            </a:r>
            <a:endParaRPr lang="cs-CZ" sz="2300" kern="1200" dirty="0"/>
          </a:p>
        </p:txBody>
      </p:sp>
      <p:sp>
        <p:nvSpPr>
          <p:cNvPr id="14" name="Volný tvar 13"/>
          <p:cNvSpPr/>
          <p:nvPr/>
        </p:nvSpPr>
        <p:spPr>
          <a:xfrm>
            <a:off x="4502031" y="2676162"/>
            <a:ext cx="4212770" cy="868422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rm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dirty="0">
                <a:hlinkClick r:id="rId5"/>
              </a:rPr>
              <a:t>http://</a:t>
            </a:r>
            <a:r>
              <a:rPr lang="cs-CZ" sz="2400" dirty="0" smtClean="0">
                <a:hlinkClick r:id="rId5"/>
              </a:rPr>
              <a:t>www.crucial.com</a:t>
            </a:r>
            <a:r>
              <a:rPr lang="cs-CZ" sz="2400" dirty="0" smtClean="0"/>
              <a:t>   </a:t>
            </a:r>
            <a:endParaRPr lang="cs-CZ" sz="2300" kern="1200" dirty="0"/>
          </a:p>
        </p:txBody>
      </p:sp>
      <p:sp>
        <p:nvSpPr>
          <p:cNvPr id="15" name="Volný tvar 14"/>
          <p:cNvSpPr/>
          <p:nvPr/>
        </p:nvSpPr>
        <p:spPr>
          <a:xfrm>
            <a:off x="395674" y="1694748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/>
            <a:r>
              <a:rPr lang="cs-CZ" sz="2400" b="1" dirty="0"/>
              <a:t>Kingston </a:t>
            </a:r>
            <a:endParaRPr lang="cs-CZ" sz="2400" b="1" dirty="0">
              <a:effectLst/>
            </a:endParaRPr>
          </a:p>
        </p:txBody>
      </p:sp>
      <p:sp>
        <p:nvSpPr>
          <p:cNvPr id="16" name="Volný tvar 15"/>
          <p:cNvSpPr/>
          <p:nvPr/>
        </p:nvSpPr>
        <p:spPr>
          <a:xfrm>
            <a:off x="393636" y="3626804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/>
            <a:r>
              <a:rPr lang="cs-CZ" sz="2400" b="1" dirty="0" err="1" smtClean="0"/>
              <a:t>Corsair</a:t>
            </a:r>
            <a:endParaRPr lang="cs-CZ" sz="2400" b="1" dirty="0"/>
          </a:p>
        </p:txBody>
      </p:sp>
      <p:sp>
        <p:nvSpPr>
          <p:cNvPr id="17" name="Volný tvar 16"/>
          <p:cNvSpPr/>
          <p:nvPr/>
        </p:nvSpPr>
        <p:spPr>
          <a:xfrm>
            <a:off x="381009" y="4591876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/>
            <a:r>
              <a:rPr lang="cs-CZ" sz="2400" b="1" dirty="0" err="1" smtClean="0"/>
              <a:t>Adata</a:t>
            </a:r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18" name="Volný tvar 17"/>
          <p:cNvSpPr/>
          <p:nvPr/>
        </p:nvSpPr>
        <p:spPr>
          <a:xfrm>
            <a:off x="395535" y="2676162"/>
            <a:ext cx="3924739" cy="868422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/>
            <a:r>
              <a:rPr lang="cs-CZ" sz="2400" b="1" dirty="0" err="1" smtClean="0"/>
              <a:t>Crucial</a:t>
            </a:r>
            <a:endParaRPr lang="cs-CZ" sz="2400" b="1" dirty="0"/>
          </a:p>
        </p:txBody>
      </p:sp>
      <p:sp>
        <p:nvSpPr>
          <p:cNvPr id="19" name="Volný tvar 18"/>
          <p:cNvSpPr/>
          <p:nvPr/>
        </p:nvSpPr>
        <p:spPr>
          <a:xfrm>
            <a:off x="381009" y="5589240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/>
            <a:r>
              <a:rPr lang="cs-CZ" sz="2400" b="1"/>
              <a:t>Patriot </a:t>
            </a:r>
            <a:endParaRPr lang="cs-CZ" sz="2400" b="1">
              <a:effectLst/>
            </a:endParaRPr>
          </a:p>
        </p:txBody>
      </p:sp>
      <p:sp>
        <p:nvSpPr>
          <p:cNvPr id="20" name="Volný tvar 19"/>
          <p:cNvSpPr/>
          <p:nvPr/>
        </p:nvSpPr>
        <p:spPr>
          <a:xfrm>
            <a:off x="4487365" y="5589239"/>
            <a:ext cx="421481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dirty="0">
                <a:hlinkClick r:id="rId6"/>
              </a:rPr>
              <a:t>http://</a:t>
            </a:r>
            <a:r>
              <a:rPr lang="cs-CZ" sz="2400" dirty="0" smtClean="0">
                <a:hlinkClick r:id="rId6"/>
              </a:rPr>
              <a:t>patriotmemory.com</a:t>
            </a:r>
            <a:r>
              <a:rPr lang="cs-CZ" sz="2400" dirty="0" smtClean="0"/>
              <a:t> </a:t>
            </a:r>
            <a:endParaRPr lang="cs-CZ" sz="2300" kern="1200" dirty="0"/>
          </a:p>
        </p:txBody>
      </p:sp>
    </p:spTree>
    <p:extLst>
      <p:ext uri="{BB962C8B-B14F-4D97-AF65-F5344CB8AC3E}">
        <p14:creationId xmlns:p14="http://schemas.microsoft.com/office/powerpoint/2010/main" val="2837992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Pamětí </a:t>
            </a:r>
            <a:r>
              <a:rPr lang="cs-CZ" sz="3600" dirty="0" err="1" smtClean="0"/>
              <a:t>ram</a:t>
            </a:r>
            <a:endParaRPr lang="cs-CZ" sz="3600" dirty="0"/>
          </a:p>
        </p:txBody>
      </p:sp>
      <p:sp>
        <p:nvSpPr>
          <p:cNvPr id="5" name="Obdélník 4"/>
          <p:cNvSpPr/>
          <p:nvPr/>
        </p:nvSpPr>
        <p:spPr>
          <a:xfrm>
            <a:off x="393636" y="1280236"/>
            <a:ext cx="832116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cs-CZ" sz="2200" b="1" cap="all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Základní </a:t>
            </a:r>
            <a:r>
              <a:rPr lang="cs-CZ" sz="2200" b="1" cap="all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typy pamětí</a:t>
            </a:r>
            <a:endParaRPr lang="cs-CZ" sz="2200" b="1" cap="all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5" name="Volný tvar 14"/>
          <p:cNvSpPr/>
          <p:nvPr/>
        </p:nvSpPr>
        <p:spPr>
          <a:xfrm>
            <a:off x="3074497" y="1709136"/>
            <a:ext cx="3768510" cy="648073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dirty="0">
                <a:hlinkClick r:id="rId2" tooltip="SIMM"/>
              </a:rPr>
              <a:t>SIMM</a:t>
            </a:r>
            <a:endParaRPr lang="cs-CZ" sz="2300" kern="1200" dirty="0"/>
          </a:p>
        </p:txBody>
      </p:sp>
      <p:sp>
        <p:nvSpPr>
          <p:cNvPr id="16" name="Volný tvar 15"/>
          <p:cNvSpPr/>
          <p:nvPr/>
        </p:nvSpPr>
        <p:spPr>
          <a:xfrm>
            <a:off x="3072459" y="3299372"/>
            <a:ext cx="3768510" cy="648073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dirty="0">
                <a:hlinkClick r:id="rId3" tooltip="SDR SDRAM"/>
              </a:rPr>
              <a:t>SDR</a:t>
            </a:r>
            <a:endParaRPr lang="cs-CZ" sz="2400" dirty="0"/>
          </a:p>
        </p:txBody>
      </p:sp>
      <p:sp>
        <p:nvSpPr>
          <p:cNvPr id="17" name="Volný tvar 16"/>
          <p:cNvSpPr/>
          <p:nvPr/>
        </p:nvSpPr>
        <p:spPr>
          <a:xfrm>
            <a:off x="3059832" y="4091460"/>
            <a:ext cx="3768510" cy="648073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dirty="0">
                <a:hlinkClick r:id="rId4" tooltip="DDR SDRAM"/>
              </a:rPr>
              <a:t>DDR</a:t>
            </a:r>
            <a:endParaRPr lang="cs-CZ" sz="2300" kern="1200" dirty="0"/>
          </a:p>
        </p:txBody>
      </p:sp>
      <p:sp>
        <p:nvSpPr>
          <p:cNvPr id="18" name="Volný tvar 17"/>
          <p:cNvSpPr/>
          <p:nvPr/>
        </p:nvSpPr>
        <p:spPr>
          <a:xfrm>
            <a:off x="3074358" y="2507284"/>
            <a:ext cx="3766685" cy="608200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dirty="0">
                <a:hlinkClick r:id="rId5" tooltip="DIMM"/>
              </a:rPr>
              <a:t>DIMM</a:t>
            </a:r>
            <a:endParaRPr lang="cs-CZ" sz="2300" kern="1200" dirty="0"/>
          </a:p>
        </p:txBody>
      </p:sp>
      <p:sp>
        <p:nvSpPr>
          <p:cNvPr id="19" name="Volný tvar 18"/>
          <p:cNvSpPr/>
          <p:nvPr/>
        </p:nvSpPr>
        <p:spPr>
          <a:xfrm>
            <a:off x="3059832" y="4906142"/>
            <a:ext cx="3768510" cy="629013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dirty="0">
                <a:hlinkClick r:id="rId6" tooltip="DDR2"/>
              </a:rPr>
              <a:t>DDR2</a:t>
            </a:r>
            <a:r>
              <a:rPr lang="cs-CZ" sz="2400" dirty="0"/>
              <a:t> </a:t>
            </a:r>
            <a:endParaRPr lang="cs-CZ" sz="2300" kern="1200" dirty="0"/>
          </a:p>
        </p:txBody>
      </p:sp>
      <p:sp>
        <p:nvSpPr>
          <p:cNvPr id="21" name="Volný tvar 20"/>
          <p:cNvSpPr/>
          <p:nvPr/>
        </p:nvSpPr>
        <p:spPr>
          <a:xfrm>
            <a:off x="3059832" y="5747645"/>
            <a:ext cx="3768510" cy="629013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dirty="0" smtClean="0">
                <a:solidFill>
                  <a:schemeClr val="tx1"/>
                </a:solidFill>
                <a:latin typeface="Arial" panose="020B0604020202020204" pitchFamily="34" charset="0"/>
                <a:hlinkClick r:id="rId7" tooltip="DDR3"/>
              </a:rPr>
              <a:t>DDR3</a:t>
            </a:r>
            <a:r>
              <a:rPr lang="cs-CZ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 - </a:t>
            </a:r>
            <a:r>
              <a:rPr lang="cs-CZ" sz="2400" dirty="0" smtClean="0">
                <a:solidFill>
                  <a:schemeClr val="tx1"/>
                </a:solidFill>
                <a:latin typeface="Arial" panose="020B0604020202020204" pitchFamily="34" charset="0"/>
                <a:hlinkClick r:id="rId8" tooltip="DDR4"/>
              </a:rPr>
              <a:t>DDR4</a:t>
            </a: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1415422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pamětí RAM DDR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31154" y="1556792"/>
            <a:ext cx="3960986" cy="4104456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cs-CZ" sz="2400" dirty="0"/>
              <a:t>Dosahuje vyššího výkonu než předchozí typ </a:t>
            </a:r>
            <a:r>
              <a:rPr lang="cs-CZ" sz="2400" dirty="0">
                <a:hlinkClick r:id="rId2" tooltip="SDR SDRAM"/>
              </a:rPr>
              <a:t>SDRAM</a:t>
            </a:r>
            <a:r>
              <a:rPr lang="cs-CZ" sz="2400" dirty="0"/>
              <a:t> tím, že k přenosu dat dochází při každé změně hodinového </a:t>
            </a:r>
            <a:r>
              <a:rPr lang="cs-CZ" sz="2400" dirty="0" smtClean="0"/>
              <a:t>signálu. </a:t>
            </a:r>
          </a:p>
          <a:p>
            <a:pPr marL="82296" indent="0">
              <a:buNone/>
            </a:pPr>
            <a:r>
              <a:rPr lang="cs-CZ" sz="2400" dirty="0" smtClean="0"/>
              <a:t>Postupem byly vyvinuty paměti </a:t>
            </a:r>
            <a:r>
              <a:rPr lang="nl-NL" sz="2400" dirty="0">
                <a:hlinkClick r:id="rId3" tooltip="DDR2"/>
              </a:rPr>
              <a:t>DDR2</a:t>
            </a:r>
            <a:r>
              <a:rPr lang="nl-NL" sz="2400" dirty="0"/>
              <a:t>, </a:t>
            </a:r>
            <a:r>
              <a:rPr lang="nl-NL" sz="2400" dirty="0">
                <a:hlinkClick r:id="rId4" tooltip="DDR3"/>
              </a:rPr>
              <a:t>DDR3</a:t>
            </a:r>
            <a:r>
              <a:rPr lang="nl-NL" sz="2400" dirty="0"/>
              <a:t>, </a:t>
            </a:r>
            <a:r>
              <a:rPr lang="nl-NL" sz="2400" dirty="0">
                <a:hlinkClick r:id="rId5" tooltip="GDDR3"/>
              </a:rPr>
              <a:t>GDDR3</a:t>
            </a:r>
            <a:r>
              <a:rPr lang="nl-NL" sz="2400" dirty="0"/>
              <a:t>, </a:t>
            </a:r>
            <a:r>
              <a:rPr lang="nl-NL" sz="2400" dirty="0">
                <a:hlinkClick r:id="rId6" tooltip="GDDR4"/>
              </a:rPr>
              <a:t>GDDR4</a:t>
            </a:r>
            <a:r>
              <a:rPr lang="nl-NL" sz="2400" dirty="0"/>
              <a:t>, </a:t>
            </a:r>
            <a:r>
              <a:rPr lang="nl-NL" sz="2400" dirty="0" smtClean="0">
                <a:hlinkClick r:id="rId7" tooltip="GDDR5"/>
              </a:rPr>
              <a:t>GDDR5</a:t>
            </a:r>
            <a:r>
              <a:rPr lang="cs-CZ" sz="2400" dirty="0" smtClean="0"/>
              <a:t>, kde označení G znamená že tyto paměti jsou určeny hlavně pro grafické karty</a:t>
            </a:r>
            <a:endParaRPr lang="cs-CZ" sz="2400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1" y="4543370"/>
            <a:ext cx="8640958" cy="2285658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392140" y="4041897"/>
            <a:ext cx="38061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Obrázek 6 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b="1" dirty="0"/>
              <a:t>DDR </a:t>
            </a:r>
            <a:r>
              <a:rPr lang="cs-CZ" b="1" dirty="0" smtClean="0"/>
              <a:t>RAM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Soubor:Generic DDR Memory (Xytram)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140" y="2175328"/>
            <a:ext cx="4751860" cy="1734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241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7624" y="404664"/>
            <a:ext cx="6840760" cy="648072"/>
          </a:xfrm>
        </p:spPr>
        <p:txBody>
          <a:bodyPr>
            <a:normAutofit/>
          </a:bodyPr>
          <a:lstStyle/>
          <a:p>
            <a:pPr marL="82296" indent="0">
              <a:lnSpc>
                <a:spcPct val="120000"/>
              </a:lnSpc>
              <a:buNone/>
            </a:pPr>
            <a:r>
              <a:rPr lang="cs-CZ" sz="2800" cap="all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Druhy pamětí </a:t>
            </a:r>
            <a:r>
              <a:rPr lang="cs-CZ" sz="2800" b="1" cap="all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DDR </a:t>
            </a:r>
            <a:endParaRPr lang="cs-CZ" sz="2800" b="1" cap="all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82296" indent="0">
              <a:lnSpc>
                <a:spcPct val="120000"/>
              </a:lnSpc>
              <a:buNone/>
            </a:pPr>
            <a:endParaRPr lang="cs-CZ" sz="2800" b="1" cap="all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084204"/>
              </p:ext>
            </p:extLst>
          </p:nvPr>
        </p:nvGraphicFramePr>
        <p:xfrm>
          <a:off x="1184825" y="1268760"/>
          <a:ext cx="6787367" cy="5046280"/>
        </p:xfrm>
        <a:graphic>
          <a:graphicData uri="http://schemas.openxmlformats.org/drawingml/2006/table">
            <a:tbl>
              <a:tblPr/>
              <a:tblGrid>
                <a:gridCol w="1872208"/>
                <a:gridCol w="1962831"/>
                <a:gridCol w="1944216"/>
                <a:gridCol w="1008112"/>
              </a:tblGrid>
              <a:tr h="889000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effectLst/>
                        </a:rPr>
                        <a:t>Standardní </a:t>
                      </a:r>
                      <a:r>
                        <a:rPr lang="cs-CZ" sz="1800" b="1" dirty="0">
                          <a:effectLst/>
                        </a:rPr>
                        <a:t>označení</a:t>
                      </a:r>
                    </a:p>
                  </a:txBody>
                  <a:tcPr marL="35560" marR="3556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EA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effectLst/>
                        </a:rPr>
                        <a:t>Takt paměti</a:t>
                      </a:r>
                    </a:p>
                  </a:txBody>
                  <a:tcPr marL="35560" marR="3556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EA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effectLst/>
                        </a:rPr>
                        <a:t>Označení modulu</a:t>
                      </a:r>
                    </a:p>
                  </a:txBody>
                  <a:tcPr marL="35560" marR="3556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Propustnost</a:t>
                      </a:r>
                    </a:p>
                  </a:txBody>
                  <a:tcPr marL="35560" marR="3556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lang="cs-CZ" sz="1800"/>
                        <a:t>DDR-200</a:t>
                      </a:r>
                    </a:p>
                  </a:txBody>
                  <a:tcPr marL="35560" marR="3556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100 MHz</a:t>
                      </a:r>
                    </a:p>
                  </a:txBody>
                  <a:tcPr marL="35560" marR="3556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PC-1600</a:t>
                      </a:r>
                    </a:p>
                  </a:txBody>
                  <a:tcPr marL="35560" marR="3556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1,6 GB/s</a:t>
                      </a:r>
                    </a:p>
                  </a:txBody>
                  <a:tcPr marL="35560" marR="3556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lang="cs-CZ" sz="1800"/>
                        <a:t>DDR-266</a:t>
                      </a:r>
                    </a:p>
                  </a:txBody>
                  <a:tcPr marL="35560" marR="3556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133 MHz</a:t>
                      </a:r>
                    </a:p>
                  </a:txBody>
                  <a:tcPr marL="35560" marR="3556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PC-2100</a:t>
                      </a:r>
                    </a:p>
                  </a:txBody>
                  <a:tcPr marL="35560" marR="3556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2,1 GB/s</a:t>
                      </a:r>
                    </a:p>
                  </a:txBody>
                  <a:tcPr marL="35560" marR="3556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2280">
                <a:tc>
                  <a:txBody>
                    <a:bodyPr/>
                    <a:lstStyle/>
                    <a:p>
                      <a:r>
                        <a:rPr lang="cs-CZ" sz="1800" dirty="0"/>
                        <a:t>DDR-300</a:t>
                      </a:r>
                    </a:p>
                  </a:txBody>
                  <a:tcPr marL="35560" marR="3556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150 MHz</a:t>
                      </a:r>
                    </a:p>
                  </a:txBody>
                  <a:tcPr marL="35560" marR="3556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PC-2400</a:t>
                      </a:r>
                    </a:p>
                  </a:txBody>
                  <a:tcPr marL="35560" marR="3556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2,4 GB/s</a:t>
                      </a:r>
                    </a:p>
                  </a:txBody>
                  <a:tcPr marL="35560" marR="3556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lang="cs-CZ" sz="1800"/>
                        <a:t>DDR-333</a:t>
                      </a:r>
                    </a:p>
                  </a:txBody>
                  <a:tcPr marL="35560" marR="3556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166 MHz</a:t>
                      </a:r>
                    </a:p>
                  </a:txBody>
                  <a:tcPr marL="35560" marR="3556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PC-2700</a:t>
                      </a:r>
                    </a:p>
                  </a:txBody>
                  <a:tcPr marL="35560" marR="3556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2,7 GB/s</a:t>
                      </a:r>
                    </a:p>
                  </a:txBody>
                  <a:tcPr marL="35560" marR="3556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lang="cs-CZ" sz="1800"/>
                        <a:t>DDR-400</a:t>
                      </a:r>
                    </a:p>
                  </a:txBody>
                  <a:tcPr marL="35560" marR="3556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200 MHz</a:t>
                      </a:r>
                    </a:p>
                  </a:txBody>
                  <a:tcPr marL="35560" marR="3556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PC-3200</a:t>
                      </a:r>
                    </a:p>
                  </a:txBody>
                  <a:tcPr marL="35560" marR="3556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3,2 GB/s</a:t>
                      </a:r>
                    </a:p>
                  </a:txBody>
                  <a:tcPr marL="35560" marR="3556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lang="cs-CZ" sz="1800"/>
                        <a:t>DDR-433</a:t>
                      </a:r>
                    </a:p>
                  </a:txBody>
                  <a:tcPr marL="35560" marR="3556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217 MHz</a:t>
                      </a:r>
                    </a:p>
                  </a:txBody>
                  <a:tcPr marL="35560" marR="3556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PC-3500</a:t>
                      </a:r>
                    </a:p>
                  </a:txBody>
                  <a:tcPr marL="35560" marR="3556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3,5 GB/s</a:t>
                      </a:r>
                    </a:p>
                  </a:txBody>
                  <a:tcPr marL="35560" marR="3556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lang="cs-CZ" sz="1800"/>
                        <a:t>DDR-466</a:t>
                      </a:r>
                    </a:p>
                  </a:txBody>
                  <a:tcPr marL="35560" marR="3556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233 MHz</a:t>
                      </a:r>
                    </a:p>
                  </a:txBody>
                  <a:tcPr marL="35560" marR="3556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PC-3700</a:t>
                      </a:r>
                    </a:p>
                  </a:txBody>
                  <a:tcPr marL="35560" marR="3556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3,7 GB/s</a:t>
                      </a:r>
                    </a:p>
                  </a:txBody>
                  <a:tcPr marL="35560" marR="3556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lang="cs-CZ" sz="1800"/>
                        <a:t>DDR-500</a:t>
                      </a:r>
                    </a:p>
                  </a:txBody>
                  <a:tcPr marL="35560" marR="3556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250 MHz</a:t>
                      </a:r>
                    </a:p>
                  </a:txBody>
                  <a:tcPr marL="35560" marR="3556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PC-4000</a:t>
                      </a:r>
                    </a:p>
                  </a:txBody>
                  <a:tcPr marL="35560" marR="3556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4 GB/s</a:t>
                      </a:r>
                    </a:p>
                  </a:txBody>
                  <a:tcPr marL="35560" marR="3556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lang="cs-CZ" sz="1800"/>
                        <a:t>DDR-533</a:t>
                      </a:r>
                    </a:p>
                  </a:txBody>
                  <a:tcPr marL="35560" marR="3556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266 MHz</a:t>
                      </a:r>
                    </a:p>
                  </a:txBody>
                  <a:tcPr marL="35560" marR="3556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PC-4200</a:t>
                      </a:r>
                    </a:p>
                  </a:txBody>
                  <a:tcPr marL="35560" marR="3556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4,2 GB/s</a:t>
                      </a:r>
                    </a:p>
                  </a:txBody>
                  <a:tcPr marL="35560" marR="3556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4440">
                <a:tc>
                  <a:txBody>
                    <a:bodyPr/>
                    <a:lstStyle/>
                    <a:p>
                      <a:r>
                        <a:rPr lang="cs-CZ" sz="1800"/>
                        <a:t>DDR-566</a:t>
                      </a:r>
                    </a:p>
                  </a:txBody>
                  <a:tcPr marL="35560" marR="3556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283 MHz</a:t>
                      </a:r>
                    </a:p>
                  </a:txBody>
                  <a:tcPr marL="35560" marR="3556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PC-4500</a:t>
                      </a:r>
                    </a:p>
                  </a:txBody>
                  <a:tcPr marL="35560" marR="3556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4,5 GB/s</a:t>
                      </a:r>
                    </a:p>
                  </a:txBody>
                  <a:tcPr marL="35560" marR="3556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920">
                <a:tc>
                  <a:txBody>
                    <a:bodyPr/>
                    <a:lstStyle/>
                    <a:p>
                      <a:r>
                        <a:rPr lang="cs-CZ" sz="1800"/>
                        <a:t>DDR-600</a:t>
                      </a:r>
                    </a:p>
                  </a:txBody>
                  <a:tcPr marL="35560" marR="3556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300 MHz</a:t>
                      </a:r>
                    </a:p>
                  </a:txBody>
                  <a:tcPr marL="35560" marR="3556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PC-4800</a:t>
                      </a: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>
                      <a:noFill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4,8 GB/s</a:t>
                      </a: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>
                      <a:noFill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73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 txBox="1">
            <a:spLocks/>
          </p:cNvSpPr>
          <p:nvPr/>
        </p:nvSpPr>
        <p:spPr>
          <a:xfrm>
            <a:off x="107504" y="116632"/>
            <a:ext cx="6534986" cy="495517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 algn="l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kumimoji="0" sz="2200" b="1" kern="1200" cap="all" baseline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cs-CZ" sz="24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Vyjmenujte správné dvojice pojmů </a:t>
            </a:r>
            <a:endParaRPr lang="cs-CZ" sz="2400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3223571" y="1988926"/>
            <a:ext cx="2448272" cy="9650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/>
              <a:t>Kingston</a:t>
            </a:r>
            <a:endParaRPr lang="cs-CZ" sz="2000" dirty="0" smtClean="0"/>
          </a:p>
        </p:txBody>
      </p:sp>
      <p:sp>
        <p:nvSpPr>
          <p:cNvPr id="8" name="Zaoblený obdélník 7"/>
          <p:cNvSpPr/>
          <p:nvPr/>
        </p:nvSpPr>
        <p:spPr>
          <a:xfrm>
            <a:off x="271939" y="4421664"/>
            <a:ext cx="2448272" cy="9650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000">
                <a:latin typeface="Times New Roman" panose="02020603050405020304" pitchFamily="18" charset="0"/>
                <a:cs typeface="Times New Roman" panose="02020603050405020304" pitchFamily="18" charset="0"/>
              </a:rPr>
              <a:t>2 – 17 GB/s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3223571" y="3211001"/>
            <a:ext cx="2448272" cy="9650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GDDR2</a:t>
            </a:r>
            <a:endParaRPr lang="cs-CZ" sz="2000" dirty="0" smtClean="0"/>
          </a:p>
        </p:txBody>
      </p:sp>
      <p:sp>
        <p:nvSpPr>
          <p:cNvPr id="15" name="Zaoblený obdélník 14"/>
          <p:cNvSpPr/>
          <p:nvPr/>
        </p:nvSpPr>
        <p:spPr>
          <a:xfrm>
            <a:off x="251520" y="5655155"/>
            <a:ext cx="2448272" cy="9650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DDR</a:t>
            </a:r>
            <a:endParaRPr lang="cs-CZ" sz="2000" dirty="0" smtClean="0"/>
          </a:p>
        </p:txBody>
      </p:sp>
      <p:sp>
        <p:nvSpPr>
          <p:cNvPr id="16" name="Zaoblený obdélník 15"/>
          <p:cNvSpPr/>
          <p:nvPr/>
        </p:nvSpPr>
        <p:spPr>
          <a:xfrm>
            <a:off x="3239852" y="758361"/>
            <a:ext cx="2448272" cy="9650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0,8 –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2,133</a:t>
            </a:r>
            <a:r>
              <a:rPr lang="cs-CZ" sz="2000" dirty="0" smtClean="0"/>
              <a:t> </a:t>
            </a:r>
            <a:r>
              <a:rPr lang="cs-CZ" sz="2000" dirty="0"/>
              <a:t>miliard</a:t>
            </a:r>
            <a:endParaRPr lang="cs-CZ" sz="2000" dirty="0"/>
          </a:p>
        </p:txBody>
      </p:sp>
      <p:sp>
        <p:nvSpPr>
          <p:cNvPr id="17" name="Zaoblený obdélník 16"/>
          <p:cNvSpPr/>
          <p:nvPr/>
        </p:nvSpPr>
        <p:spPr>
          <a:xfrm>
            <a:off x="6190023" y="3202212"/>
            <a:ext cx="2448272" cy="9650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000">
                <a:latin typeface="Times New Roman" panose="02020603050405020304" pitchFamily="18" charset="0"/>
                <a:cs typeface="Times New Roman" panose="02020603050405020304" pitchFamily="18" charset="0"/>
              </a:rPr>
              <a:t>100 – 300 MHz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6228184" y="5655155"/>
            <a:ext cx="2448272" cy="9650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000">
                <a:latin typeface="Times New Roman" panose="02020603050405020304" pitchFamily="18" charset="0"/>
                <a:cs typeface="Times New Roman" panose="02020603050405020304" pitchFamily="18" charset="0"/>
              </a:rPr>
              <a:t>1 MB – 32GB i více u výkonných serverů 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51520" y="3194025"/>
            <a:ext cx="2448272" cy="96501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000"/>
              <a:t>Takt paměti</a:t>
            </a:r>
            <a:endParaRPr lang="cs-CZ" sz="2000" dirty="0"/>
          </a:p>
        </p:txBody>
      </p:sp>
      <p:sp>
        <p:nvSpPr>
          <p:cNvPr id="21" name="Zaoblený obdélník 20"/>
          <p:cNvSpPr/>
          <p:nvPr/>
        </p:nvSpPr>
        <p:spPr>
          <a:xfrm>
            <a:off x="6190023" y="1993611"/>
            <a:ext cx="2448272" cy="96501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GDU</a:t>
            </a:r>
            <a:endParaRPr lang="cs-CZ" sz="2000" dirty="0" smtClean="0"/>
          </a:p>
        </p:txBody>
      </p:sp>
      <p:sp>
        <p:nvSpPr>
          <p:cNvPr id="22" name="Zaoblený obdélník 21"/>
          <p:cNvSpPr/>
          <p:nvPr/>
        </p:nvSpPr>
        <p:spPr>
          <a:xfrm>
            <a:off x="3230981" y="4424590"/>
            <a:ext cx="2448272" cy="96501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/>
              <a:t>Propustnost</a:t>
            </a:r>
            <a:endParaRPr lang="cs-CZ" sz="2000" b="1" dirty="0" smtClean="0"/>
          </a:p>
        </p:txBody>
      </p:sp>
      <p:sp>
        <p:nvSpPr>
          <p:cNvPr id="23" name="Zaoblený obdélník 22"/>
          <p:cNvSpPr/>
          <p:nvPr/>
        </p:nvSpPr>
        <p:spPr>
          <a:xfrm>
            <a:off x="6190023" y="774159"/>
            <a:ext cx="2448272" cy="96501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Výrobce RAM</a:t>
            </a:r>
            <a:endParaRPr lang="cs-CZ" sz="2000" dirty="0" smtClean="0"/>
          </a:p>
        </p:txBody>
      </p:sp>
      <p:sp>
        <p:nvSpPr>
          <p:cNvPr id="24" name="Zaoblený obdélník 23"/>
          <p:cNvSpPr/>
          <p:nvPr/>
        </p:nvSpPr>
        <p:spPr>
          <a:xfrm>
            <a:off x="3239852" y="5655155"/>
            <a:ext cx="2448272" cy="96501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CPU</a:t>
            </a:r>
            <a:endParaRPr lang="cs-CZ" sz="2000" dirty="0" smtClean="0"/>
          </a:p>
        </p:txBody>
      </p:sp>
      <p:sp>
        <p:nvSpPr>
          <p:cNvPr id="25" name="Zaoblený obdélník 24"/>
          <p:cNvSpPr/>
          <p:nvPr/>
        </p:nvSpPr>
        <p:spPr>
          <a:xfrm>
            <a:off x="6190023" y="4421664"/>
            <a:ext cx="2448272" cy="96501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000"/>
              <a:t>Počet přenesených dat za sekundu</a:t>
            </a:r>
            <a:endParaRPr lang="cs-CZ" sz="2000" dirty="0"/>
          </a:p>
        </p:txBody>
      </p:sp>
      <p:sp>
        <p:nvSpPr>
          <p:cNvPr id="26" name="Zaoblený obdélník 25"/>
          <p:cNvSpPr/>
          <p:nvPr/>
        </p:nvSpPr>
        <p:spPr>
          <a:xfrm>
            <a:off x="254386" y="1970712"/>
            <a:ext cx="2448272" cy="96501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000"/>
              <a:t>Kapacita (velikost)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7167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Použitá literatura, citace</a:t>
            </a:r>
            <a:br>
              <a:rPr lang="cs-CZ" sz="3600" dirty="0" smtClean="0">
                <a:latin typeface="Times New Roman" pitchFamily="18" charset="0"/>
                <a:cs typeface="Times New Roman" pitchFamily="18" charset="0"/>
              </a:rPr>
            </a:b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3568" y="980728"/>
            <a:ext cx="7848872" cy="2088232"/>
          </a:xfrm>
        </p:spPr>
        <p:txBody>
          <a:bodyPr>
            <a:normAutofit/>
          </a:bodyPr>
          <a:lstStyle/>
          <a:p>
            <a:pPr marL="82296" indent="0">
              <a:lnSpc>
                <a:spcPct val="120000"/>
              </a:lnSpc>
              <a:buNone/>
            </a:pPr>
            <a:endParaRPr lang="cs-CZ" sz="28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82296" indent="0">
              <a:lnSpc>
                <a:spcPct val="120000"/>
              </a:lnSpc>
              <a:buNone/>
            </a:pPr>
            <a:endParaRPr lang="cs-CZ" sz="2800" b="1" cap="all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55576" y="1052736"/>
            <a:ext cx="81369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Obrázek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1  </a:t>
            </a:r>
            <a:r>
              <a:rPr lang="cs-CZ" dirty="0" smtClean="0"/>
              <a:t>NEZNÁMÝ. </a:t>
            </a:r>
            <a:r>
              <a:rPr lang="cs-CZ" i="1" dirty="0" err="1"/>
              <a:t>Soubor:Intel</a:t>
            </a:r>
            <a:r>
              <a:rPr lang="cs-CZ" i="1" dirty="0"/>
              <a:t> 4004.jpg – Wikipedie:</a:t>
            </a:r>
            <a:r>
              <a:rPr lang="cs-CZ" dirty="0"/>
              <a:t> [online]. [cit. </a:t>
            </a:r>
            <a:r>
              <a:rPr lang="cs-CZ" dirty="0" smtClean="0"/>
              <a:t>24.8.2013</a:t>
            </a:r>
            <a:r>
              <a:rPr lang="cs-CZ" dirty="0"/>
              <a:t>]. Dostupný na WWW: http://cs.wikipedia.org/wiki/Soubor:Intel_4004.jpg </a:t>
            </a:r>
            <a:endParaRPr lang="cs-CZ" dirty="0" smtClean="0"/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Obrázek 2 </a:t>
            </a:r>
            <a:r>
              <a:rPr lang="cs-CZ" dirty="0"/>
              <a:t>NEZNÁMÝ. </a:t>
            </a:r>
            <a:r>
              <a:rPr lang="cs-CZ" i="1" dirty="0"/>
              <a:t>Soubor:AM486 DX2-80 and i486 DX2-66.jpg – Wikipedie:</a:t>
            </a:r>
            <a:r>
              <a:rPr lang="cs-CZ" dirty="0"/>
              <a:t> [online]. [cit. </a:t>
            </a:r>
            <a:r>
              <a:rPr lang="cs-CZ" dirty="0" smtClean="0"/>
              <a:t>24.8.2013</a:t>
            </a:r>
            <a:r>
              <a:rPr lang="cs-CZ" dirty="0"/>
              <a:t>]. Dostupný na WWW: http://cs.wikipedia.org/wiki/Soubor:AM486_DX2-80_and_i486_DX2-66.jpg </a:t>
            </a:r>
            <a:endParaRPr lang="cs-CZ" dirty="0" smtClean="0"/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Obrázek 3 </a:t>
            </a:r>
            <a:r>
              <a:rPr lang="cs-CZ" dirty="0"/>
              <a:t>NEZNÁMÝ. </a:t>
            </a:r>
            <a:r>
              <a:rPr lang="cs-CZ" i="1" dirty="0"/>
              <a:t>Soubor:Ppro256K.jpg – Wikipedie:</a:t>
            </a:r>
            <a:r>
              <a:rPr lang="cs-CZ" dirty="0"/>
              <a:t> [online]. [cit. </a:t>
            </a:r>
            <a:r>
              <a:rPr lang="cs-CZ" dirty="0" smtClean="0"/>
              <a:t>24.8.2013</a:t>
            </a:r>
            <a:r>
              <a:rPr lang="cs-CZ" dirty="0"/>
              <a:t>]. Dostupný na WWW: http://cs.wikipedia.org/wiki/Soubor:Ppro256K.jpg </a:t>
            </a:r>
            <a:endParaRPr lang="cs-CZ" dirty="0" smtClean="0"/>
          </a:p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Obrázek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cs-CZ" dirty="0"/>
              <a:t>NEZNÁMÝ. </a:t>
            </a:r>
            <a:r>
              <a:rPr lang="cs-CZ" i="1" dirty="0"/>
              <a:t>Soubor:Pentium4 northwood.png – Wikipedie:</a:t>
            </a:r>
            <a:r>
              <a:rPr lang="cs-CZ" dirty="0"/>
              <a:t> [online]. [cit. </a:t>
            </a:r>
            <a:r>
              <a:rPr lang="cs-CZ" dirty="0" smtClean="0"/>
              <a:t>24.8.2013</a:t>
            </a:r>
            <a:r>
              <a:rPr lang="cs-CZ" dirty="0"/>
              <a:t>]. Dostupný na WWW: http://cs.wikipedia.org/wiki/Soubor:Pentium4_northwood.png </a:t>
            </a:r>
            <a:endParaRPr lang="cs-CZ" dirty="0" smtClean="0"/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Obrázek 5 </a:t>
            </a:r>
            <a:r>
              <a:rPr lang="pl-PL" dirty="0" smtClean="0"/>
              <a:t>PARDA</a:t>
            </a:r>
            <a:r>
              <a:rPr lang="pl-PL" dirty="0"/>
              <a:t>, Piotr. </a:t>
            </a:r>
            <a:r>
              <a:rPr lang="pl-PL" i="1" dirty="0"/>
              <a:t>http://cs.wikipedia.org/wiki/Soubor:RAM_n.jpg</a:t>
            </a:r>
            <a:r>
              <a:rPr lang="pl-PL" dirty="0"/>
              <a:t> [online]. [cit. </a:t>
            </a:r>
            <a:r>
              <a:rPr lang="pl-PL" dirty="0" smtClean="0"/>
              <a:t>6.9.2013</a:t>
            </a:r>
            <a:r>
              <a:rPr lang="pl-PL" dirty="0"/>
              <a:t>]. Dostupný na WWW: http://cs.wikipedia.org/wiki/Soubor:RAM_n.jpg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Obrázek 6 </a:t>
            </a:r>
            <a:r>
              <a:rPr lang="cs-CZ" dirty="0"/>
              <a:t>NEZNAMÝ. </a:t>
            </a:r>
            <a:r>
              <a:rPr lang="cs-CZ" i="1" dirty="0" err="1"/>
              <a:t>Soubor:Generic</a:t>
            </a:r>
            <a:r>
              <a:rPr lang="cs-CZ" i="1" dirty="0"/>
              <a:t> DDR </a:t>
            </a:r>
            <a:r>
              <a:rPr lang="cs-CZ" i="1" dirty="0" err="1"/>
              <a:t>Memory</a:t>
            </a:r>
            <a:r>
              <a:rPr lang="cs-CZ" i="1" dirty="0"/>
              <a:t> (Xytram).jpg – Wikipedie:</a:t>
            </a:r>
            <a:r>
              <a:rPr lang="cs-CZ" dirty="0"/>
              <a:t> [online]. [cit. </a:t>
            </a:r>
            <a:r>
              <a:rPr lang="cs-CZ" dirty="0" smtClean="0"/>
              <a:t>30.8.2013</a:t>
            </a:r>
            <a:r>
              <a:rPr lang="cs-CZ" dirty="0"/>
              <a:t>]. Dostupný na WWW: http://cs.wikipedia.org/wiki/Soubor:Generic_DDR_Memory_%</a:t>
            </a:r>
            <a:r>
              <a:rPr lang="cs-CZ" dirty="0" smtClean="0"/>
              <a:t>28Xytram%29.jpg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050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Procesor	</a:t>
            </a:r>
            <a:endParaRPr lang="cs-CZ" sz="36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83568" y="1340768"/>
            <a:ext cx="7920880" cy="36004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r>
              <a:rPr lang="cs-CZ" sz="2200" b="1" cap="all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Zkuste doplnit s využitím internetu: </a:t>
            </a:r>
          </a:p>
          <a:p>
            <a:pPr marL="82296" indent="0">
              <a:buNone/>
            </a:pPr>
            <a:r>
              <a:rPr lang="cs-CZ" sz="2400" dirty="0" smtClean="0"/>
              <a:t>Co víte o </a:t>
            </a:r>
            <a:r>
              <a:rPr lang="cs-CZ" sz="2400" b="1" dirty="0" smtClean="0"/>
              <a:t>procesoru</a:t>
            </a:r>
            <a:r>
              <a:rPr lang="cs-CZ" sz="2400" dirty="0" smtClean="0"/>
              <a:t>, co nás u nich zajímá? </a:t>
            </a:r>
            <a:endParaRPr lang="cs-CZ" sz="2400" dirty="0" smtClean="0">
              <a:hlinkClick r:id="rId2" tooltip="Informační technologie"/>
            </a:endParaRP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/>
              <a:t>……………………………</a:t>
            </a:r>
            <a:endParaRPr lang="cs-CZ" sz="2400" dirty="0" smtClean="0"/>
          </a:p>
          <a:p>
            <a:pPr marL="539496" indent="-457200">
              <a:buFont typeface="+mj-lt"/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195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Procesor</a:t>
            </a:r>
            <a:endParaRPr lang="cs-CZ" sz="3600" dirty="0"/>
          </a:p>
        </p:txBody>
      </p:sp>
      <p:sp>
        <p:nvSpPr>
          <p:cNvPr id="5" name="Obdélník 4"/>
          <p:cNvSpPr/>
          <p:nvPr/>
        </p:nvSpPr>
        <p:spPr>
          <a:xfrm>
            <a:off x="1263649" y="1282155"/>
            <a:ext cx="743852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2200" b="1" cap="all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Základní parametry procesoru</a:t>
            </a:r>
          </a:p>
        </p:txBody>
      </p:sp>
      <p:sp>
        <p:nvSpPr>
          <p:cNvPr id="10" name="Volný tvar 9"/>
          <p:cNvSpPr/>
          <p:nvPr/>
        </p:nvSpPr>
        <p:spPr>
          <a:xfrm>
            <a:off x="4502030" y="1694748"/>
            <a:ext cx="421481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 rtl="0">
              <a:lnSpc>
                <a:spcPct val="90000"/>
              </a:lnSpc>
              <a:spcBef>
                <a:spcPct val="0"/>
              </a:spcBef>
            </a:pPr>
            <a:r>
              <a:rPr lang="cs-CZ" sz="2300" kern="1200" dirty="0" smtClean="0"/>
              <a:t>Počet instrukcí za jednu sekundu </a:t>
            </a:r>
          </a:p>
          <a:p>
            <a:pPr lvl="0" algn="ctr" defTabSz="1022350" rtl="0">
              <a:lnSpc>
                <a:spcPct val="90000"/>
              </a:lnSpc>
              <a:spcBef>
                <a:spcPct val="0"/>
              </a:spcBef>
            </a:pPr>
            <a:r>
              <a:rPr lang="cs-CZ" sz="2300" dirty="0" smtClean="0"/>
              <a:t>Hz  dnes 2-3 GHz</a:t>
            </a:r>
            <a:endParaRPr lang="cs-CZ" sz="2300" kern="1200" dirty="0"/>
          </a:p>
        </p:txBody>
      </p:sp>
      <p:sp>
        <p:nvSpPr>
          <p:cNvPr id="12" name="Volný tvar 11"/>
          <p:cNvSpPr/>
          <p:nvPr/>
        </p:nvSpPr>
        <p:spPr>
          <a:xfrm>
            <a:off x="4499992" y="3626804"/>
            <a:ext cx="421481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dirty="0"/>
              <a:t>4 – </a:t>
            </a:r>
            <a:r>
              <a:rPr lang="cs-CZ" sz="2400" dirty="0" smtClean="0"/>
              <a:t>64 bitů</a:t>
            </a:r>
            <a:endParaRPr lang="cs-CZ" sz="2300" kern="1200" dirty="0" smtClean="0"/>
          </a:p>
        </p:txBody>
      </p:sp>
      <p:sp>
        <p:nvSpPr>
          <p:cNvPr id="13" name="Volný tvar 12"/>
          <p:cNvSpPr/>
          <p:nvPr/>
        </p:nvSpPr>
        <p:spPr>
          <a:xfrm>
            <a:off x="4487365" y="4591876"/>
            <a:ext cx="421481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dirty="0"/>
              <a:t>Maximální počet bitů, které je možné během jedné operace přenést z/do </a:t>
            </a:r>
            <a:r>
              <a:rPr lang="cs-CZ" sz="2400" dirty="0" smtClean="0"/>
              <a:t>čipu 8-128 b</a:t>
            </a:r>
            <a:endParaRPr lang="cs-CZ" sz="2300" kern="1200" dirty="0"/>
          </a:p>
        </p:txBody>
      </p:sp>
      <p:sp>
        <p:nvSpPr>
          <p:cNvPr id="14" name="Volný tvar 13"/>
          <p:cNvSpPr/>
          <p:nvPr/>
        </p:nvSpPr>
        <p:spPr>
          <a:xfrm>
            <a:off x="4502031" y="2676162"/>
            <a:ext cx="4212770" cy="868422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dirty="0"/>
              <a:t>Velikost </a:t>
            </a:r>
            <a:r>
              <a:rPr lang="cs-CZ" sz="2400" dirty="0" smtClean="0"/>
              <a:t>tranzistorů</a:t>
            </a:r>
          </a:p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dirty="0"/>
              <a:t>65-22 </a:t>
            </a:r>
            <a:r>
              <a:rPr lang="cs-CZ" sz="2400" dirty="0" err="1"/>
              <a:t>nm</a:t>
            </a:r>
            <a:endParaRPr lang="cs-CZ" sz="2300" kern="1200" dirty="0"/>
          </a:p>
        </p:txBody>
      </p:sp>
      <p:sp>
        <p:nvSpPr>
          <p:cNvPr id="15" name="Volný tvar 14"/>
          <p:cNvSpPr/>
          <p:nvPr/>
        </p:nvSpPr>
        <p:spPr>
          <a:xfrm>
            <a:off x="395674" y="1694748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dirty="0"/>
              <a:t>Rychlost jádra</a:t>
            </a:r>
            <a:endParaRPr lang="cs-CZ" sz="2300" kern="1200" dirty="0"/>
          </a:p>
        </p:txBody>
      </p:sp>
      <p:sp>
        <p:nvSpPr>
          <p:cNvPr id="16" name="Volný tvar 15"/>
          <p:cNvSpPr/>
          <p:nvPr/>
        </p:nvSpPr>
        <p:spPr>
          <a:xfrm>
            <a:off x="393636" y="3626804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dirty="0"/>
              <a:t>Šířka slova</a:t>
            </a:r>
            <a:endParaRPr lang="cs-CZ" sz="2300" kern="1200" dirty="0" smtClean="0"/>
          </a:p>
        </p:txBody>
      </p:sp>
      <p:sp>
        <p:nvSpPr>
          <p:cNvPr id="17" name="Volný tvar 16"/>
          <p:cNvSpPr/>
          <p:nvPr/>
        </p:nvSpPr>
        <p:spPr>
          <a:xfrm>
            <a:off x="381009" y="4591876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dirty="0"/>
              <a:t>Šířka externí datové sběrnice</a:t>
            </a:r>
            <a:endParaRPr lang="cs-CZ" sz="2300" kern="1200" dirty="0"/>
          </a:p>
        </p:txBody>
      </p:sp>
      <p:sp>
        <p:nvSpPr>
          <p:cNvPr id="18" name="Volný tvar 17"/>
          <p:cNvSpPr/>
          <p:nvPr/>
        </p:nvSpPr>
        <p:spPr>
          <a:xfrm>
            <a:off x="395535" y="2676162"/>
            <a:ext cx="3924739" cy="868422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dirty="0"/>
              <a:t>Výrobní proces</a:t>
            </a:r>
            <a:endParaRPr lang="cs-CZ" sz="2300" kern="1200" dirty="0"/>
          </a:p>
        </p:txBody>
      </p:sp>
      <p:sp>
        <p:nvSpPr>
          <p:cNvPr id="19" name="Volný tvar 18"/>
          <p:cNvSpPr/>
          <p:nvPr/>
        </p:nvSpPr>
        <p:spPr>
          <a:xfrm>
            <a:off x="381009" y="5589240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dirty="0"/>
              <a:t>Interní paměť </a:t>
            </a:r>
            <a:r>
              <a:rPr lang="cs-CZ" sz="2400" dirty="0" err="1">
                <a:hlinkClick r:id="rId2" tooltip="Cache"/>
              </a:rPr>
              <a:t>cache</a:t>
            </a:r>
            <a:endParaRPr lang="cs-CZ" sz="2300" kern="1200" dirty="0"/>
          </a:p>
        </p:txBody>
      </p:sp>
      <p:sp>
        <p:nvSpPr>
          <p:cNvPr id="20" name="Volný tvar 19"/>
          <p:cNvSpPr/>
          <p:nvPr/>
        </p:nvSpPr>
        <p:spPr>
          <a:xfrm>
            <a:off x="4487365" y="5589239"/>
            <a:ext cx="421481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rmAutofit fontScale="92500" lnSpcReduction="20000"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dirty="0"/>
              <a:t>Kapacita rychlé interní vyrovnávací paměti integrované přímo na čipu </a:t>
            </a:r>
            <a:r>
              <a:rPr lang="cs-CZ" sz="2400" dirty="0" smtClean="0"/>
              <a:t>procesoru až 256Mb </a:t>
            </a:r>
            <a:endParaRPr lang="cs-CZ" sz="2300" kern="1200" dirty="0"/>
          </a:p>
        </p:txBody>
      </p:sp>
    </p:spTree>
    <p:extLst>
      <p:ext uri="{BB962C8B-B14F-4D97-AF65-F5344CB8AC3E}">
        <p14:creationId xmlns:p14="http://schemas.microsoft.com/office/powerpoint/2010/main" val="8824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Procesor</a:t>
            </a:r>
            <a:endParaRPr lang="cs-CZ" sz="3600" dirty="0"/>
          </a:p>
        </p:txBody>
      </p:sp>
      <p:sp>
        <p:nvSpPr>
          <p:cNvPr id="5" name="Obdélník 4"/>
          <p:cNvSpPr/>
          <p:nvPr/>
        </p:nvSpPr>
        <p:spPr>
          <a:xfrm>
            <a:off x="1263650" y="1235831"/>
            <a:ext cx="743852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2200" b="1" cap="all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Významní Výrobci procesorů</a:t>
            </a:r>
            <a:endParaRPr lang="cs-CZ" sz="2200" b="1" cap="all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Volný tvar 9"/>
          <p:cNvSpPr/>
          <p:nvPr/>
        </p:nvSpPr>
        <p:spPr>
          <a:xfrm>
            <a:off x="4502030" y="1694748"/>
            <a:ext cx="421481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rmAutofit fontScale="85000" lnSpcReduction="10000"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dirty="0" smtClean="0"/>
              <a:t>Největší výrobce </a:t>
            </a:r>
            <a:r>
              <a:rPr lang="cs-CZ" sz="2400" dirty="0"/>
              <a:t>procesorů a polovodičových součástek se sídlem v kalifornském </a:t>
            </a:r>
            <a:r>
              <a:rPr lang="cs-CZ" sz="2400" dirty="0" smtClean="0">
                <a:hlinkClick r:id="rId2" tooltip="Křemíkové údolí"/>
              </a:rPr>
              <a:t>„Křemíkovém údolí</a:t>
            </a:r>
            <a:r>
              <a:rPr lang="cs-CZ" sz="2400" dirty="0" smtClean="0"/>
              <a:t>“ </a:t>
            </a:r>
            <a:endParaRPr lang="cs-CZ" sz="2300" kern="1200" dirty="0"/>
          </a:p>
        </p:txBody>
      </p:sp>
      <p:sp>
        <p:nvSpPr>
          <p:cNvPr id="12" name="Volný tvar 11"/>
          <p:cNvSpPr/>
          <p:nvPr/>
        </p:nvSpPr>
        <p:spPr>
          <a:xfrm>
            <a:off x="4499992" y="3626804"/>
            <a:ext cx="421481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dirty="0"/>
              <a:t>zabývá především integrací čipů na základní </a:t>
            </a:r>
            <a:r>
              <a:rPr lang="cs-CZ" sz="2400" dirty="0" smtClean="0"/>
              <a:t>desce, </a:t>
            </a:r>
            <a:r>
              <a:rPr lang="cs-CZ" sz="2400" dirty="0"/>
              <a:t>vývojem čipů pro práci se zvukem, obrazem</a:t>
            </a:r>
            <a:endParaRPr lang="cs-CZ" sz="2300" kern="1200" dirty="0" smtClean="0"/>
          </a:p>
        </p:txBody>
      </p:sp>
      <p:sp>
        <p:nvSpPr>
          <p:cNvPr id="13" name="Volný tvar 12"/>
          <p:cNvSpPr/>
          <p:nvPr/>
        </p:nvSpPr>
        <p:spPr>
          <a:xfrm>
            <a:off x="4487365" y="4591876"/>
            <a:ext cx="421481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/>
              <a:t>zabývá se už pouze výrobou serverů a superpočítačů</a:t>
            </a:r>
            <a:endParaRPr lang="cs-CZ" sz="2300" kern="1200" dirty="0"/>
          </a:p>
        </p:txBody>
      </p:sp>
      <p:sp>
        <p:nvSpPr>
          <p:cNvPr id="14" name="Volný tvar 13"/>
          <p:cNvSpPr/>
          <p:nvPr/>
        </p:nvSpPr>
        <p:spPr>
          <a:xfrm>
            <a:off x="4502031" y="2676162"/>
            <a:ext cx="4212770" cy="868422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rmAutofit fontScale="85000" lnSpcReduction="10000"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dirty="0"/>
              <a:t>současné době věnuje hlavně vývoji procesorů </a:t>
            </a:r>
            <a:r>
              <a:rPr lang="cs-CZ" sz="2400" dirty="0" smtClean="0"/>
              <a:t>grafických </a:t>
            </a:r>
            <a:r>
              <a:rPr lang="cs-CZ" sz="2400" dirty="0"/>
              <a:t>karet a </a:t>
            </a:r>
            <a:r>
              <a:rPr lang="cs-CZ" sz="2400" dirty="0" err="1"/>
              <a:t>čipsetů</a:t>
            </a:r>
            <a:r>
              <a:rPr lang="cs-CZ" sz="2400" dirty="0"/>
              <a:t>.</a:t>
            </a:r>
            <a:endParaRPr lang="cs-CZ" sz="2300" kern="1200" dirty="0"/>
          </a:p>
        </p:txBody>
      </p:sp>
      <p:sp>
        <p:nvSpPr>
          <p:cNvPr id="15" name="Volný tvar 14"/>
          <p:cNvSpPr/>
          <p:nvPr/>
        </p:nvSpPr>
        <p:spPr>
          <a:xfrm>
            <a:off x="395674" y="1694748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/>
            <a:r>
              <a:rPr lang="cs-CZ" sz="2400" b="1" dirty="0"/>
              <a:t>Intel</a:t>
            </a:r>
          </a:p>
        </p:txBody>
      </p:sp>
      <p:sp>
        <p:nvSpPr>
          <p:cNvPr id="16" name="Volný tvar 15"/>
          <p:cNvSpPr/>
          <p:nvPr/>
        </p:nvSpPr>
        <p:spPr>
          <a:xfrm>
            <a:off x="393636" y="3626804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/>
            <a:r>
              <a:rPr lang="cs-CZ" sz="2400" b="1"/>
              <a:t>VIA</a:t>
            </a:r>
          </a:p>
        </p:txBody>
      </p:sp>
      <p:sp>
        <p:nvSpPr>
          <p:cNvPr id="17" name="Volný tvar 16"/>
          <p:cNvSpPr/>
          <p:nvPr/>
        </p:nvSpPr>
        <p:spPr>
          <a:xfrm>
            <a:off x="381009" y="4591876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/>
            <a:r>
              <a:rPr lang="cs-CZ" sz="2400" b="1"/>
              <a:t>IBM</a:t>
            </a:r>
          </a:p>
        </p:txBody>
      </p:sp>
      <p:sp>
        <p:nvSpPr>
          <p:cNvPr id="18" name="Volný tvar 17"/>
          <p:cNvSpPr/>
          <p:nvPr/>
        </p:nvSpPr>
        <p:spPr>
          <a:xfrm>
            <a:off x="395535" y="2676162"/>
            <a:ext cx="3924739" cy="868422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/>
            <a:r>
              <a:rPr lang="cs-CZ" sz="2400" b="1"/>
              <a:t>AMD</a:t>
            </a:r>
          </a:p>
        </p:txBody>
      </p:sp>
      <p:sp>
        <p:nvSpPr>
          <p:cNvPr id="19" name="Volný tvar 18"/>
          <p:cNvSpPr/>
          <p:nvPr/>
        </p:nvSpPr>
        <p:spPr>
          <a:xfrm>
            <a:off x="381009" y="5589240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/>
            <a:r>
              <a:rPr lang="cs-CZ" sz="2400" b="1"/>
              <a:t>Motorola</a:t>
            </a:r>
          </a:p>
        </p:txBody>
      </p:sp>
      <p:sp>
        <p:nvSpPr>
          <p:cNvPr id="20" name="Volný tvar 19"/>
          <p:cNvSpPr/>
          <p:nvPr/>
        </p:nvSpPr>
        <p:spPr>
          <a:xfrm>
            <a:off x="4487365" y="5589239"/>
            <a:ext cx="421481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/>
              <a:t>americký výrobce mobilních technologií a telefonů</a:t>
            </a:r>
            <a:endParaRPr lang="cs-CZ" sz="2300" kern="1200" dirty="0"/>
          </a:p>
        </p:txBody>
      </p:sp>
    </p:spTree>
    <p:extLst>
      <p:ext uri="{BB962C8B-B14F-4D97-AF65-F5344CB8AC3E}">
        <p14:creationId xmlns:p14="http://schemas.microsoft.com/office/powerpoint/2010/main" val="406487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Typy procesorů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96063" y="1024598"/>
            <a:ext cx="3704521" cy="247641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cs-CZ" sz="2800" cap="all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Mikroprocesor</a:t>
            </a:r>
          </a:p>
          <a:p>
            <a:pPr marL="82296" indent="0">
              <a:buNone/>
            </a:pPr>
            <a:r>
              <a:rPr lang="cs-CZ" sz="2000" b="1" dirty="0"/>
              <a:t>Intel 4004</a:t>
            </a:r>
            <a:r>
              <a:rPr lang="cs-CZ" sz="2000" dirty="0"/>
              <a:t> je </a:t>
            </a:r>
            <a:r>
              <a:rPr lang="cs-CZ" sz="2000" dirty="0">
                <a:hlinkClick r:id="rId2" tooltip="4-bit (stránka neexistuje)"/>
              </a:rPr>
              <a:t>4-bitový</a:t>
            </a:r>
            <a:r>
              <a:rPr lang="cs-CZ" sz="2000" dirty="0"/>
              <a:t> </a:t>
            </a:r>
            <a:r>
              <a:rPr lang="cs-CZ" sz="2000" dirty="0">
                <a:hlinkClick r:id="rId3" tooltip="Procesor"/>
              </a:rPr>
              <a:t>mikroprocesor</a:t>
            </a:r>
            <a:r>
              <a:rPr lang="cs-CZ" sz="2000" dirty="0"/>
              <a:t>, který byl uveden na trh 15. listopadu 1971 firmou </a:t>
            </a:r>
            <a:r>
              <a:rPr lang="cs-CZ" sz="2000" dirty="0">
                <a:hlinkClick r:id="rId4" tooltip="Intel"/>
              </a:rPr>
              <a:t>Intel</a:t>
            </a:r>
            <a:r>
              <a:rPr lang="cs-CZ" sz="2000" dirty="0"/>
              <a:t>. Byl prvním obchodně </a:t>
            </a:r>
            <a:r>
              <a:rPr lang="cs-CZ" sz="2000" dirty="0" smtClean="0"/>
              <a:t>úspěšným mikroprocesorem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1" y="4543370"/>
            <a:ext cx="8640958" cy="2285658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endParaRPr lang="cs-CZ" dirty="0">
              <a:solidFill>
                <a:srgbClr val="002060"/>
              </a:solidFill>
            </a:endParaRPr>
          </a:p>
        </p:txBody>
      </p:sp>
      <p:grpSp>
        <p:nvGrpSpPr>
          <p:cNvPr id="5" name="Skupina 4"/>
          <p:cNvGrpSpPr/>
          <p:nvPr/>
        </p:nvGrpSpPr>
        <p:grpSpPr>
          <a:xfrm>
            <a:off x="4044852" y="989020"/>
            <a:ext cx="3983532" cy="2511988"/>
            <a:chOff x="4044852" y="989020"/>
            <a:chExt cx="2857500" cy="3268190"/>
          </a:xfrm>
        </p:grpSpPr>
        <p:sp>
          <p:nvSpPr>
            <p:cNvPr id="6" name="Obdélník 5"/>
            <p:cNvSpPr/>
            <p:nvPr/>
          </p:nvSpPr>
          <p:spPr>
            <a:xfrm>
              <a:off x="4172066" y="3887878"/>
              <a:ext cx="273028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cs-CZ" b="1" dirty="0">
                  <a:latin typeface="Times New Roman" pitchFamily="18" charset="0"/>
                  <a:cs typeface="Times New Roman" pitchFamily="18" charset="0"/>
                </a:rPr>
                <a:t>Obrázek </a:t>
              </a:r>
              <a:r>
                <a:rPr lang="cs-CZ" b="1" dirty="0" smtClean="0">
                  <a:latin typeface="Times New Roman" pitchFamily="18" charset="0"/>
                  <a:cs typeface="Times New Roman" pitchFamily="18" charset="0"/>
                </a:rPr>
                <a:t>1 - </a:t>
              </a:r>
              <a:r>
                <a:rPr lang="cs-CZ" b="1" dirty="0"/>
                <a:t>Intel 4004</a:t>
              </a:r>
              <a:r>
                <a:rPr lang="cs-CZ" b="1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  <a:endParaRPr lang="cs-CZ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028" name="Picture 4" descr="http://upload.wikimedia.org/wikipedia/commons/5/52/Intel_4004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4852" y="989020"/>
              <a:ext cx="2857500" cy="2752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10534" y="3933056"/>
            <a:ext cx="3704521" cy="247641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Font typeface="Wingdings 2"/>
              <a:buNone/>
            </a:pPr>
            <a:r>
              <a:rPr lang="cs-CZ" sz="2800" cap="all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Mikroprocesor</a:t>
            </a:r>
          </a:p>
          <a:p>
            <a:pPr marL="82296" indent="0">
              <a:buNone/>
            </a:pPr>
            <a:r>
              <a:rPr lang="cs-CZ" sz="2000" b="1" dirty="0"/>
              <a:t>Intel 80486</a:t>
            </a:r>
            <a:r>
              <a:rPr lang="cs-CZ" sz="2000" dirty="0"/>
              <a:t> je v informatice označení pro 32bitový procesor architektury IA-32 od firmy Intel, který byl uveden v roce 1989. Byl osazován do počítačů IBM PC kompatibilních. Je nástupcem procesoru Intel 80386</a:t>
            </a:r>
            <a:endParaRPr lang="cs-CZ" dirty="0">
              <a:solidFill>
                <a:srgbClr val="002060"/>
              </a:solidFill>
            </a:endParaRPr>
          </a:p>
        </p:txBody>
      </p:sp>
      <p:pic>
        <p:nvPicPr>
          <p:cNvPr id="1030" name="Picture 6" descr="http://upload.wikimedia.org/wikipedia/commons/a/a3/AM486_DX2-80_and_i486_DX2-66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055" y="3715127"/>
            <a:ext cx="3458293" cy="1813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bdélník 12"/>
          <p:cNvSpPr/>
          <p:nvPr/>
        </p:nvSpPr>
        <p:spPr>
          <a:xfrm>
            <a:off x="4215055" y="5894797"/>
            <a:ext cx="38061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Obrázek 2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pt-BR" dirty="0" smtClean="0"/>
              <a:t> </a:t>
            </a:r>
            <a:r>
              <a:rPr lang="pt-BR" dirty="0"/>
              <a:t>Am486 DX2 a Intel 486 DX2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38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Typy procesorů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96063" y="1024598"/>
            <a:ext cx="3704521" cy="2476410"/>
          </a:xfrm>
        </p:spPr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cs-CZ" sz="2800" cap="all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Mikroprocesor</a:t>
            </a:r>
          </a:p>
          <a:p>
            <a:pPr marL="82296" indent="0">
              <a:buNone/>
            </a:pPr>
            <a:r>
              <a:rPr lang="cs-CZ" sz="2400" b="1" dirty="0"/>
              <a:t>Pentium Pro</a:t>
            </a:r>
            <a:r>
              <a:rPr lang="cs-CZ" sz="2400" dirty="0"/>
              <a:t> je první procesor 6. generace architektury </a:t>
            </a:r>
            <a:r>
              <a:rPr lang="cs-CZ" sz="2400" dirty="0">
                <a:hlinkClick r:id="rId2" tooltip="X86"/>
              </a:rPr>
              <a:t>x86</a:t>
            </a:r>
            <a:r>
              <a:rPr lang="cs-CZ" sz="2400" dirty="0"/>
              <a:t> vyráběný firmou </a:t>
            </a:r>
            <a:r>
              <a:rPr lang="cs-CZ" sz="2400" dirty="0" smtClean="0">
                <a:hlinkClick r:id="rId3" tooltip="Intel"/>
              </a:rPr>
              <a:t>Intel</a:t>
            </a:r>
            <a:r>
              <a:rPr lang="cs-CZ" sz="2400" dirty="0" smtClean="0"/>
              <a:t>. </a:t>
            </a:r>
            <a:r>
              <a:rPr lang="cs-CZ" sz="2400" dirty="0"/>
              <a:t>Plně optimalizovaný pro </a:t>
            </a:r>
            <a:r>
              <a:rPr lang="cs-CZ" sz="2400" dirty="0">
                <a:hlinkClick r:id="rId4" tooltip="32bitový"/>
              </a:rPr>
              <a:t>32bitové</a:t>
            </a:r>
            <a:r>
              <a:rPr lang="cs-CZ" sz="2400" dirty="0"/>
              <a:t> aplikace, v nich byl o 25–35 % rychlejší než Pentium na stejné </a:t>
            </a:r>
            <a:r>
              <a:rPr lang="cs-CZ" sz="2400" dirty="0" smtClean="0"/>
              <a:t>frekvenci.</a:t>
            </a:r>
            <a:endParaRPr lang="cs-CZ" sz="2400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1" y="4543370"/>
            <a:ext cx="8640958" cy="2285658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10534" y="3933056"/>
            <a:ext cx="3704521" cy="247641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Font typeface="Wingdings 2"/>
              <a:buNone/>
            </a:pPr>
            <a:r>
              <a:rPr lang="cs-CZ" sz="2800" cap="all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Mikroprocesor</a:t>
            </a:r>
          </a:p>
          <a:p>
            <a:pPr marL="82296" indent="0">
              <a:buNone/>
            </a:pPr>
            <a:r>
              <a:rPr lang="cs-CZ" sz="2000" b="1" dirty="0"/>
              <a:t>Pentium 4</a:t>
            </a:r>
            <a:r>
              <a:rPr lang="cs-CZ" sz="2000" dirty="0"/>
              <a:t> je </a:t>
            </a:r>
            <a:r>
              <a:rPr lang="cs-CZ" sz="1600" dirty="0"/>
              <a:t>procesor sedmé generace architektury </a:t>
            </a:r>
            <a:r>
              <a:rPr lang="cs-CZ" sz="1600" dirty="0" smtClean="0"/>
              <a:t>Intel.</a:t>
            </a:r>
            <a:endParaRPr lang="cs-CZ" sz="1600" dirty="0"/>
          </a:p>
          <a:p>
            <a:pPr marL="82296" indent="0">
              <a:buNone/>
            </a:pPr>
            <a:r>
              <a:rPr lang="cs-CZ" sz="1600" dirty="0" smtClean="0"/>
              <a:t>B</a:t>
            </a:r>
            <a:r>
              <a:rPr lang="en-US" sz="1600" dirty="0" err="1" smtClean="0"/>
              <a:t>yly</a:t>
            </a:r>
            <a:r>
              <a:rPr lang="en-US" sz="1600" dirty="0" smtClean="0"/>
              <a:t> </a:t>
            </a:r>
            <a:r>
              <a:rPr lang="en-US" sz="1600" dirty="0" err="1"/>
              <a:t>nahrazeny</a:t>
            </a:r>
            <a:r>
              <a:rPr lang="en-US" sz="1600" dirty="0"/>
              <a:t> 27. </a:t>
            </a:r>
            <a:r>
              <a:rPr lang="cs-CZ" sz="1600" dirty="0" smtClean="0"/>
              <a:t> </a:t>
            </a:r>
            <a:r>
              <a:rPr lang="en-US" sz="1600" dirty="0" err="1" smtClean="0"/>
              <a:t>července</a:t>
            </a:r>
            <a:r>
              <a:rPr lang="en-US" sz="1600" dirty="0" smtClean="0"/>
              <a:t> </a:t>
            </a:r>
            <a:r>
              <a:rPr lang="cs-CZ" sz="1600" dirty="0" smtClean="0"/>
              <a:t> </a:t>
            </a:r>
            <a:r>
              <a:rPr lang="en-US" sz="1600" dirty="0" smtClean="0"/>
              <a:t>2006 </a:t>
            </a:r>
            <a:r>
              <a:rPr lang="en-US" sz="1600" dirty="0" err="1" smtClean="0"/>
              <a:t>procesory</a:t>
            </a:r>
            <a:r>
              <a:rPr lang="cs-CZ" sz="1600" dirty="0" smtClean="0"/>
              <a:t> </a:t>
            </a:r>
            <a:r>
              <a:rPr lang="en-US" sz="1600" dirty="0" smtClean="0"/>
              <a:t> </a:t>
            </a:r>
            <a:r>
              <a:rPr lang="en-US" sz="1600" dirty="0"/>
              <a:t>Intel Core 2</a:t>
            </a:r>
            <a:endParaRPr lang="cs-CZ" sz="1600" dirty="0"/>
          </a:p>
        </p:txBody>
      </p:sp>
      <p:sp>
        <p:nvSpPr>
          <p:cNvPr id="13" name="Obdélník 12"/>
          <p:cNvSpPr/>
          <p:nvPr/>
        </p:nvSpPr>
        <p:spPr>
          <a:xfrm>
            <a:off x="4215055" y="5894797"/>
            <a:ext cx="38061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Obrázek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4  - </a:t>
            </a:r>
            <a:r>
              <a:rPr lang="cs-CZ" b="1" dirty="0" smtClean="0"/>
              <a:t>Pentium </a:t>
            </a:r>
            <a:r>
              <a:rPr lang="cs-CZ" b="1" dirty="0"/>
              <a:t>4</a:t>
            </a:r>
            <a:r>
              <a:rPr lang="cs-CZ" dirty="0"/>
              <a:t>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222196" y="1147386"/>
            <a:ext cx="3806188" cy="2439079"/>
            <a:chOff x="4222196" y="1147386"/>
            <a:chExt cx="3806188" cy="2439079"/>
          </a:xfrm>
        </p:grpSpPr>
        <p:sp>
          <p:nvSpPr>
            <p:cNvPr id="6" name="Obdélník 5"/>
            <p:cNvSpPr/>
            <p:nvPr/>
          </p:nvSpPr>
          <p:spPr>
            <a:xfrm>
              <a:off x="4222196" y="3217133"/>
              <a:ext cx="380618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cs-CZ" b="1" dirty="0">
                  <a:latin typeface="Times New Roman" pitchFamily="18" charset="0"/>
                  <a:cs typeface="Times New Roman" pitchFamily="18" charset="0"/>
                </a:rPr>
                <a:t>Obrázek </a:t>
              </a:r>
              <a:r>
                <a:rPr lang="cs-CZ" b="1" dirty="0" smtClean="0">
                  <a:latin typeface="Times New Roman" pitchFamily="18" charset="0"/>
                  <a:cs typeface="Times New Roman" pitchFamily="18" charset="0"/>
                </a:rPr>
                <a:t>3 - </a:t>
              </a:r>
              <a:r>
                <a:rPr lang="cs-CZ" b="1" dirty="0" smtClean="0"/>
                <a:t>Pentium </a:t>
              </a:r>
              <a:r>
                <a:rPr lang="cs-CZ" b="1" dirty="0"/>
                <a:t>Pro</a:t>
              </a:r>
              <a:r>
                <a:rPr lang="cs-CZ" dirty="0"/>
                <a:t> </a:t>
              </a:r>
              <a:r>
                <a:rPr lang="cs-CZ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cs-CZ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2050" name="Picture 2" descr="Soubor:Ppro256K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5976" y="1147386"/>
              <a:ext cx="2012274" cy="18865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54" name="Picture 6" descr="Soubor:Pentium4 northwood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661542"/>
            <a:ext cx="2448272" cy="218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152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Typy procesorů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96063" y="1024598"/>
            <a:ext cx="3704521" cy="2476410"/>
          </a:xfrm>
        </p:spPr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cs-CZ" sz="2800" cap="all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Mikroprocesor</a:t>
            </a:r>
          </a:p>
          <a:p>
            <a:pPr marL="82296" indent="0">
              <a:buNone/>
            </a:pPr>
            <a:r>
              <a:rPr lang="cs-CZ" sz="2400" b="1" dirty="0"/>
              <a:t>Pentium Pro</a:t>
            </a:r>
            <a:r>
              <a:rPr lang="cs-CZ" sz="2400" dirty="0"/>
              <a:t> je první procesor 6. generace architektury </a:t>
            </a:r>
            <a:r>
              <a:rPr lang="cs-CZ" sz="2400" dirty="0">
                <a:hlinkClick r:id="rId2" tooltip="X86"/>
              </a:rPr>
              <a:t>x86</a:t>
            </a:r>
            <a:r>
              <a:rPr lang="cs-CZ" sz="2400" dirty="0"/>
              <a:t> vyráběný firmou </a:t>
            </a:r>
            <a:r>
              <a:rPr lang="cs-CZ" sz="2400" dirty="0" smtClean="0">
                <a:hlinkClick r:id="rId3" tooltip="Intel"/>
              </a:rPr>
              <a:t>Intel</a:t>
            </a:r>
            <a:r>
              <a:rPr lang="cs-CZ" sz="2400" dirty="0" smtClean="0"/>
              <a:t>. </a:t>
            </a:r>
            <a:r>
              <a:rPr lang="cs-CZ" sz="2400" dirty="0"/>
              <a:t>Plně optimalizovaný pro </a:t>
            </a:r>
            <a:r>
              <a:rPr lang="cs-CZ" sz="2400" dirty="0">
                <a:hlinkClick r:id="rId4" tooltip="32bitový"/>
              </a:rPr>
              <a:t>32bitové</a:t>
            </a:r>
            <a:r>
              <a:rPr lang="cs-CZ" sz="2400" dirty="0"/>
              <a:t> aplikace, v nich byl o 25–35 % rychlejší než Pentium na stejné </a:t>
            </a:r>
            <a:r>
              <a:rPr lang="cs-CZ" sz="2400" dirty="0" smtClean="0"/>
              <a:t>frekvenci.</a:t>
            </a:r>
            <a:endParaRPr lang="cs-CZ" sz="2400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1" y="4543370"/>
            <a:ext cx="8640958" cy="2285658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10534" y="3933056"/>
            <a:ext cx="3704521" cy="247641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Font typeface="Wingdings 2"/>
              <a:buNone/>
            </a:pPr>
            <a:r>
              <a:rPr lang="cs-CZ" sz="2800" cap="all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Mikroprocesor</a:t>
            </a:r>
          </a:p>
          <a:p>
            <a:pPr marL="82296" indent="0">
              <a:buNone/>
            </a:pPr>
            <a:r>
              <a:rPr lang="cs-CZ" sz="2000" b="1" dirty="0"/>
              <a:t>Pentium 4</a:t>
            </a:r>
            <a:r>
              <a:rPr lang="cs-CZ" sz="2000" dirty="0"/>
              <a:t> je </a:t>
            </a:r>
            <a:r>
              <a:rPr lang="cs-CZ" sz="1600" dirty="0"/>
              <a:t>procesor sedmé generace architektury </a:t>
            </a:r>
            <a:r>
              <a:rPr lang="cs-CZ" sz="1600" dirty="0" smtClean="0"/>
              <a:t>Intel.</a:t>
            </a:r>
            <a:endParaRPr lang="cs-CZ" sz="1600" dirty="0"/>
          </a:p>
          <a:p>
            <a:pPr marL="82296" indent="0">
              <a:buNone/>
            </a:pPr>
            <a:r>
              <a:rPr lang="cs-CZ" sz="1600" dirty="0" smtClean="0"/>
              <a:t>B</a:t>
            </a:r>
            <a:r>
              <a:rPr lang="en-US" sz="1600" dirty="0" err="1" smtClean="0"/>
              <a:t>yly</a:t>
            </a:r>
            <a:r>
              <a:rPr lang="en-US" sz="1600" dirty="0" smtClean="0"/>
              <a:t> </a:t>
            </a:r>
            <a:r>
              <a:rPr lang="en-US" sz="1600" dirty="0" err="1"/>
              <a:t>nahrazeny</a:t>
            </a:r>
            <a:r>
              <a:rPr lang="en-US" sz="1600" dirty="0"/>
              <a:t> 27. </a:t>
            </a:r>
            <a:r>
              <a:rPr lang="cs-CZ" sz="1600" dirty="0" smtClean="0"/>
              <a:t> </a:t>
            </a:r>
            <a:r>
              <a:rPr lang="en-US" sz="1600" dirty="0" err="1" smtClean="0"/>
              <a:t>července</a:t>
            </a:r>
            <a:r>
              <a:rPr lang="en-US" sz="1600" dirty="0" smtClean="0"/>
              <a:t> </a:t>
            </a:r>
            <a:r>
              <a:rPr lang="cs-CZ" sz="1600" dirty="0" smtClean="0"/>
              <a:t> </a:t>
            </a:r>
            <a:r>
              <a:rPr lang="en-US" sz="1600" dirty="0" smtClean="0"/>
              <a:t>2006 </a:t>
            </a:r>
            <a:r>
              <a:rPr lang="en-US" sz="1600" dirty="0" err="1" smtClean="0"/>
              <a:t>procesory</a:t>
            </a:r>
            <a:r>
              <a:rPr lang="cs-CZ" sz="1600" dirty="0" smtClean="0"/>
              <a:t> </a:t>
            </a:r>
            <a:r>
              <a:rPr lang="en-US" sz="1600" dirty="0" smtClean="0"/>
              <a:t> </a:t>
            </a:r>
            <a:r>
              <a:rPr lang="en-US" sz="1600" dirty="0"/>
              <a:t>Intel Core 2</a:t>
            </a:r>
            <a:endParaRPr lang="cs-CZ" sz="1600" dirty="0"/>
          </a:p>
        </p:txBody>
      </p:sp>
      <p:sp>
        <p:nvSpPr>
          <p:cNvPr id="13" name="Obdélník 12"/>
          <p:cNvSpPr/>
          <p:nvPr/>
        </p:nvSpPr>
        <p:spPr>
          <a:xfrm>
            <a:off x="4215055" y="5894797"/>
            <a:ext cx="38061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Obrázek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4  - </a:t>
            </a:r>
            <a:r>
              <a:rPr lang="cs-CZ" b="1" dirty="0" smtClean="0"/>
              <a:t>Pentium </a:t>
            </a:r>
            <a:r>
              <a:rPr lang="cs-CZ" b="1" dirty="0"/>
              <a:t>4</a:t>
            </a:r>
            <a:r>
              <a:rPr lang="cs-CZ" dirty="0"/>
              <a:t>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222196" y="1147386"/>
            <a:ext cx="3806188" cy="2439079"/>
            <a:chOff x="4222196" y="1147386"/>
            <a:chExt cx="3806188" cy="2439079"/>
          </a:xfrm>
        </p:grpSpPr>
        <p:sp>
          <p:nvSpPr>
            <p:cNvPr id="6" name="Obdélník 5"/>
            <p:cNvSpPr/>
            <p:nvPr/>
          </p:nvSpPr>
          <p:spPr>
            <a:xfrm>
              <a:off x="4222196" y="3217133"/>
              <a:ext cx="380618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cs-CZ" b="1" dirty="0">
                  <a:latin typeface="Times New Roman" pitchFamily="18" charset="0"/>
                  <a:cs typeface="Times New Roman" pitchFamily="18" charset="0"/>
                </a:rPr>
                <a:t>Obrázek </a:t>
              </a:r>
              <a:r>
                <a:rPr lang="cs-CZ" b="1" dirty="0" smtClean="0">
                  <a:latin typeface="Times New Roman" pitchFamily="18" charset="0"/>
                  <a:cs typeface="Times New Roman" pitchFamily="18" charset="0"/>
                </a:rPr>
                <a:t>3 - </a:t>
              </a:r>
              <a:r>
                <a:rPr lang="cs-CZ" b="1" dirty="0" smtClean="0"/>
                <a:t>Pentium </a:t>
              </a:r>
              <a:r>
                <a:rPr lang="cs-CZ" b="1" dirty="0"/>
                <a:t>Pro</a:t>
              </a:r>
              <a:r>
                <a:rPr lang="cs-CZ" dirty="0"/>
                <a:t> </a:t>
              </a:r>
              <a:r>
                <a:rPr lang="cs-CZ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cs-CZ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2050" name="Picture 2" descr="Soubor:Ppro256K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5976" y="1147386"/>
              <a:ext cx="2012274" cy="18865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54" name="Picture 6" descr="Soubor:Pentium4 northwood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661542"/>
            <a:ext cx="2448272" cy="218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67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Procesory INTEL	</a:t>
            </a:r>
            <a:endParaRPr lang="cs-CZ" sz="36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42614"/>
              </p:ext>
            </p:extLst>
          </p:nvPr>
        </p:nvGraphicFramePr>
        <p:xfrm>
          <a:off x="323524" y="1052737"/>
          <a:ext cx="8496950" cy="5582804"/>
        </p:xfrm>
        <a:graphic>
          <a:graphicData uri="http://schemas.openxmlformats.org/drawingml/2006/table">
            <a:tbl>
              <a:tblPr/>
              <a:tblGrid>
                <a:gridCol w="1213850"/>
                <a:gridCol w="1213850"/>
                <a:gridCol w="1213850"/>
                <a:gridCol w="1213850"/>
                <a:gridCol w="1213850"/>
                <a:gridCol w="1213850"/>
                <a:gridCol w="1213850"/>
              </a:tblGrid>
              <a:tr h="432066">
                <a:tc rowSpan="2">
                  <a:txBody>
                    <a:bodyPr/>
                    <a:lstStyle/>
                    <a:p>
                      <a:pPr algn="ctr"/>
                      <a:r>
                        <a:rPr lang="cs-CZ" sz="1100" dirty="0"/>
                        <a:t>Značka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Stolní počítač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Notebook</a:t>
                      </a:r>
                      <a:endParaRPr lang="cs-CZ" sz="600" dirty="0"/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0697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/>
                        <a:t>Jádra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/>
                        <a:t>Technologie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/>
                        <a:t>Uvedeno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/>
                        <a:t>Jádra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/>
                        <a:t>Technologie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/>
                        <a:t>Uvedeno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137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Core Solo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cs-CZ" dirty="0"/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/>
                        <a:t>1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/>
                        <a:t>65 nm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/>
                        <a:t>leden 2006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8137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Core Duo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cs-CZ" dirty="0"/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/>
                        <a:t>2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/>
                        <a:t>65 nm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/>
                        <a:t>leden 2006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6972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Core 2 Solo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cs-CZ" dirty="0"/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/>
                        <a:t>1</a:t>
                      </a:r>
                      <a:br>
                        <a:rPr lang="cs-CZ" sz="1100"/>
                      </a:br>
                      <a:r>
                        <a:rPr lang="cs-CZ" sz="1100"/>
                        <a:t>1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/>
                        <a:t>65 nm</a:t>
                      </a:r>
                      <a:br>
                        <a:rPr lang="cs-CZ" sz="1100"/>
                      </a:br>
                      <a:r>
                        <a:rPr lang="cs-CZ" sz="1100"/>
                        <a:t>45 nm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/>
                        <a:t>září 2007</a:t>
                      </a:r>
                      <a:br>
                        <a:rPr lang="cs-CZ" sz="1100"/>
                      </a:br>
                      <a:r>
                        <a:rPr lang="cs-CZ" sz="1100"/>
                        <a:t>květen 2008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94804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Core 2 Duo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/>
                        <a:t>2</a:t>
                      </a:r>
                      <a:br>
                        <a:rPr lang="cs-CZ" sz="1100" dirty="0"/>
                      </a:br>
                      <a:r>
                        <a:rPr lang="cs-CZ" sz="1100" dirty="0"/>
                        <a:t>2</a:t>
                      </a:r>
                      <a:br>
                        <a:rPr lang="cs-CZ" sz="1100" dirty="0"/>
                      </a:br>
                      <a:r>
                        <a:rPr lang="cs-CZ" sz="1100" dirty="0"/>
                        <a:t>2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100"/>
                        <a:t>65 nm</a:t>
                      </a:r>
                      <a:br>
                        <a:rPr lang="nn-NO" sz="1100"/>
                      </a:br>
                      <a:r>
                        <a:rPr lang="nn-NO" sz="1100"/>
                        <a:t>65 nm</a:t>
                      </a:r>
                      <a:br>
                        <a:rPr lang="nn-NO" sz="1100"/>
                      </a:br>
                      <a:r>
                        <a:rPr lang="nn-NO" sz="1100"/>
                        <a:t>45 nm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/>
                        <a:t>srpen 2006</a:t>
                      </a:r>
                      <a:br>
                        <a:rPr lang="nl-NL" sz="1100"/>
                      </a:br>
                      <a:r>
                        <a:rPr lang="nl-NL" sz="1100"/>
                        <a:t>leden 2007</a:t>
                      </a:r>
                      <a:br>
                        <a:rPr lang="nl-NL" sz="1100"/>
                      </a:br>
                      <a:r>
                        <a:rPr lang="nl-NL" sz="1100"/>
                        <a:t>leden 2008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/>
                        <a:t>2</a:t>
                      </a:r>
                      <a:br>
                        <a:rPr lang="cs-CZ" sz="1100"/>
                      </a:br>
                      <a:r>
                        <a:rPr lang="cs-CZ" sz="1100"/>
                        <a:t>2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/>
                        <a:t>65 nm</a:t>
                      </a:r>
                      <a:br>
                        <a:rPr lang="cs-CZ" sz="1100"/>
                      </a:br>
                      <a:r>
                        <a:rPr lang="cs-CZ" sz="1100"/>
                        <a:t>45 nm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/>
                        <a:t>červenec 2006</a:t>
                      </a:r>
                      <a:br>
                        <a:rPr lang="cs-CZ" sz="1100"/>
                      </a:br>
                      <a:r>
                        <a:rPr lang="cs-CZ" sz="1100"/>
                        <a:t>leden 2008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6972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Core 2 Quad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/>
                        <a:t>4</a:t>
                      </a:r>
                      <a:br>
                        <a:rPr lang="cs-CZ" sz="1100" dirty="0"/>
                      </a:br>
                      <a:r>
                        <a:rPr lang="cs-CZ" sz="1100" dirty="0"/>
                        <a:t>4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/>
                        <a:t>65 </a:t>
                      </a:r>
                      <a:r>
                        <a:rPr lang="cs-CZ" sz="1100" dirty="0" err="1"/>
                        <a:t>nm</a:t>
                      </a:r>
                      <a:r>
                        <a:rPr lang="cs-CZ" sz="1100" dirty="0"/>
                        <a:t/>
                      </a:r>
                      <a:br>
                        <a:rPr lang="cs-CZ" sz="1100" dirty="0"/>
                      </a:br>
                      <a:r>
                        <a:rPr lang="cs-CZ" sz="1100" dirty="0"/>
                        <a:t>45 </a:t>
                      </a:r>
                      <a:r>
                        <a:rPr lang="cs-CZ" sz="1100" dirty="0" err="1"/>
                        <a:t>nm</a:t>
                      </a:r>
                      <a:endParaRPr lang="cs-CZ" sz="1100" dirty="0"/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/>
                        <a:t>leden 2007</a:t>
                      </a:r>
                      <a:br>
                        <a:rPr lang="cs-CZ" sz="1100"/>
                      </a:br>
                      <a:r>
                        <a:rPr lang="cs-CZ" sz="1100"/>
                        <a:t>březen 2008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/>
                        <a:t>4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/>
                        <a:t>45 nm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/>
                        <a:t>srpen 2008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88721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Core 2 Extreme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/>
                        <a:t>2</a:t>
                      </a:r>
                      <a:br>
                        <a:rPr lang="cs-CZ" sz="1100"/>
                      </a:br>
                      <a:r>
                        <a:rPr lang="cs-CZ" sz="1100"/>
                        <a:t>4</a:t>
                      </a:r>
                      <a:br>
                        <a:rPr lang="cs-CZ" sz="1100"/>
                      </a:br>
                      <a:r>
                        <a:rPr lang="cs-CZ" sz="1100"/>
                        <a:t>4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100" dirty="0"/>
                        <a:t>65 nm</a:t>
                      </a:r>
                      <a:br>
                        <a:rPr lang="nn-NO" sz="1100" dirty="0"/>
                      </a:br>
                      <a:r>
                        <a:rPr lang="nn-NO" sz="1100" dirty="0"/>
                        <a:t>65 nm</a:t>
                      </a:r>
                      <a:br>
                        <a:rPr lang="nn-NO" sz="1100" dirty="0"/>
                      </a:br>
                      <a:r>
                        <a:rPr lang="nn-NO" sz="1100" dirty="0"/>
                        <a:t>45 nm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/>
                        <a:t>červenec 2006</a:t>
                      </a:r>
                      <a:br>
                        <a:rPr lang="da-DK" sz="1100" dirty="0"/>
                      </a:br>
                      <a:r>
                        <a:rPr lang="da-DK" sz="1100" dirty="0"/>
                        <a:t>listopad 2006</a:t>
                      </a:r>
                      <a:br>
                        <a:rPr lang="da-DK" sz="1100" dirty="0"/>
                      </a:br>
                      <a:r>
                        <a:rPr lang="da-DK" sz="1100" dirty="0"/>
                        <a:t>listopad 2007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/>
                        <a:t>2</a:t>
                      </a:r>
                      <a:br>
                        <a:rPr lang="cs-CZ" sz="1100"/>
                      </a:br>
                      <a:r>
                        <a:rPr lang="cs-CZ" sz="1100"/>
                        <a:t>2</a:t>
                      </a:r>
                      <a:br>
                        <a:rPr lang="cs-CZ" sz="1100"/>
                      </a:br>
                      <a:r>
                        <a:rPr lang="cs-CZ" sz="1100"/>
                        <a:t>4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100"/>
                        <a:t>65 nm</a:t>
                      </a:r>
                      <a:br>
                        <a:rPr lang="nn-NO" sz="1100"/>
                      </a:br>
                      <a:r>
                        <a:rPr lang="nn-NO" sz="1100"/>
                        <a:t>45 nm</a:t>
                      </a:r>
                      <a:br>
                        <a:rPr lang="nn-NO" sz="1100"/>
                      </a:br>
                      <a:r>
                        <a:rPr lang="nn-NO" sz="1100"/>
                        <a:t>45 nm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/>
                        <a:t>červenec 2007</a:t>
                      </a:r>
                      <a:br>
                        <a:rPr lang="nl-NL" sz="1100"/>
                      </a:br>
                      <a:r>
                        <a:rPr lang="nl-NL" sz="1100"/>
                        <a:t>leden 2008</a:t>
                      </a:r>
                      <a:br>
                        <a:rPr lang="nl-NL" sz="1100"/>
                      </a:br>
                      <a:r>
                        <a:rPr lang="nl-NL" sz="1100"/>
                        <a:t>srpen 2008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0565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Core i3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/>
                        <a:t>2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/>
                        <a:t>32 nm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/>
                        <a:t>leden 2010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/>
                        <a:t>2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/>
                        <a:t>32 nm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/>
                        <a:t>leden 2010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6972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Core i5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/>
                        <a:t>4</a:t>
                      </a:r>
                      <a:br>
                        <a:rPr lang="cs-CZ" sz="1100"/>
                      </a:br>
                      <a:r>
                        <a:rPr lang="cs-CZ" sz="1100"/>
                        <a:t>2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/>
                        <a:t>45 nm</a:t>
                      </a:r>
                      <a:br>
                        <a:rPr lang="cs-CZ" sz="1100"/>
                      </a:br>
                      <a:r>
                        <a:rPr lang="cs-CZ" sz="1100"/>
                        <a:t>32 nm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/>
                        <a:t>září 2009</a:t>
                      </a:r>
                      <a:br>
                        <a:rPr lang="cs-CZ" sz="1100"/>
                      </a:br>
                      <a:r>
                        <a:rPr lang="cs-CZ" sz="1100"/>
                        <a:t>leden 2010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/>
                        <a:t>2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/>
                        <a:t>32 nm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/>
                        <a:t>leden 2010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88721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Core i7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/>
                        <a:t>4</a:t>
                      </a:r>
                      <a:br>
                        <a:rPr lang="cs-CZ" sz="1100"/>
                      </a:br>
                      <a:r>
                        <a:rPr lang="cs-CZ" sz="1100"/>
                        <a:t>4</a:t>
                      </a:r>
                      <a:br>
                        <a:rPr lang="cs-CZ" sz="1100"/>
                      </a:br>
                      <a:r>
                        <a:rPr lang="cs-CZ" sz="1100"/>
                        <a:t>6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100"/>
                        <a:t>45 nm</a:t>
                      </a:r>
                      <a:br>
                        <a:rPr lang="nn-NO" sz="1100"/>
                      </a:br>
                      <a:r>
                        <a:rPr lang="nn-NO" sz="1100"/>
                        <a:t>45 nm</a:t>
                      </a:r>
                      <a:br>
                        <a:rPr lang="nn-NO" sz="1100"/>
                      </a:br>
                      <a:r>
                        <a:rPr lang="nn-NO" sz="1100"/>
                        <a:t>32 nm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/>
                        <a:t>listopad 2008</a:t>
                      </a:r>
                      <a:br>
                        <a:rPr lang="cs-CZ" sz="1100"/>
                      </a:br>
                      <a:r>
                        <a:rPr lang="cs-CZ" sz="1100"/>
                        <a:t>září 2009</a:t>
                      </a:r>
                      <a:br>
                        <a:rPr lang="cs-CZ" sz="1100"/>
                      </a:br>
                      <a:r>
                        <a:rPr lang="cs-CZ" sz="1100"/>
                        <a:t>červenec 2010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/>
                        <a:t>4</a:t>
                      </a:r>
                      <a:br>
                        <a:rPr lang="cs-CZ" sz="1100" dirty="0"/>
                      </a:br>
                      <a:r>
                        <a:rPr lang="cs-CZ" sz="1100" dirty="0"/>
                        <a:t>2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/>
                        <a:t>45 </a:t>
                      </a:r>
                      <a:r>
                        <a:rPr lang="cs-CZ" sz="1100" dirty="0" err="1"/>
                        <a:t>nm</a:t>
                      </a:r>
                      <a:r>
                        <a:rPr lang="cs-CZ" sz="1100" dirty="0"/>
                        <a:t/>
                      </a:r>
                      <a:br>
                        <a:rPr lang="cs-CZ" sz="1100" dirty="0"/>
                      </a:br>
                      <a:r>
                        <a:rPr lang="cs-CZ" sz="1100" dirty="0"/>
                        <a:t>32 </a:t>
                      </a:r>
                      <a:r>
                        <a:rPr lang="cs-CZ" sz="1100" dirty="0" err="1"/>
                        <a:t>nm</a:t>
                      </a:r>
                      <a:endParaRPr lang="cs-CZ" sz="1100" dirty="0"/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/>
                        <a:t>září 2009</a:t>
                      </a:r>
                      <a:br>
                        <a:rPr lang="cs-CZ" sz="1100" dirty="0"/>
                      </a:br>
                      <a:r>
                        <a:rPr lang="cs-CZ" sz="1100" dirty="0"/>
                        <a:t>leden 2010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33568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Core i7</a:t>
                      </a:r>
                      <a:br>
                        <a:rPr lang="cs-CZ" sz="1400" dirty="0"/>
                      </a:br>
                      <a:r>
                        <a:rPr lang="cs-CZ" sz="1400" dirty="0"/>
                        <a:t>Extreme </a:t>
                      </a:r>
                      <a:r>
                        <a:rPr lang="cs-CZ" sz="1400" dirty="0" err="1"/>
                        <a:t>Edition</a:t>
                      </a:r>
                      <a:endParaRPr lang="cs-CZ" sz="1400" dirty="0"/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/>
                        <a:t>4</a:t>
                      </a:r>
                      <a:br>
                        <a:rPr lang="cs-CZ" sz="1100"/>
                      </a:br>
                      <a:r>
                        <a:rPr lang="cs-CZ" sz="1100"/>
                        <a:t>6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/>
                        <a:t>45 nm</a:t>
                      </a:r>
                      <a:br>
                        <a:rPr lang="cs-CZ" sz="1100"/>
                      </a:br>
                      <a:r>
                        <a:rPr lang="cs-CZ" sz="1100"/>
                        <a:t>32 nm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/>
                        <a:t>listopad 2008</a:t>
                      </a:r>
                      <a:br>
                        <a:rPr lang="cs-CZ" sz="1100"/>
                      </a:br>
                      <a:r>
                        <a:rPr lang="cs-CZ" sz="1100"/>
                        <a:t>březen 2010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/>
                        <a:t>4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/>
                        <a:t>45 nm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/>
                        <a:t>září 2009</a:t>
                      </a:r>
                    </a:p>
                  </a:txBody>
                  <a:tcPr marL="30773" marR="30773" marT="15387" marB="153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718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6063" y="275253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pamětí </a:t>
            </a:r>
            <a:r>
              <a:rPr lang="cs-CZ" sz="3600" dirty="0" smtClean="0"/>
              <a:t>RAM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96063" y="1024598"/>
            <a:ext cx="3704521" cy="564476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cs-CZ" sz="2000" b="1" dirty="0" smtClean="0"/>
              <a:t>RAM (</a:t>
            </a:r>
            <a:r>
              <a:rPr lang="cs-CZ" sz="2000" b="1" dirty="0" err="1" smtClean="0"/>
              <a:t>random-access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memory</a:t>
            </a:r>
            <a:r>
              <a:rPr lang="cs-CZ" sz="2000" b="1" dirty="0" smtClean="0"/>
              <a:t>) </a:t>
            </a:r>
            <a:r>
              <a:rPr lang="cs-CZ" sz="2000" dirty="0"/>
              <a:t>je</a:t>
            </a:r>
            <a:r>
              <a:rPr lang="cs-CZ" sz="2400" dirty="0" smtClean="0"/>
              <a:t> </a:t>
            </a:r>
            <a:r>
              <a:rPr lang="cs-CZ" sz="2000" dirty="0"/>
              <a:t>paměť s přímým </a:t>
            </a:r>
            <a:r>
              <a:rPr lang="cs-CZ" sz="2000" dirty="0" smtClean="0"/>
              <a:t>přístupem</a:t>
            </a:r>
            <a:r>
              <a:rPr lang="cs-CZ" sz="2000" dirty="0"/>
              <a:t>. </a:t>
            </a:r>
            <a:r>
              <a:rPr lang="cs-CZ" sz="2000" dirty="0" smtClean="0"/>
              <a:t>Název </a:t>
            </a:r>
            <a:r>
              <a:rPr lang="cs-CZ" sz="2000" dirty="0"/>
              <a:t>RAM </a:t>
            </a:r>
            <a:r>
              <a:rPr lang="cs-CZ" sz="2000" dirty="0" smtClean="0"/>
              <a:t>se používá </a:t>
            </a:r>
            <a:r>
              <a:rPr lang="cs-CZ" sz="2000" dirty="0"/>
              <a:t>pro polovodičové paměti s adresním přístupem umožňující </a:t>
            </a:r>
            <a:r>
              <a:rPr lang="cs-CZ" sz="2000" dirty="0" smtClean="0"/>
              <a:t>čtení i zápis. </a:t>
            </a:r>
            <a:r>
              <a:rPr lang="cs-CZ" sz="2000" dirty="0"/>
              <a:t>Polovodičové paměti RAM jsou rychlejší, ale </a:t>
            </a:r>
            <a:r>
              <a:rPr lang="cs-CZ" sz="2000" dirty="0" smtClean="0"/>
              <a:t>jsou </a:t>
            </a:r>
            <a:r>
              <a:rPr lang="cs-CZ" sz="2000" dirty="0"/>
              <a:t>dražší než diskové paměti při přepočtu ceny za jeden </a:t>
            </a:r>
            <a:r>
              <a:rPr lang="cs-CZ" sz="2000" dirty="0">
                <a:hlinkClick r:id="rId2" tooltip="Bit"/>
              </a:rPr>
              <a:t>bit</a:t>
            </a:r>
            <a:r>
              <a:rPr lang="cs-CZ" sz="2000" dirty="0"/>
              <a:t>. </a:t>
            </a:r>
            <a:r>
              <a:rPr lang="cs-CZ" sz="2000" dirty="0" smtClean="0"/>
              <a:t>Při ztrátě napájení uložená data ztrácejí. Používají </a:t>
            </a:r>
            <a:r>
              <a:rPr lang="cs-CZ" sz="2000" dirty="0"/>
              <a:t>se především jako </a:t>
            </a:r>
            <a:r>
              <a:rPr lang="cs-CZ" sz="2000" dirty="0">
                <a:hlinkClick r:id="rId3" tooltip="Operační paměť"/>
              </a:rPr>
              <a:t>operační paměti</a:t>
            </a:r>
            <a:r>
              <a:rPr lang="cs-CZ" sz="2000" dirty="0"/>
              <a:t> </a:t>
            </a:r>
            <a:r>
              <a:rPr lang="cs-CZ" sz="2000" dirty="0" smtClean="0">
                <a:hlinkClick r:id="rId4" tooltip="Počítač"/>
              </a:rPr>
              <a:t>počítačů</a:t>
            </a:r>
            <a:r>
              <a:rPr lang="cs-CZ" sz="2000" dirty="0" smtClean="0"/>
              <a:t>, která slouží k dočasnému uložení zpracovávaných </a:t>
            </a:r>
            <a:r>
              <a:rPr lang="cs-CZ" sz="2400" dirty="0" smtClean="0"/>
              <a:t> </a:t>
            </a:r>
            <a:r>
              <a:rPr lang="cs-CZ" sz="2000" dirty="0"/>
              <a:t>dat.</a:t>
            </a:r>
            <a:endParaRPr lang="cs-CZ" sz="2000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1" y="4543370"/>
            <a:ext cx="8640958" cy="2285658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634129" y="5685222"/>
            <a:ext cx="42583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Obrázek 5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dirty="0" smtClean="0"/>
              <a:t>RAM: </a:t>
            </a:r>
            <a:r>
              <a:rPr lang="cs-CZ" dirty="0"/>
              <a:t>DIP 16-pin, SIPP, SIMM 30-pin, SIMM 72-pin, DIMM, DDR DIMM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Soubor:RAM 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060" y="954552"/>
            <a:ext cx="2876284" cy="4510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83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7343</TotalTime>
  <Words>1071</Words>
  <Application>Microsoft Office PowerPoint</Application>
  <PresentationFormat>Předvádění na obrazovce (4:3)</PresentationFormat>
  <Paragraphs>274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Calibri</vt:lpstr>
      <vt:lpstr>Gill Sans MT</vt:lpstr>
      <vt:lpstr>Times New Roman</vt:lpstr>
      <vt:lpstr>Verdana</vt:lpstr>
      <vt:lpstr>Wingdings 2</vt:lpstr>
      <vt:lpstr>Slunovrat</vt:lpstr>
      <vt:lpstr>Prezentace aplikace PowerPoint</vt:lpstr>
      <vt:lpstr>Procesor </vt:lpstr>
      <vt:lpstr>Procesor</vt:lpstr>
      <vt:lpstr>Procesor</vt:lpstr>
      <vt:lpstr>Typy procesorů</vt:lpstr>
      <vt:lpstr>Typy procesorů</vt:lpstr>
      <vt:lpstr>Typy procesorů</vt:lpstr>
      <vt:lpstr>Procesory INTEL </vt:lpstr>
      <vt:lpstr>pamětí RAM</vt:lpstr>
      <vt:lpstr>Pamětí ram</vt:lpstr>
      <vt:lpstr>Paměti RAM</vt:lpstr>
      <vt:lpstr>Pamětí ram</vt:lpstr>
      <vt:lpstr>pamětí RAM DDR</vt:lpstr>
      <vt:lpstr>Prezentace aplikace PowerPoint</vt:lpstr>
      <vt:lpstr>Prezentace aplikace PowerPoint</vt:lpstr>
      <vt:lpstr>Použitá literatura, citace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Procesory a paměti, typy, vlastnosti, parametry</dc:title>
  <dc:creator>SŠZePř</dc:creator>
  <cp:lastModifiedBy>Ing. Jan Prašivka</cp:lastModifiedBy>
  <cp:revision>222</cp:revision>
  <dcterms:created xsi:type="dcterms:W3CDTF">2012-07-01T09:09:54Z</dcterms:created>
  <dcterms:modified xsi:type="dcterms:W3CDTF">2013-12-07T09:23:06Z</dcterms:modified>
</cp:coreProperties>
</file>