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9" r:id="rId3"/>
    <p:sldId id="293" r:id="rId4"/>
    <p:sldId id="280" r:id="rId5"/>
    <p:sldId id="304" r:id="rId6"/>
    <p:sldId id="281" r:id="rId7"/>
    <p:sldId id="295" r:id="rId8"/>
    <p:sldId id="301" r:id="rId9"/>
    <p:sldId id="305" r:id="rId10"/>
    <p:sldId id="306" r:id="rId11"/>
    <p:sldId id="303" r:id="rId12"/>
    <p:sldId id="289" r:id="rId13"/>
    <p:sldId id="297" r:id="rId14"/>
    <p:sldId id="273"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54AE69A2-97EF-4896-BCE1-F5A926F6966A}">
          <p14:sldIdLst>
            <p14:sldId id="259"/>
            <p14:sldId id="293"/>
            <p14:sldId id="280"/>
            <p14:sldId id="304"/>
            <p14:sldId id="281"/>
            <p14:sldId id="295"/>
            <p14:sldId id="301"/>
            <p14:sldId id="305"/>
            <p14:sldId id="306"/>
            <p14:sldId id="303"/>
            <p14:sldId id="289"/>
            <p14:sldId id="297"/>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4" autoAdjust="0"/>
    <p:restoredTop sz="94286" autoAdjust="0"/>
  </p:normalViewPr>
  <p:slideViewPr>
    <p:cSldViewPr>
      <p:cViewPr>
        <p:scale>
          <a:sx n="100" d="100"/>
          <a:sy n="100" d="100"/>
        </p:scale>
        <p:origin x="-462"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6982C-0328-4620-9968-C8F8EDF3EB27}" type="datetimeFigureOut">
              <a:rPr lang="cs-CZ" smtClean="0"/>
              <a:t>7.4.2013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D816A-803D-4C66-BF54-EC5D516D63C2}" type="slidenum">
              <a:rPr lang="cs-CZ" smtClean="0"/>
              <a:t>‹#›</a:t>
            </a:fld>
            <a:endParaRPr lang="cs-CZ"/>
          </a:p>
        </p:txBody>
      </p:sp>
    </p:spTree>
    <p:extLst>
      <p:ext uri="{BB962C8B-B14F-4D97-AF65-F5344CB8AC3E}">
        <p14:creationId xmlns:p14="http://schemas.microsoft.com/office/powerpoint/2010/main" val="220066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3965E1-277D-4341-9327-60F292FD89B3}" type="slidenum">
              <a:rPr lang="cs-CZ" smtClean="0">
                <a:solidFill>
                  <a:prstClr val="black"/>
                </a:solidFill>
              </a:rPr>
              <a:pPr/>
              <a:t>1</a:t>
            </a:fld>
            <a:endParaRPr lang="cs-CZ">
              <a:solidFill>
                <a:prstClr val="black"/>
              </a:solidFill>
            </a:endParaRPr>
          </a:p>
        </p:txBody>
      </p:sp>
    </p:spTree>
    <p:extLst>
      <p:ext uri="{BB962C8B-B14F-4D97-AF65-F5344CB8AC3E}">
        <p14:creationId xmlns:p14="http://schemas.microsoft.com/office/powerpoint/2010/main" val="283432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C3D816A-803D-4C66-BF54-EC5D516D63C2}" type="slidenum">
              <a:rPr lang="cs-CZ" smtClean="0"/>
              <a:t>6</a:t>
            </a:fld>
            <a:endParaRPr lang="cs-CZ"/>
          </a:p>
        </p:txBody>
      </p:sp>
    </p:spTree>
    <p:extLst>
      <p:ext uri="{BB962C8B-B14F-4D97-AF65-F5344CB8AC3E}">
        <p14:creationId xmlns:p14="http://schemas.microsoft.com/office/powerpoint/2010/main" val="107901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C3D816A-803D-4C66-BF54-EC5D516D63C2}" type="slidenum">
              <a:rPr lang="cs-CZ" smtClean="0"/>
              <a:t>8</a:t>
            </a:fld>
            <a:endParaRPr lang="cs-CZ"/>
          </a:p>
        </p:txBody>
      </p:sp>
    </p:spTree>
    <p:extLst>
      <p:ext uri="{BB962C8B-B14F-4D97-AF65-F5344CB8AC3E}">
        <p14:creationId xmlns:p14="http://schemas.microsoft.com/office/powerpoint/2010/main" val="1079014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C3D816A-803D-4C66-BF54-EC5D516D63C2}" type="slidenum">
              <a:rPr lang="cs-CZ" smtClean="0"/>
              <a:t>9</a:t>
            </a:fld>
            <a:endParaRPr lang="cs-CZ"/>
          </a:p>
        </p:txBody>
      </p:sp>
    </p:spTree>
    <p:extLst>
      <p:ext uri="{BB962C8B-B14F-4D97-AF65-F5344CB8AC3E}">
        <p14:creationId xmlns:p14="http://schemas.microsoft.com/office/powerpoint/2010/main" val="107901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Kliknutím lze upravit styl.</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20" name="Zástupný symbol pro zápatí 19"/>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10" name="Zástupný symbol pro číslo snímku 9"/>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17364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77322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6577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94383E7-97B3-4C05-82A8-BD1FDB51B2F6}" type="datetimeFigureOut">
              <a:rPr lang="cs-CZ" smtClean="0"/>
              <a:t>7.4.2013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4383E7-97B3-4C05-82A8-BD1FDB51B2F6}" type="datetimeFigureOut">
              <a:rPr lang="cs-CZ" smtClean="0"/>
              <a:t>7.4.2013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94383E7-97B3-4C05-82A8-BD1FDB51B2F6}" type="datetimeFigureOut">
              <a:rPr lang="cs-CZ" smtClean="0"/>
              <a:t>7.4.2013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4383E7-97B3-4C05-82A8-BD1FDB51B2F6}" type="datetimeFigureOut">
              <a:rPr lang="cs-CZ" smtClean="0"/>
              <a:t>7.4.2013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94383E7-97B3-4C05-82A8-BD1FDB51B2F6}" type="datetimeFigureOut">
              <a:rPr lang="cs-CZ" smtClean="0"/>
              <a:t>7.4.2013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22DDC47-2BBC-4BB4-B83C-C234377572B4}"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094383E7-97B3-4C05-82A8-BD1FDB51B2F6}" type="datetimeFigureOut">
              <a:rPr lang="cs-CZ" smtClean="0"/>
              <a:t>7.4.2013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383E7-97B3-4C05-82A8-BD1FDB51B2F6}" type="datetimeFigureOut">
              <a:rPr lang="cs-CZ" smtClean="0"/>
              <a:t>7.4.2013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94383E7-97B3-4C05-82A8-BD1FDB51B2F6}" type="datetimeFigureOut">
              <a:rPr lang="cs-CZ" smtClean="0"/>
              <a:t>7.4.2013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39141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94383E7-97B3-4C05-82A8-BD1FDB51B2F6}" type="datetimeFigureOut">
              <a:rPr lang="cs-CZ" smtClean="0"/>
              <a:t>7.4.2013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2DDC47-2BBC-4BB4-B83C-C234377572B4}"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94383E7-97B3-4C05-82A8-BD1FDB51B2F6}" type="datetimeFigureOut">
              <a:rPr lang="cs-CZ" smtClean="0"/>
              <a:t>7.4.2013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94383E7-97B3-4C05-82A8-BD1FDB51B2F6}" type="datetimeFigureOut">
              <a:rPr lang="cs-CZ" smtClean="0"/>
              <a:t>7.4.2013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2DDC47-2BBC-4BB4-B83C-C234377572B4}"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04017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655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8" name="Zástupný symbol pro zápatí 7"/>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9" name="Zástupný symbol pro číslo snímku 8"/>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6008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4" name="Zástupný symbol pro zápatí 3"/>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5" name="Zástupný symbol pro číslo snímku 4"/>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297882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Zástupný symbol pro datum 1"/>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3" name="Zástupný symbol pro zápatí 2"/>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4" name="Zástupný symbol pro číslo snímku 3"/>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62206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258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D16349"/>
              </a:buClr>
              <a:buSzPct val="80000"/>
              <a:buFont typeface="Wingdings 2"/>
              <a:buNone/>
            </a:pPr>
            <a:endParaRPr lang="en-US" sz="3200">
              <a:solidFill>
                <a:prstClr val="black"/>
              </a:solidFill>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Kliknutím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Tree>
    <p:extLst>
      <p:ext uri="{BB962C8B-B14F-4D97-AF65-F5344CB8AC3E}">
        <p14:creationId xmlns:p14="http://schemas.microsoft.com/office/powerpoint/2010/main" val="373278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Kliknutím lze upravit styl.</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475E5C-3C28-4DAB-8CF5-008AB36AF5E3}" type="datetimeFigureOut">
              <a:rPr lang="cs-CZ" smtClean="0">
                <a:solidFill>
                  <a:srgbClr val="C5D1D7">
                    <a:shade val="50000"/>
                    <a:satMod val="200000"/>
                  </a:srgbClr>
                </a:solidFill>
              </a:rPr>
              <a:pPr/>
              <a:t>7.4.2013</a:t>
            </a:fld>
            <a:endParaRPr lang="cs-CZ">
              <a:solidFill>
                <a:srgbClr val="C5D1D7">
                  <a:shade val="50000"/>
                  <a:satMod val="200000"/>
                </a:srgbClr>
              </a:solidFill>
            </a:endParaRPr>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solidFill>
                <a:srgbClr val="C5D1D7">
                  <a:shade val="50000"/>
                  <a:satMod val="200000"/>
                </a:srgbClr>
              </a:solidFill>
            </a:endParaRPr>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08514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4383E7-97B3-4C05-82A8-BD1FDB51B2F6}" type="datetimeFigureOut">
              <a:rPr lang="cs-CZ" smtClean="0"/>
              <a:t>7.4.2013</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22DDC47-2BBC-4BB4-B83C-C234377572B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www.zlinskedumy.cz/"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cs.wikipedia.org/wiki/Informa%C4%8Dn%C3%AD_technologie"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cs.wikipedia.org/wiki/Informa%C4%8Dn%C3%AD_technologi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az-pocitace.cz/k/pocitacove-skrine" TargetMode="External"/><Relationship Id="rId2" Type="http://schemas.openxmlformats.org/officeDocument/2006/relationships/hyperlink" Target="http://cs.wikipedia.org/wiki/Casemodding" TargetMode="Externa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529" y="188640"/>
            <a:ext cx="5707063"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ulka 9"/>
          <p:cNvGraphicFramePr>
            <a:graphicFrameLocks noGrp="1"/>
          </p:cNvGraphicFramePr>
          <p:nvPr>
            <p:extLst>
              <p:ext uri="{D42A27DB-BD31-4B8C-83A1-F6EECF244321}">
                <p14:modId xmlns:p14="http://schemas.microsoft.com/office/powerpoint/2010/main" val="2033709558"/>
              </p:ext>
            </p:extLst>
          </p:nvPr>
        </p:nvGraphicFramePr>
        <p:xfrm>
          <a:off x="1331640" y="1833324"/>
          <a:ext cx="7560840" cy="4420821"/>
        </p:xfrm>
        <a:graphic>
          <a:graphicData uri="http://schemas.openxmlformats.org/drawingml/2006/table">
            <a:tbl>
              <a:tblPr firstRow="1" firstCol="1"/>
              <a:tblGrid>
                <a:gridCol w="1950561"/>
                <a:gridCol w="5610279"/>
              </a:tblGrid>
              <a:tr h="605878">
                <a:tc>
                  <a:txBody>
                    <a:bodyPr/>
                    <a:lstStyle/>
                    <a:p>
                      <a:pPr algn="l">
                        <a:lnSpc>
                          <a:spcPct val="115000"/>
                        </a:lnSpc>
                        <a:spcAft>
                          <a:spcPts val="0"/>
                        </a:spcAft>
                      </a:pPr>
                      <a:r>
                        <a:rPr lang="cs-CZ" sz="1100" b="1" dirty="0">
                          <a:effectLst/>
                          <a:latin typeface="Calibri" pitchFamily="34" charset="0"/>
                          <a:ea typeface="Calibri"/>
                          <a:cs typeface="Calibri" pitchFamily="34" charset="0"/>
                        </a:rPr>
                        <a:t>Název a adresa školy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b="1" dirty="0">
                          <a:effectLst/>
                          <a:latin typeface="Calibri" pitchFamily="34" charset="0"/>
                          <a:ea typeface="Calibri"/>
                          <a:cs typeface="Calibri" pitchFamily="34" charset="0"/>
                        </a:rPr>
                        <a:t>Střední škola zemědělská a přírodovědná Rožnov pod Radhoštěm</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nábřeží Dukelských Hrdinů 570</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756 61 Rožnov pod Radhoštěm</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operačního programu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a:effectLst/>
                          <a:latin typeface="Calibri" pitchFamily="34" charset="0"/>
                          <a:ea typeface="Calibri"/>
                          <a:cs typeface="Calibri" pitchFamily="34" charset="0"/>
                        </a:rPr>
                        <a:t>OP Vzdělávání pro konkurenceschopnost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Registrační číslo projektu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tabLst>
                          <a:tab pos="3324225" algn="l"/>
                        </a:tabLst>
                      </a:pPr>
                      <a:r>
                        <a:rPr lang="cs-CZ" sz="1100" dirty="0">
                          <a:effectLst/>
                          <a:latin typeface="Calibri" pitchFamily="34" charset="0"/>
                          <a:ea typeface="Calibri"/>
                          <a:cs typeface="Calibri" pitchFamily="34" charset="0"/>
                        </a:rPr>
                        <a:t>CZ.1.07/1.5.00/34.0441</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Označení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a:ea typeface="Calibri"/>
                          <a:cs typeface="Times New Roman"/>
                        </a:rPr>
                        <a:t>VY_32_INOVACE_PP1.PRA.01 </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Stupeň a typ vzdělávání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a:effectLst/>
                          <a:latin typeface="Calibri" pitchFamily="34" charset="0"/>
                          <a:ea typeface="Calibri"/>
                          <a:cs typeface="Calibri" pitchFamily="34" charset="0"/>
                        </a:rPr>
                        <a:t>Odborné vzdělávání</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oblast</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Všeobecné vzdělání</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ICT</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tematické oblasti (sady)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kumimoji="0" lang="cs-CZ" sz="1100" kern="1200" dirty="0" smtClean="0">
                          <a:solidFill>
                            <a:schemeClr val="tx1"/>
                          </a:solidFill>
                          <a:effectLst/>
                          <a:latin typeface="Calibri" pitchFamily="34" charset="0"/>
                          <a:ea typeface="Calibri"/>
                          <a:cs typeface="Calibri" pitchFamily="34" charset="0"/>
                        </a:rPr>
                        <a:t>Informatika – základní pojmy </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Arial"/>
                          <a:ea typeface="Times New Roman"/>
                        </a:rPr>
                        <a:t>Základní jednotka, funkce, složení</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Druh učebního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Prezentace</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476232">
                <a:tc>
                  <a:txBody>
                    <a:bodyPr/>
                    <a:lstStyle/>
                    <a:p>
                      <a:pPr algn="l">
                        <a:lnSpc>
                          <a:spcPct val="115000"/>
                        </a:lnSpc>
                        <a:spcAft>
                          <a:spcPts val="0"/>
                        </a:spcAft>
                      </a:pPr>
                      <a:r>
                        <a:rPr lang="cs-CZ" sz="1100" b="1" dirty="0">
                          <a:effectLst/>
                          <a:latin typeface="Calibri" pitchFamily="34" charset="0"/>
                          <a:ea typeface="Calibri"/>
                          <a:cs typeface="Calibri" pitchFamily="34" charset="0"/>
                        </a:rPr>
                        <a:t>Anotace</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96225">
                <a:tc>
                  <a:txBody>
                    <a:bodyPr/>
                    <a:lstStyle/>
                    <a:p>
                      <a:pPr algn="l">
                        <a:lnSpc>
                          <a:spcPct val="115000"/>
                        </a:lnSpc>
                        <a:spcAft>
                          <a:spcPts val="0"/>
                        </a:spcAft>
                      </a:pPr>
                      <a:r>
                        <a:rPr lang="cs-CZ" sz="1100" b="1" dirty="0">
                          <a:effectLst/>
                          <a:latin typeface="Calibri" pitchFamily="34" charset="0"/>
                          <a:ea typeface="Calibri"/>
                          <a:cs typeface="Calibri" pitchFamily="34" charset="0"/>
                        </a:rPr>
                        <a:t>Klíčová slova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PC, počítačová skříň,</a:t>
                      </a:r>
                      <a:r>
                        <a:rPr lang="cs-CZ" sz="1100" baseline="0" dirty="0" smtClean="0">
                          <a:effectLst/>
                          <a:latin typeface="Calibri" pitchFamily="34" charset="0"/>
                          <a:ea typeface="Calibri"/>
                          <a:cs typeface="Calibri" pitchFamily="34" charset="0"/>
                        </a:rPr>
                        <a:t>  desktop, </a:t>
                      </a:r>
                      <a:r>
                        <a:rPr lang="cs-CZ" sz="1100" baseline="0" dirty="0" err="1" smtClean="0">
                          <a:effectLst/>
                          <a:latin typeface="Calibri" pitchFamily="34" charset="0"/>
                          <a:ea typeface="Calibri"/>
                          <a:cs typeface="Calibri" pitchFamily="34" charset="0"/>
                        </a:rPr>
                        <a:t>tawer</a:t>
                      </a:r>
                      <a:r>
                        <a:rPr lang="cs-CZ" sz="1100" baseline="0" dirty="0" smtClean="0">
                          <a:effectLst/>
                          <a:latin typeface="Calibri" pitchFamily="34" charset="0"/>
                          <a:ea typeface="Calibri"/>
                          <a:cs typeface="Calibri" pitchFamily="34" charset="0"/>
                        </a:rPr>
                        <a:t>, procesor, RAM, HDD, </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Ročník</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smtClean="0">
                          <a:effectLst/>
                          <a:latin typeface="Calibri" pitchFamily="34" charset="0"/>
                          <a:ea typeface="Calibri"/>
                          <a:cs typeface="Calibri" pitchFamily="34" charset="0"/>
                        </a:rPr>
                        <a:t>I.-</a:t>
                      </a:r>
                      <a:r>
                        <a:rPr lang="cs-CZ" sz="1100" dirty="0" smtClean="0">
                          <a:effectLst/>
                          <a:latin typeface="Calibri" pitchFamily="34" charset="0"/>
                          <a:ea typeface="Calibri"/>
                          <a:cs typeface="Calibri" pitchFamily="34" charset="0"/>
                        </a:rPr>
                        <a:t>IV.</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Typická věková skupina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a:effectLst/>
                          <a:latin typeface="Calibri" pitchFamily="34" charset="0"/>
                          <a:ea typeface="Calibri"/>
                          <a:cs typeface="Calibri" pitchFamily="34" charset="0"/>
                        </a:rPr>
                        <a:t>16 - 19 let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Autor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Ing.</a:t>
                      </a:r>
                      <a:r>
                        <a:rPr lang="cs-CZ" sz="1100" baseline="0" dirty="0" smtClean="0">
                          <a:effectLst/>
                          <a:latin typeface="Calibri" pitchFamily="34" charset="0"/>
                          <a:ea typeface="Calibri"/>
                          <a:cs typeface="Calibri" pitchFamily="34" charset="0"/>
                        </a:rPr>
                        <a:t> Prašivka Jan</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Datum zhotovení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6D9F1"/>
                    </a:solidFill>
                  </a:tcPr>
                </a:tc>
              </a:tr>
            </a:tbl>
          </a:graphicData>
        </a:graphic>
      </p:graphicFrame>
      <p:sp>
        <p:nvSpPr>
          <p:cNvPr id="11" name="TextovéPole 10"/>
          <p:cNvSpPr txBox="1"/>
          <p:nvPr/>
        </p:nvSpPr>
        <p:spPr>
          <a:xfrm>
            <a:off x="2267542" y="1261790"/>
            <a:ext cx="5689037" cy="584775"/>
          </a:xfrm>
          <a:prstGeom prst="rect">
            <a:avLst/>
          </a:prstGeom>
          <a:noFill/>
        </p:spPr>
        <p:txBody>
          <a:bodyPr wrap="square" rtlCol="0">
            <a:spAutoFit/>
          </a:bodyPr>
          <a:lstStyle/>
          <a:p>
            <a:pPr algn="ctr">
              <a:spcBef>
                <a:spcPts val="1200"/>
              </a:spcBef>
              <a:spcAft>
                <a:spcPts val="1200"/>
              </a:spcAft>
            </a:pPr>
            <a:r>
              <a:rPr lang="cs-CZ" sz="3200" dirty="0" smtClean="0">
                <a:latin typeface="Calibri" pitchFamily="34" charset="0"/>
                <a:ea typeface="Calibri"/>
                <a:cs typeface="Calibri" pitchFamily="34" charset="0"/>
              </a:rPr>
              <a:t>Informatika</a:t>
            </a:r>
            <a:r>
              <a:rPr lang="cs-CZ" sz="3200" dirty="0">
                <a:latin typeface="Calibri" pitchFamily="34" charset="0"/>
                <a:ea typeface="Calibri"/>
                <a:cs typeface="Calibri" pitchFamily="34" charset="0"/>
              </a:rPr>
              <a:t>, základní </a:t>
            </a:r>
            <a:r>
              <a:rPr lang="cs-CZ" sz="3200" dirty="0" smtClean="0">
                <a:latin typeface="Calibri" pitchFamily="34" charset="0"/>
                <a:ea typeface="Calibri"/>
                <a:cs typeface="Calibri" pitchFamily="34" charset="0"/>
              </a:rPr>
              <a:t>pojmy</a:t>
            </a:r>
            <a:endParaRPr lang="cs-CZ" sz="3000" dirty="0">
              <a:solidFill>
                <a:prstClr val="black"/>
              </a:solidFill>
              <a:latin typeface="Calibri"/>
              <a:ea typeface="Calibri"/>
              <a:cs typeface="Times New Roman"/>
            </a:endParaRPr>
          </a:p>
        </p:txBody>
      </p:sp>
      <p:sp>
        <p:nvSpPr>
          <p:cNvPr id="2" name="Zástupný symbol pro zápatí 1"/>
          <p:cNvSpPr>
            <a:spLocks noGrp="1"/>
          </p:cNvSpPr>
          <p:nvPr>
            <p:ph type="ftr" sz="quarter" idx="11"/>
          </p:nvPr>
        </p:nvSpPr>
        <p:spPr>
          <a:xfrm>
            <a:off x="1331640" y="6305550"/>
            <a:ext cx="1512168" cy="476250"/>
          </a:xfrm>
        </p:spPr>
        <p:txBody>
          <a:bodyPr lIns="72000" anchor="ctr"/>
          <a:lstStyle/>
          <a:p>
            <a:r>
              <a:rPr lang="cs-CZ" u="sng" dirty="0">
                <a:solidFill>
                  <a:srgbClr val="0000FF"/>
                </a:solidFill>
                <a:latin typeface="Calibri"/>
                <a:ea typeface="Calibri"/>
                <a:cs typeface="Times New Roman"/>
                <a:hlinkClick r:id="rId4"/>
              </a:rPr>
              <a:t>www.zlinskedumy.cz</a:t>
            </a:r>
            <a:endParaRPr lang="cs-CZ" dirty="0">
              <a:solidFill>
                <a:srgbClr val="C5D1D7">
                  <a:lumMod val="75000"/>
                </a:srgbClr>
              </a:solidFill>
            </a:endParaRPr>
          </a:p>
        </p:txBody>
      </p:sp>
      <p:pic>
        <p:nvPicPr>
          <p:cNvPr id="3" name="Obráze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3740" y="6305550"/>
            <a:ext cx="1348740" cy="466344"/>
          </a:xfrm>
          <a:prstGeom prst="rect">
            <a:avLst/>
          </a:prstGeom>
        </p:spPr>
      </p:pic>
    </p:spTree>
    <p:extLst>
      <p:ext uri="{BB962C8B-B14F-4D97-AF65-F5344CB8AC3E}">
        <p14:creationId xmlns:p14="http://schemas.microsoft.com/office/powerpoint/2010/main" val="214735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Základní jednotka </a:t>
            </a:r>
            <a:r>
              <a:rPr lang="cs-CZ" dirty="0" smtClean="0"/>
              <a:t>(počítačová skříň)</a:t>
            </a:r>
            <a:endParaRPr lang="cs-CZ" dirty="0"/>
          </a:p>
        </p:txBody>
      </p:sp>
      <p:sp>
        <p:nvSpPr>
          <p:cNvPr id="5" name="Zástupný symbol pro obsah 2"/>
          <p:cNvSpPr txBox="1">
            <a:spLocks/>
          </p:cNvSpPr>
          <p:nvPr/>
        </p:nvSpPr>
        <p:spPr>
          <a:xfrm>
            <a:off x="683568" y="1340768"/>
            <a:ext cx="7920880" cy="36004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2400" dirty="0" smtClean="0"/>
              <a:t>Co najdeme v počítačové skříni? Jaký ještě jiný název se pro ni používá? </a:t>
            </a:r>
            <a:endParaRPr lang="cs-CZ" sz="2400" dirty="0" smtClean="0">
              <a:hlinkClick r:id="rId2" tooltip="Informační technologie"/>
            </a:endParaRP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a:t>……………………………</a:t>
            </a:r>
            <a:endParaRPr lang="cs-CZ" sz="2400" dirty="0" smtClean="0"/>
          </a:p>
          <a:p>
            <a:pPr marL="539496" indent="-457200">
              <a:buFont typeface="+mj-lt"/>
              <a:buAutoNum type="alphaLcParenR"/>
            </a:pPr>
            <a:endParaRPr lang="cs-CZ" dirty="0"/>
          </a:p>
        </p:txBody>
      </p:sp>
    </p:spTree>
    <p:extLst>
      <p:ext uri="{BB962C8B-B14F-4D97-AF65-F5344CB8AC3E}">
        <p14:creationId xmlns:p14="http://schemas.microsoft.com/office/powerpoint/2010/main" val="4002719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Použitá literatura, citace</a:t>
            </a:r>
            <a:br>
              <a:rPr lang="cs-CZ" sz="3600" dirty="0" smtClean="0">
                <a:latin typeface="Times New Roman" pitchFamily="18" charset="0"/>
                <a:cs typeface="Times New Roman" pitchFamily="18" charset="0"/>
              </a:rPr>
            </a:b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980728"/>
            <a:ext cx="7848872" cy="2088232"/>
          </a:xfrm>
        </p:spPr>
        <p:txBody>
          <a:bodyPr>
            <a:normAutofit/>
          </a:bodyPr>
          <a:lstStyle/>
          <a:p>
            <a:pPr marL="82296" indent="0">
              <a:lnSpc>
                <a:spcPct val="120000"/>
              </a:lnSpc>
              <a:buNone/>
            </a:pPr>
            <a:endPar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4" name="Obdélník 3"/>
          <p:cNvSpPr/>
          <p:nvPr/>
        </p:nvSpPr>
        <p:spPr>
          <a:xfrm>
            <a:off x="755576" y="1052736"/>
            <a:ext cx="8136904" cy="4524315"/>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1 </a:t>
            </a:r>
            <a:r>
              <a:rPr lang="cs-CZ" dirty="0"/>
              <a:t>NEZNÁMÝ. </a:t>
            </a:r>
            <a:r>
              <a:rPr lang="cs-CZ" i="1" dirty="0" err="1"/>
              <a:t>Soubor:Stripped-computer-case.JPG</a:t>
            </a:r>
            <a:r>
              <a:rPr lang="cs-CZ" i="1" dirty="0"/>
              <a:t> - Wikipedie</a:t>
            </a:r>
            <a:r>
              <a:rPr lang="cs-CZ" dirty="0"/>
              <a:t> [online]. [cit. 29.12.2012]. Dostupný na WWW: http://cs.wikipedia.org/wiki/Soubor:Stripped-computer-case.JPG </a:t>
            </a:r>
            <a:endParaRPr lang="cs-CZ" dirty="0" smtClean="0"/>
          </a:p>
          <a:p>
            <a:r>
              <a:rPr lang="cs-CZ" b="1" dirty="0" smtClean="0">
                <a:latin typeface="Times New Roman" pitchFamily="18" charset="0"/>
                <a:cs typeface="Times New Roman" pitchFamily="18" charset="0"/>
              </a:rPr>
              <a:t>Obrázek 2 </a:t>
            </a:r>
            <a:r>
              <a:rPr lang="cs-CZ" dirty="0"/>
              <a:t>NEZNÁMÝ, Neznámý. </a:t>
            </a:r>
            <a:r>
              <a:rPr lang="cs-CZ" i="1" dirty="0" err="1"/>
              <a:t>Soubor:Hdd</a:t>
            </a:r>
            <a:r>
              <a:rPr lang="cs-CZ" i="1" dirty="0"/>
              <a:t> od srodka.jpg - Wikipedie</a:t>
            </a:r>
            <a:r>
              <a:rPr lang="cs-CZ" dirty="0"/>
              <a:t> [online]. [cit. 3.1.2013]. Dostupný na WWW: http://cs.wikipedia.org/wiki/Soubor:Hdd_od_srodka.jpg </a:t>
            </a:r>
            <a:endParaRPr lang="cs-CZ" dirty="0" smtClean="0"/>
          </a:p>
          <a:p>
            <a:r>
              <a:rPr lang="cs-CZ" b="1" dirty="0" smtClean="0">
                <a:latin typeface="Times New Roman" pitchFamily="18" charset="0"/>
                <a:cs typeface="Times New Roman" pitchFamily="18" charset="0"/>
              </a:rPr>
              <a:t>Obrázek 3 </a:t>
            </a:r>
            <a:r>
              <a:rPr lang="cs-CZ" dirty="0"/>
              <a:t>NEZNÁMÝ, Neznámý. </a:t>
            </a:r>
            <a:r>
              <a:rPr lang="cs-CZ" i="1" dirty="0" err="1"/>
              <a:t>Soubor:ASRock</a:t>
            </a:r>
            <a:r>
              <a:rPr lang="cs-CZ" i="1" dirty="0"/>
              <a:t> K7VT4A Pro Mainboard.jpg - Wikipedie</a:t>
            </a:r>
            <a:r>
              <a:rPr lang="cs-CZ" dirty="0"/>
              <a:t> [online]. [cit. 3.1.2013]. Dostupný na WWW: </a:t>
            </a:r>
            <a:r>
              <a:rPr lang="cs-CZ" dirty="0" err="1"/>
              <a:t>Soubor:ASRock</a:t>
            </a:r>
            <a:r>
              <a:rPr lang="cs-CZ" dirty="0"/>
              <a:t> K7VT4A Pro Mainboard.jpg </a:t>
            </a:r>
            <a:endParaRPr lang="cs-CZ" dirty="0" smtClean="0"/>
          </a:p>
          <a:p>
            <a:r>
              <a:rPr lang="cs-CZ" b="1" dirty="0" smtClean="0">
                <a:latin typeface="Times New Roman" pitchFamily="18" charset="0"/>
                <a:cs typeface="Times New Roman" pitchFamily="18" charset="0"/>
              </a:rPr>
              <a:t>Obrázek 4 </a:t>
            </a:r>
            <a:r>
              <a:rPr lang="cs-CZ" dirty="0"/>
              <a:t>NEZNÁMÝ, Neznámý. </a:t>
            </a:r>
            <a:r>
              <a:rPr lang="cs-CZ" i="1" dirty="0" err="1"/>
              <a:t>Soubor:Motherboards</a:t>
            </a:r>
            <a:r>
              <a:rPr lang="cs-CZ" i="1" dirty="0"/>
              <a:t> </a:t>
            </a:r>
            <a:r>
              <a:rPr lang="cs-CZ" i="1" dirty="0" err="1"/>
              <a:t>form</a:t>
            </a:r>
            <a:r>
              <a:rPr lang="cs-CZ" i="1" dirty="0"/>
              <a:t> </a:t>
            </a:r>
            <a:r>
              <a:rPr lang="cs-CZ" i="1" dirty="0" err="1"/>
              <a:t>factors.svg</a:t>
            </a:r>
            <a:r>
              <a:rPr lang="cs-CZ" i="1" dirty="0"/>
              <a:t> - Wikipedie</a:t>
            </a:r>
            <a:r>
              <a:rPr lang="cs-CZ" dirty="0"/>
              <a:t> [online]. [cit. 3.1.2013]. Dostupný na WWW: http://cs.wikipedia.org/wiki/Soubor:Motherboards_form_factors.svg </a:t>
            </a:r>
            <a:endParaRPr lang="cs-CZ" dirty="0" smtClean="0"/>
          </a:p>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5 </a:t>
            </a:r>
            <a:r>
              <a:rPr lang="cs-CZ" dirty="0"/>
              <a:t>NEZNÁMÝ. </a:t>
            </a:r>
            <a:r>
              <a:rPr lang="cs-CZ" i="1" dirty="0" err="1"/>
              <a:t>Soubor:SocketA.jpg</a:t>
            </a:r>
            <a:r>
              <a:rPr lang="cs-CZ" i="1" dirty="0"/>
              <a:t> - Wikipedie</a:t>
            </a:r>
            <a:r>
              <a:rPr lang="cs-CZ" dirty="0"/>
              <a:t> [online]. [cit. 12.1.2013]. Dostupný na WWW: http://cs.wikipedia.org/wiki/Soubor:SocketA.jpg </a:t>
            </a:r>
            <a:endParaRPr lang="cs-CZ" dirty="0" smtClean="0"/>
          </a:p>
          <a:p>
            <a:r>
              <a:rPr lang="cs-CZ" b="1" dirty="0" smtClean="0">
                <a:latin typeface="Times New Roman" pitchFamily="18" charset="0"/>
                <a:cs typeface="Times New Roman" pitchFamily="18" charset="0"/>
              </a:rPr>
              <a:t>Obrázek 6 </a:t>
            </a:r>
            <a:r>
              <a:rPr lang="cs-CZ" dirty="0" smtClean="0"/>
              <a:t>NEZNÁMÝ</a:t>
            </a:r>
            <a:r>
              <a:rPr lang="cs-CZ" dirty="0"/>
              <a:t>. </a:t>
            </a:r>
            <a:r>
              <a:rPr lang="cs-CZ" i="1" dirty="0"/>
              <a:t>Soubor:LGA771.png - Wikipedie</a:t>
            </a:r>
            <a:r>
              <a:rPr lang="cs-CZ" dirty="0"/>
              <a:t> [online]. [cit. 12.1.2013]. Dostupný na WWW: http://cs.wikipedia.org/wiki/Soubor:LGA771.png </a:t>
            </a:r>
          </a:p>
        </p:txBody>
      </p:sp>
    </p:spTree>
    <p:extLst>
      <p:ext uri="{BB962C8B-B14F-4D97-AF65-F5344CB8AC3E}">
        <p14:creationId xmlns:p14="http://schemas.microsoft.com/office/powerpoint/2010/main" val="800505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latin typeface="Times New Roman" pitchFamily="18" charset="0"/>
                <a:cs typeface="Times New Roman" pitchFamily="18" charset="0"/>
              </a:rPr>
              <a:t>Použitá literatura, citace</a:t>
            </a:r>
            <a:br>
              <a:rPr lang="cs-CZ" sz="3600" dirty="0" smtClean="0">
                <a:latin typeface="Times New Roman" pitchFamily="18" charset="0"/>
                <a:cs typeface="Times New Roman" pitchFamily="18" charset="0"/>
              </a:rPr>
            </a:br>
            <a:endParaRPr lang="cs-CZ" sz="3600" dirty="0">
              <a:latin typeface="Times New Roman" pitchFamily="18" charset="0"/>
              <a:cs typeface="Times New Roman" pitchFamily="18" charset="0"/>
            </a:endParaRPr>
          </a:p>
        </p:txBody>
      </p:sp>
      <p:sp>
        <p:nvSpPr>
          <p:cNvPr id="3" name="Zástupný symbol pro obsah 2"/>
          <p:cNvSpPr>
            <a:spLocks noGrp="1"/>
          </p:cNvSpPr>
          <p:nvPr>
            <p:ph sz="half" idx="1"/>
          </p:nvPr>
        </p:nvSpPr>
        <p:spPr>
          <a:xfrm>
            <a:off x="683568" y="980728"/>
            <a:ext cx="7848872" cy="2088232"/>
          </a:xfrm>
        </p:spPr>
        <p:txBody>
          <a:bodyPr>
            <a:normAutofit/>
          </a:bodyPr>
          <a:lstStyle/>
          <a:p>
            <a:pPr marL="82296" indent="0">
              <a:lnSpc>
                <a:spcPct val="120000"/>
              </a:lnSpc>
              <a:buNone/>
            </a:pPr>
            <a:endPar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5" name="Obdélník 4"/>
          <p:cNvSpPr/>
          <p:nvPr/>
        </p:nvSpPr>
        <p:spPr>
          <a:xfrm>
            <a:off x="1043608" y="836712"/>
            <a:ext cx="7560840" cy="1754326"/>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7 </a:t>
            </a:r>
            <a:r>
              <a:rPr lang="cs-CZ" dirty="0" smtClean="0"/>
              <a:t>NEZNÁMÝ</a:t>
            </a:r>
            <a:r>
              <a:rPr lang="cs-CZ" dirty="0"/>
              <a:t>. </a:t>
            </a:r>
            <a:r>
              <a:rPr lang="cs-CZ" i="1" dirty="0"/>
              <a:t>File:Z800 2066 JKU.jpeg - </a:t>
            </a:r>
            <a:r>
              <a:rPr lang="cs-CZ" i="1" dirty="0" err="1"/>
              <a:t>Wikipedia</a:t>
            </a:r>
            <a:r>
              <a:rPr lang="cs-CZ" i="1" dirty="0"/>
              <a:t>, </a:t>
            </a:r>
            <a:r>
              <a:rPr lang="cs-CZ" i="1" dirty="0" err="1"/>
              <a:t>the</a:t>
            </a:r>
            <a:r>
              <a:rPr lang="cs-CZ" i="1" dirty="0"/>
              <a:t> free </a:t>
            </a:r>
            <a:r>
              <a:rPr lang="cs-CZ" i="1" dirty="0" err="1"/>
              <a:t>encyclopedia</a:t>
            </a:r>
            <a:r>
              <a:rPr lang="cs-CZ" dirty="0"/>
              <a:t> [online]. [cit. 26.12.2012]. Dostupný na WWW: http://en.wikipedia.org/wiki/File:Z800_2066_JKU.jpeg </a:t>
            </a:r>
            <a:endParaRPr lang="cs-CZ" dirty="0" smtClean="0"/>
          </a:p>
          <a:p>
            <a:r>
              <a:rPr lang="cs-CZ" dirty="0" smtClean="0"/>
              <a:t>NEZNÁMÝ</a:t>
            </a:r>
            <a:r>
              <a:rPr lang="cs-CZ" dirty="0"/>
              <a:t>. </a:t>
            </a:r>
            <a:r>
              <a:rPr lang="cs-CZ" i="1" dirty="0" err="1"/>
              <a:t>Soubor:Us-nasa-columbia.jpg</a:t>
            </a:r>
            <a:r>
              <a:rPr lang="cs-CZ" i="1" dirty="0"/>
              <a:t> - Wikipedie</a:t>
            </a:r>
            <a:r>
              <a:rPr lang="cs-CZ" dirty="0"/>
              <a:t> [online]. [cit. 26.12.2012]. </a:t>
            </a:r>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8 </a:t>
            </a:r>
            <a:r>
              <a:rPr lang="cs-CZ" dirty="0" smtClean="0"/>
              <a:t>Dostupný </a:t>
            </a:r>
            <a:r>
              <a:rPr lang="cs-CZ" dirty="0"/>
              <a:t>na WWW: http://cs.wikipedia.org/wiki/Soubor:Us-nasa-columbia.jpg </a:t>
            </a:r>
          </a:p>
        </p:txBody>
      </p:sp>
    </p:spTree>
    <p:extLst>
      <p:ext uri="{BB962C8B-B14F-4D97-AF65-F5344CB8AC3E}">
        <p14:creationId xmlns:p14="http://schemas.microsoft.com/office/powerpoint/2010/main" val="281073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7" y="836712"/>
            <a:ext cx="6912767" cy="1200329"/>
          </a:xfrm>
          <a:prstGeom prst="rect">
            <a:avLst/>
          </a:prstGeom>
          <a:noFill/>
        </p:spPr>
        <p:txBody>
          <a:bodyPr wrap="square" rtlCol="0">
            <a:spAutoFit/>
          </a:bodyPr>
          <a:lstStyle/>
          <a:p>
            <a:r>
              <a:rPr lang="cs-CZ" dirty="0"/>
              <a:t>NEZNÁMÝ, Neznámý. </a:t>
            </a:r>
            <a:r>
              <a:rPr lang="cs-CZ" i="1" dirty="0" err="1"/>
              <a:t>Personal_computer</a:t>
            </a:r>
            <a:r>
              <a:rPr lang="cs-CZ" dirty="0"/>
              <a:t> [online]. [cit. 16.12.2012]. Dostupný na WWW: http://cs.wikipedia.org/wiki/Soubor:Personal_computer,_exploded_5.svg</a:t>
            </a:r>
          </a:p>
        </p:txBody>
      </p:sp>
      <p:sp>
        <p:nvSpPr>
          <p:cNvPr id="3" name="TextovéPole 2"/>
          <p:cNvSpPr txBox="1"/>
          <p:nvPr/>
        </p:nvSpPr>
        <p:spPr>
          <a:xfrm>
            <a:off x="1187624" y="2530624"/>
            <a:ext cx="7272808" cy="1200329"/>
          </a:xfrm>
          <a:prstGeom prst="rect">
            <a:avLst/>
          </a:prstGeom>
          <a:noFill/>
        </p:spPr>
        <p:txBody>
          <a:bodyPr wrap="square" rtlCol="0">
            <a:spAutoFit/>
          </a:bodyPr>
          <a:lstStyle/>
          <a:p>
            <a:r>
              <a:rPr lang="cs-CZ" b="1" dirty="0"/>
              <a:t>Obrázek 2 </a:t>
            </a:r>
            <a:r>
              <a:rPr lang="cs-CZ" dirty="0"/>
              <a:t>New York - </a:t>
            </a:r>
            <a:r>
              <a:rPr lang="cs-CZ" dirty="0" err="1"/>
              <a:t>View</a:t>
            </a:r>
            <a:r>
              <a:rPr lang="cs-CZ" dirty="0"/>
              <a:t> </a:t>
            </a:r>
            <a:r>
              <a:rPr lang="cs-CZ" dirty="0" err="1"/>
              <a:t>from</a:t>
            </a:r>
            <a:r>
              <a:rPr lang="cs-CZ" dirty="0"/>
              <a:t> Empire </a:t>
            </a:r>
            <a:r>
              <a:rPr lang="cs-CZ" dirty="0" err="1"/>
              <a:t>State</a:t>
            </a:r>
            <a:r>
              <a:rPr lang="cs-CZ" dirty="0"/>
              <a:t> </a:t>
            </a:r>
            <a:r>
              <a:rPr lang="cs-CZ" dirty="0" err="1"/>
              <a:t>Buildung</a:t>
            </a:r>
            <a:r>
              <a:rPr lang="cs-CZ" dirty="0"/>
              <a:t> </a:t>
            </a:r>
          </a:p>
          <a:p>
            <a:r>
              <a:rPr lang="cs-CZ" dirty="0" smtClean="0"/>
              <a:t>UNTIEDT</a:t>
            </a:r>
            <a:r>
              <a:rPr lang="cs-CZ" dirty="0"/>
              <a:t>, </a:t>
            </a:r>
            <a:r>
              <a:rPr lang="cs-CZ" dirty="0" err="1"/>
              <a:t>Bernd</a:t>
            </a:r>
            <a:r>
              <a:rPr lang="cs-CZ" dirty="0"/>
              <a:t>. wikipedia.cz [online]. </a:t>
            </a:r>
            <a:r>
              <a:rPr lang="cs-CZ" dirty="0" err="1"/>
              <a:t>January</a:t>
            </a:r>
            <a:r>
              <a:rPr lang="cs-CZ" dirty="0"/>
              <a:t> 2005 [cit. 1.7.2012]. Dostupný pod licencí </a:t>
            </a:r>
            <a:r>
              <a:rPr lang="cs-CZ" dirty="0" err="1"/>
              <a:t>Creative</a:t>
            </a:r>
            <a:r>
              <a:rPr lang="cs-CZ" dirty="0"/>
              <a:t> </a:t>
            </a:r>
            <a:r>
              <a:rPr lang="cs-CZ" dirty="0" err="1"/>
              <a:t>Commons</a:t>
            </a:r>
            <a:r>
              <a:rPr lang="cs-CZ" dirty="0"/>
              <a:t> na WWW: &lt;http://cs.wikipedia.org/wiki/Soubor:New-York-Jan2005.jpg&gt;.</a:t>
            </a:r>
          </a:p>
        </p:txBody>
      </p:sp>
      <p:sp>
        <p:nvSpPr>
          <p:cNvPr id="4" name="TextovéPole 3"/>
          <p:cNvSpPr txBox="1"/>
          <p:nvPr/>
        </p:nvSpPr>
        <p:spPr>
          <a:xfrm>
            <a:off x="755577" y="3933056"/>
            <a:ext cx="6552728" cy="2585323"/>
          </a:xfrm>
          <a:prstGeom prst="rect">
            <a:avLst/>
          </a:prstGeom>
          <a:noFill/>
        </p:spPr>
        <p:txBody>
          <a:bodyPr wrap="square" rtlCol="0">
            <a:spAutoFit/>
          </a:bodyPr>
          <a:lstStyle/>
          <a:p>
            <a:r>
              <a:rPr lang="cs-CZ" b="1" dirty="0"/>
              <a:t>Obrázek 3 </a:t>
            </a:r>
            <a:r>
              <a:rPr lang="cs-CZ" dirty="0" err="1"/>
              <a:t>Somewhere</a:t>
            </a:r>
            <a:r>
              <a:rPr lang="cs-CZ" dirty="0"/>
              <a:t> in </a:t>
            </a:r>
            <a:r>
              <a:rPr lang="cs-CZ" dirty="0" err="1"/>
              <a:t>downtown</a:t>
            </a:r>
            <a:r>
              <a:rPr lang="cs-CZ" dirty="0"/>
              <a:t> Los Angeles</a:t>
            </a:r>
          </a:p>
          <a:p>
            <a:r>
              <a:rPr lang="cs-CZ" dirty="0"/>
              <a:t>DOAN, </a:t>
            </a:r>
            <a:r>
              <a:rPr lang="cs-CZ" dirty="0" err="1"/>
              <a:t>Mai-Linh</a:t>
            </a:r>
            <a:r>
              <a:rPr lang="cs-CZ" dirty="0"/>
              <a:t>. wikipedia.cz [online]. 2005 [cit. 1.7.2012]. Dostupný pod licencí </a:t>
            </a:r>
            <a:r>
              <a:rPr lang="cs-CZ" dirty="0" err="1"/>
              <a:t>Creative</a:t>
            </a:r>
            <a:r>
              <a:rPr lang="cs-CZ" dirty="0"/>
              <a:t> </a:t>
            </a:r>
            <a:r>
              <a:rPr lang="cs-CZ" dirty="0" err="1"/>
              <a:t>Commons</a:t>
            </a:r>
            <a:r>
              <a:rPr lang="cs-CZ" dirty="0"/>
              <a:t> na WWW: &lt;http://cs.wikipedia.org/wiki/Soubor:Los_Angeles_downtown_p1000070.jpg&gt;. </a:t>
            </a:r>
            <a:endParaRPr lang="cs-CZ" dirty="0" smtClean="0"/>
          </a:p>
          <a:p>
            <a:endParaRPr lang="cs-CZ" dirty="0"/>
          </a:p>
          <a:p>
            <a:r>
              <a:rPr lang="cs-CZ" dirty="0"/>
              <a:t>[19:13:43] </a:t>
            </a:r>
            <a:r>
              <a:rPr lang="cs-CZ" dirty="0" err="1"/>
              <a:t>zbynekpyš</a:t>
            </a:r>
            <a:r>
              <a:rPr lang="cs-CZ" dirty="0"/>
              <a:t>: http://www.pil-network.com/#cs</a:t>
            </a:r>
          </a:p>
          <a:p>
            <a:r>
              <a:rPr lang="cs-CZ" dirty="0"/>
              <a:t>[19:14:10] </a:t>
            </a:r>
            <a:r>
              <a:rPr lang="cs-CZ" dirty="0" err="1"/>
              <a:t>zbynekpyš</a:t>
            </a:r>
            <a:r>
              <a:rPr lang="cs-CZ" dirty="0"/>
              <a:t>: http://dum.rvp.cz/materialy/riskuj-internet.html</a:t>
            </a:r>
          </a:p>
        </p:txBody>
      </p:sp>
    </p:spTree>
    <p:extLst>
      <p:ext uri="{BB962C8B-B14F-4D97-AF65-F5344CB8AC3E}">
        <p14:creationId xmlns:p14="http://schemas.microsoft.com/office/powerpoint/2010/main" val="2527242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Základní jednotka </a:t>
            </a:r>
            <a:r>
              <a:rPr lang="cs-CZ" dirty="0" smtClean="0"/>
              <a:t>(počítačová skříň)</a:t>
            </a:r>
            <a:endParaRPr lang="cs-CZ" dirty="0"/>
          </a:p>
        </p:txBody>
      </p:sp>
      <p:sp>
        <p:nvSpPr>
          <p:cNvPr id="5" name="Zástupný symbol pro obsah 2"/>
          <p:cNvSpPr txBox="1">
            <a:spLocks/>
          </p:cNvSpPr>
          <p:nvPr/>
        </p:nvSpPr>
        <p:spPr>
          <a:xfrm>
            <a:off x="683568" y="1340768"/>
            <a:ext cx="7920880" cy="36004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2400" dirty="0" smtClean="0"/>
              <a:t>Čím se liší počítačové skříně? Co nás u nich zajímá? </a:t>
            </a:r>
            <a:endParaRPr lang="cs-CZ" sz="2400" dirty="0" smtClean="0">
              <a:hlinkClick r:id="rId2" tooltip="Informační technologie"/>
            </a:endParaRP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smtClean="0"/>
              <a:t>……………………………</a:t>
            </a:r>
          </a:p>
          <a:p>
            <a:pPr marL="539496" indent="-457200">
              <a:buFont typeface="+mj-lt"/>
              <a:buAutoNum type="alphaLcParenR"/>
            </a:pPr>
            <a:r>
              <a:rPr lang="cs-CZ" sz="2400" dirty="0"/>
              <a:t>……………………………</a:t>
            </a:r>
            <a:endParaRPr lang="cs-CZ" sz="2400" dirty="0" smtClean="0"/>
          </a:p>
          <a:p>
            <a:pPr marL="539496" indent="-457200">
              <a:buFont typeface="+mj-lt"/>
              <a:buAutoNum type="alphaLcParenR"/>
            </a:pPr>
            <a:endParaRPr lang="cs-CZ" dirty="0"/>
          </a:p>
        </p:txBody>
      </p:sp>
    </p:spTree>
    <p:extLst>
      <p:ext uri="{BB962C8B-B14F-4D97-AF65-F5344CB8AC3E}">
        <p14:creationId xmlns:p14="http://schemas.microsoft.com/office/powerpoint/2010/main" val="61195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Základní jednotka</a:t>
            </a:r>
            <a:br>
              <a:rPr lang="cs-CZ" sz="3600" dirty="0" smtClean="0"/>
            </a:br>
            <a:r>
              <a:rPr lang="cs-CZ" sz="2000" dirty="0" smtClean="0"/>
              <a:t>co nás u ní zajímá </a:t>
            </a:r>
            <a:endParaRPr lang="cs-CZ" sz="3600" dirty="0"/>
          </a:p>
        </p:txBody>
      </p:sp>
      <p:sp>
        <p:nvSpPr>
          <p:cNvPr id="15" name="Volný tvar 14"/>
          <p:cNvSpPr/>
          <p:nvPr/>
        </p:nvSpPr>
        <p:spPr>
          <a:xfrm>
            <a:off x="2589576" y="1694748"/>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rtl="0">
              <a:lnSpc>
                <a:spcPct val="90000"/>
              </a:lnSpc>
              <a:spcBef>
                <a:spcPct val="0"/>
              </a:spcBef>
            </a:pPr>
            <a:r>
              <a:rPr lang="cs-CZ" sz="2300" dirty="0" smtClean="0"/>
              <a:t>Provedení</a:t>
            </a:r>
            <a:endParaRPr lang="cs-CZ" sz="2300" kern="1200" dirty="0"/>
          </a:p>
        </p:txBody>
      </p:sp>
      <p:sp>
        <p:nvSpPr>
          <p:cNvPr id="16" name="Volný tvar 15"/>
          <p:cNvSpPr/>
          <p:nvPr/>
        </p:nvSpPr>
        <p:spPr>
          <a:xfrm>
            <a:off x="2587538" y="3626804"/>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Zdroj, výkon, typ</a:t>
            </a:r>
            <a:endParaRPr lang="cs-CZ" sz="2300" kern="1200" dirty="0" smtClean="0"/>
          </a:p>
        </p:txBody>
      </p:sp>
      <p:sp>
        <p:nvSpPr>
          <p:cNvPr id="17" name="Volný tvar 16"/>
          <p:cNvSpPr/>
          <p:nvPr/>
        </p:nvSpPr>
        <p:spPr>
          <a:xfrm>
            <a:off x="2574911" y="4591876"/>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Vzhled	</a:t>
            </a:r>
            <a:endParaRPr lang="cs-CZ" sz="2300" kern="1200" dirty="0"/>
          </a:p>
        </p:txBody>
      </p:sp>
      <p:sp>
        <p:nvSpPr>
          <p:cNvPr id="18" name="Volný tvar 17"/>
          <p:cNvSpPr/>
          <p:nvPr/>
        </p:nvSpPr>
        <p:spPr>
          <a:xfrm>
            <a:off x="2589437" y="2676162"/>
            <a:ext cx="3924739"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Velikost</a:t>
            </a:r>
            <a:endParaRPr lang="cs-CZ" sz="2300" kern="1200" dirty="0"/>
          </a:p>
        </p:txBody>
      </p:sp>
    </p:spTree>
    <p:extLst>
      <p:ext uri="{BB962C8B-B14F-4D97-AF65-F5344CB8AC3E}">
        <p14:creationId xmlns:p14="http://schemas.microsoft.com/office/powerpoint/2010/main" val="8824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Volný tvar 14"/>
          <p:cNvSpPr/>
          <p:nvPr/>
        </p:nvSpPr>
        <p:spPr>
          <a:xfrm>
            <a:off x="2589576" y="1694748"/>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rtl="0">
              <a:lnSpc>
                <a:spcPct val="90000"/>
              </a:lnSpc>
              <a:spcBef>
                <a:spcPct val="0"/>
              </a:spcBef>
            </a:pPr>
            <a:r>
              <a:rPr lang="cs-CZ" sz="2300" dirty="0" smtClean="0"/>
              <a:t>HDD</a:t>
            </a:r>
            <a:endParaRPr lang="cs-CZ" sz="2300" kern="1200" dirty="0"/>
          </a:p>
        </p:txBody>
      </p:sp>
      <p:sp>
        <p:nvSpPr>
          <p:cNvPr id="16" name="Volný tvar 15"/>
          <p:cNvSpPr/>
          <p:nvPr/>
        </p:nvSpPr>
        <p:spPr>
          <a:xfrm>
            <a:off x="2587538" y="3626804"/>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Procesor</a:t>
            </a:r>
            <a:endParaRPr lang="cs-CZ" sz="2300" kern="1200" dirty="0" smtClean="0"/>
          </a:p>
        </p:txBody>
      </p:sp>
      <p:sp>
        <p:nvSpPr>
          <p:cNvPr id="17" name="Volný tvar 16"/>
          <p:cNvSpPr/>
          <p:nvPr/>
        </p:nvSpPr>
        <p:spPr>
          <a:xfrm>
            <a:off x="2574911" y="4591876"/>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Základní desku	</a:t>
            </a:r>
            <a:endParaRPr lang="cs-CZ" sz="2300" kern="1200" dirty="0"/>
          </a:p>
        </p:txBody>
      </p:sp>
      <p:sp>
        <p:nvSpPr>
          <p:cNvPr id="18" name="Volný tvar 17"/>
          <p:cNvSpPr/>
          <p:nvPr/>
        </p:nvSpPr>
        <p:spPr>
          <a:xfrm>
            <a:off x="2589437" y="2676162"/>
            <a:ext cx="3924739"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RAM</a:t>
            </a:r>
            <a:endParaRPr lang="cs-CZ" sz="2300" kern="1200" dirty="0"/>
          </a:p>
        </p:txBody>
      </p:sp>
      <p:sp>
        <p:nvSpPr>
          <p:cNvPr id="7" name="Nadpis 1"/>
          <p:cNvSpPr txBox="1">
            <a:spLocks/>
          </p:cNvSpPr>
          <p:nvPr/>
        </p:nvSpPr>
        <p:spPr>
          <a:xfrm>
            <a:off x="547936" y="557064"/>
            <a:ext cx="8424936" cy="619934"/>
          </a:xfrm>
          <a:prstGeom prst="rect">
            <a:avLst/>
          </a:prstGeom>
          <a:ln>
            <a:noFill/>
          </a:ln>
        </p:spPr>
        <p:txBody>
          <a:bodyPr anchor="b">
            <a:normAutofit fontScale="75000" lnSpcReduction="20000"/>
          </a:bodyPr>
          <a:lstStyle>
            <a:lvl1pPr algn="l" rtl="0" eaLnBrk="1" latinLnBrk="0" hangingPunct="1">
              <a:lnSpc>
                <a:spcPts val="2000"/>
              </a:lnSpc>
              <a:spcBef>
                <a:spcPct val="0"/>
              </a:spcBef>
              <a:buNone/>
              <a:defRPr kumimoji="0" sz="2200" b="1" kern="1200" cap="all" baseline="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lnSpc>
                <a:spcPct val="100000"/>
              </a:lnSpc>
            </a:pPr>
            <a:r>
              <a:rPr lang="cs-CZ" sz="3600" dirty="0" smtClean="0"/>
              <a:t>Základní jednotka</a:t>
            </a:r>
            <a:br>
              <a:rPr lang="cs-CZ" sz="3600" dirty="0" smtClean="0"/>
            </a:br>
            <a:r>
              <a:rPr lang="cs-CZ" sz="2000" dirty="0" smtClean="0"/>
              <a:t>co obsahuje</a:t>
            </a:r>
            <a:endParaRPr lang="cs-CZ" sz="3600" dirty="0"/>
          </a:p>
        </p:txBody>
      </p:sp>
      <p:sp>
        <p:nvSpPr>
          <p:cNvPr id="9" name="Volný tvar 8"/>
          <p:cNvSpPr/>
          <p:nvPr/>
        </p:nvSpPr>
        <p:spPr>
          <a:xfrm>
            <a:off x="2574911" y="5589240"/>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Zdroj</a:t>
            </a:r>
            <a:r>
              <a:rPr lang="cs-CZ" sz="2300" kern="1200" dirty="0" smtClean="0"/>
              <a:t>	</a:t>
            </a:r>
            <a:endParaRPr lang="cs-CZ" sz="2300" kern="1200" dirty="0"/>
          </a:p>
        </p:txBody>
      </p:sp>
    </p:spTree>
    <p:extLst>
      <p:ext uri="{BB962C8B-B14F-4D97-AF65-F5344CB8AC3E}">
        <p14:creationId xmlns:p14="http://schemas.microsoft.com/office/powerpoint/2010/main" val="93765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Provedení počítačových skříní</a:t>
            </a:r>
            <a:endParaRPr lang="cs-CZ" sz="3600" dirty="0"/>
          </a:p>
        </p:txBody>
      </p:sp>
      <p:sp>
        <p:nvSpPr>
          <p:cNvPr id="3" name="Zástupný symbol pro obsah 2"/>
          <p:cNvSpPr>
            <a:spLocks noGrp="1"/>
          </p:cNvSpPr>
          <p:nvPr>
            <p:ph sz="half" idx="1"/>
          </p:nvPr>
        </p:nvSpPr>
        <p:spPr>
          <a:xfrm>
            <a:off x="251519" y="1312620"/>
            <a:ext cx="4320481" cy="2980476"/>
          </a:xfrm>
        </p:spPr>
        <p:txBody>
          <a:bodyPr>
            <a:normAutofit lnSpcReduction="10000"/>
          </a:bodyPr>
          <a:lstStyle/>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Počítačová skříň </a:t>
            </a:r>
            <a:r>
              <a:rPr lang="cs-CZ" sz="2000" dirty="0" smtClean="0"/>
              <a:t>nebo také </a:t>
            </a:r>
            <a:r>
              <a:rPr lang="cs-CZ" sz="2400" b="1" i="1" dirty="0" err="1"/>
              <a:t>computer</a:t>
            </a:r>
            <a:r>
              <a:rPr lang="cs-CZ" sz="2400" b="1" i="1" dirty="0"/>
              <a:t> </a:t>
            </a:r>
            <a:r>
              <a:rPr lang="cs-CZ" sz="2400" b="1" i="1" dirty="0" smtClean="0"/>
              <a:t>case</a:t>
            </a:r>
            <a:r>
              <a:rPr lang="cs-CZ" sz="3300" b="1" dirty="0" smtClean="0"/>
              <a:t> </a:t>
            </a:r>
            <a:r>
              <a:rPr lang="cs-CZ" sz="2000" b="1" dirty="0" smtClean="0"/>
              <a:t>ý </a:t>
            </a:r>
            <a:r>
              <a:rPr lang="cs-CZ" sz="2000" b="1" dirty="0"/>
              <a:t>počítač</a:t>
            </a:r>
            <a:r>
              <a:rPr lang="cs-CZ" sz="2000" dirty="0"/>
              <a:t> </a:t>
            </a:r>
            <a:r>
              <a:rPr lang="cs-CZ" sz="1800" dirty="0" smtClean="0"/>
              <a:t>slouží k mechanickému upevnění jednotlivých počítačových dílů. Zpravidla je tvořena kovovým materiálem,  a je upravena na standartní rozměry jednotlivých dílů.  Provedení počítačových skříní může mít několik základních tvarů a velikostí. Podle toho k čemu daná skříň, přesněji počítač má sloužit.</a:t>
            </a:r>
          </a:p>
          <a:p>
            <a:pPr marL="82296" indent="0">
              <a:buNone/>
            </a:pPr>
            <a:endParaRPr lang="cs-CZ"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2000" dirty="0" smtClean="0"/>
              <a:t>Součástí dodávaných počítačových skříní bývá zpravidla už také zdroj. Ten zajištuje změnu napětí z 230V na 12 a 5V stejnosměrných.  Součástí zdroje je také ventilátor který zajištuje chlazení celého počítače. Důležitým parametrem u zdroje je jeho výkon. Dnešní zdroje běžného PC mají výkon 350-500W.  Provedení skříně může být buď </a:t>
            </a:r>
            <a:r>
              <a:rPr lang="cs-CZ" sz="2000" b="1" dirty="0" smtClean="0"/>
              <a:t>desktop</a:t>
            </a:r>
            <a:r>
              <a:rPr lang="cs-CZ" sz="2000" dirty="0" smtClean="0"/>
              <a:t> nebo </a:t>
            </a:r>
            <a:r>
              <a:rPr lang="cs-CZ" sz="2000" b="1" dirty="0" err="1" smtClean="0"/>
              <a:t>tower</a:t>
            </a:r>
            <a:r>
              <a:rPr lang="cs-CZ" sz="2000" dirty="0"/>
              <a:t>. Individuálním úpravám vzhledu počítačových skříní se říká </a:t>
            </a:r>
            <a:r>
              <a:rPr lang="cs-CZ" sz="2000" dirty="0" err="1">
                <a:hlinkClick r:id="rId2" tooltip="Casemodding"/>
              </a:rPr>
              <a:t>casemodding</a:t>
            </a:r>
            <a:r>
              <a:rPr lang="cs-CZ" sz="2000" dirty="0" smtClean="0"/>
              <a:t>. </a:t>
            </a:r>
            <a:r>
              <a:rPr lang="cs-CZ" sz="2000" dirty="0"/>
              <a:t> </a:t>
            </a:r>
            <a:r>
              <a:rPr lang="cs-CZ" sz="2000" dirty="0" smtClean="0"/>
              <a:t>Ukázky počítačových skříní najdeme třeba </a:t>
            </a:r>
            <a:r>
              <a:rPr lang="cs-CZ" sz="2000" dirty="0" smtClean="0">
                <a:hlinkClick r:id="rId3"/>
              </a:rPr>
              <a:t>zde</a:t>
            </a:r>
            <a:r>
              <a:rPr lang="cs-CZ" sz="2000" dirty="0" smtClean="0"/>
              <a:t>.</a:t>
            </a:r>
          </a:p>
        </p:txBody>
      </p:sp>
      <p:grpSp>
        <p:nvGrpSpPr>
          <p:cNvPr id="5" name="Skupina 4"/>
          <p:cNvGrpSpPr/>
          <p:nvPr/>
        </p:nvGrpSpPr>
        <p:grpSpPr>
          <a:xfrm>
            <a:off x="4834483" y="980728"/>
            <a:ext cx="3843669" cy="3347939"/>
            <a:chOff x="4834483" y="980728"/>
            <a:chExt cx="3843669" cy="3347939"/>
          </a:xfrm>
        </p:grpSpPr>
        <p:sp>
          <p:nvSpPr>
            <p:cNvPr id="6" name="Obdélník 5"/>
            <p:cNvSpPr/>
            <p:nvPr/>
          </p:nvSpPr>
          <p:spPr>
            <a:xfrm>
              <a:off x="4834483" y="3876583"/>
              <a:ext cx="1497926" cy="452084"/>
            </a:xfrm>
            <a:prstGeom prst="rect">
              <a:avLst/>
            </a:prstGeom>
          </p:spPr>
          <p:txBody>
            <a:bodyPr wrap="square">
              <a:spAutoFit/>
            </a:bodyPr>
            <a:lstStyle/>
            <a:p>
              <a:r>
                <a:rPr lang="cs-CZ" b="1" dirty="0">
                  <a:latin typeface="Times New Roman" pitchFamily="18" charset="0"/>
                  <a:cs typeface="Times New Roman" pitchFamily="18" charset="0"/>
                </a:rPr>
                <a:t>Obrázek 1  </a:t>
              </a:r>
              <a:endParaRPr lang="cs-CZ" dirty="0">
                <a:latin typeface="Times New Roman" pitchFamily="18" charset="0"/>
                <a:cs typeface="Times New Roman" pitchFamily="18" charset="0"/>
              </a:endParaRPr>
            </a:p>
          </p:txBody>
        </p:sp>
        <p:pic>
          <p:nvPicPr>
            <p:cNvPr id="4" name="Picture 2" descr="Soubor:Stripped-computer-cas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4483" y="980728"/>
              <a:ext cx="3843669" cy="288275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73380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Další díly v počítačové skříni</a:t>
            </a:r>
            <a:endParaRPr lang="cs-CZ" sz="3600" dirty="0"/>
          </a:p>
        </p:txBody>
      </p:sp>
      <p:sp>
        <p:nvSpPr>
          <p:cNvPr id="3" name="Zástupný symbol pro obsah 2"/>
          <p:cNvSpPr>
            <a:spLocks noGrp="1"/>
          </p:cNvSpPr>
          <p:nvPr>
            <p:ph sz="half" idx="1"/>
          </p:nvPr>
        </p:nvSpPr>
        <p:spPr>
          <a:xfrm>
            <a:off x="251519" y="1312620"/>
            <a:ext cx="4464497" cy="2836460"/>
          </a:xfrm>
        </p:spPr>
        <p:txBody>
          <a:bodyPr>
            <a:normAutofit fontScale="92500" lnSpcReduction="20000"/>
          </a:bodyPr>
          <a:lstStyle/>
          <a:p>
            <a:pPr marL="82296" indent="0">
              <a:buNone/>
            </a:pPr>
            <a:r>
              <a:rPr lang="cs-CZ" sz="2800"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Harddisk </a:t>
            </a:r>
          </a:p>
          <a:p>
            <a:pPr marL="82296" indent="0">
              <a:buNone/>
            </a:pPr>
            <a:r>
              <a:rPr lang="cs-CZ" sz="2000" b="1" dirty="0"/>
              <a:t>Pevný disk</a:t>
            </a:r>
            <a:r>
              <a:rPr lang="cs-CZ" sz="2000" dirty="0"/>
              <a:t> (zkratka </a:t>
            </a:r>
            <a:r>
              <a:rPr lang="cs-CZ" sz="2000" b="1" dirty="0" smtClean="0"/>
              <a:t>HDD</a:t>
            </a:r>
            <a:r>
              <a:rPr lang="cs-CZ" sz="2000" dirty="0" smtClean="0"/>
              <a:t>) </a:t>
            </a:r>
            <a:r>
              <a:rPr lang="cs-CZ" sz="2000" b="1" i="1" dirty="0"/>
              <a:t>H</a:t>
            </a:r>
            <a:r>
              <a:rPr lang="cs-CZ" sz="2000" i="1" dirty="0"/>
              <a:t>ard </a:t>
            </a:r>
            <a:r>
              <a:rPr lang="cs-CZ" sz="2000" b="1" i="1" dirty="0"/>
              <a:t>D</a:t>
            </a:r>
            <a:r>
              <a:rPr lang="cs-CZ" sz="2000" i="1" dirty="0"/>
              <a:t>isk </a:t>
            </a:r>
            <a:r>
              <a:rPr lang="cs-CZ" sz="2000" b="1" i="1" dirty="0" smtClean="0"/>
              <a:t>D</a:t>
            </a:r>
            <a:r>
              <a:rPr lang="cs-CZ" sz="2000" i="1" dirty="0" smtClean="0"/>
              <a:t>rive</a:t>
            </a:r>
            <a:r>
              <a:rPr lang="cs-CZ" sz="2000" dirty="0"/>
              <a:t> </a:t>
            </a:r>
            <a:r>
              <a:rPr lang="cs-CZ" sz="2000" dirty="0" smtClean="0"/>
              <a:t>je</a:t>
            </a:r>
            <a:r>
              <a:rPr lang="cs-CZ" sz="2000" dirty="0"/>
              <a:t> zařízení, které se používá v </a:t>
            </a:r>
            <a:r>
              <a:rPr lang="cs-CZ" sz="2000" dirty="0" smtClean="0"/>
              <a:t>k </a:t>
            </a:r>
            <a:r>
              <a:rPr lang="cs-CZ" sz="2000" dirty="0"/>
              <a:t>trvalému uchovávání většího množství dat pomocí magnetické indukce. První komerční pevné disky se objevily v roce 1956, nejprve pro sálové počítače. Předchůdcem pevných disků </a:t>
            </a:r>
            <a:r>
              <a:rPr lang="cs-CZ" sz="2000" dirty="0" smtClean="0"/>
              <a:t>byly magnetické pásky. HDD se vyrábějí v různých provedení. </a:t>
            </a:r>
            <a:r>
              <a:rPr lang="cs-CZ" sz="2000" dirty="0"/>
              <a:t> </a:t>
            </a:r>
            <a:r>
              <a:rPr lang="cs-CZ" sz="2000" dirty="0" smtClean="0"/>
              <a:t>Jednak se liší svojí kapacitou a fyzickou velikostí. </a:t>
            </a:r>
            <a:endParaRPr lang="cs-CZ" dirty="0">
              <a:solidFill>
                <a:srgbClr val="002060"/>
              </a:solidFill>
            </a:endParaRPr>
          </a:p>
        </p:txBody>
      </p:sp>
      <p:sp>
        <p:nvSpPr>
          <p:cNvPr id="9" name="Zástupný symbol pro obsah 2"/>
          <p:cNvSpPr txBox="1">
            <a:spLocks/>
          </p:cNvSpPr>
          <p:nvPr/>
        </p:nvSpPr>
        <p:spPr>
          <a:xfrm>
            <a:off x="323528" y="4293096"/>
            <a:ext cx="4680520" cy="2463924"/>
          </a:xfrm>
          <a:prstGeom prst="rect">
            <a:avLst/>
          </a:prstGeom>
        </p:spPr>
        <p:txBody>
          <a:bodyPr>
            <a:normAutofit fontScale="925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1800" b="1" dirty="0" smtClean="0"/>
              <a:t>Základní deska </a:t>
            </a:r>
            <a:r>
              <a:rPr lang="cs-CZ" sz="1800" dirty="0" smtClean="0"/>
              <a:t>(</a:t>
            </a:r>
            <a:r>
              <a:rPr lang="cs-CZ" sz="1800" dirty="0"/>
              <a:t>anglicky </a:t>
            </a:r>
            <a:r>
              <a:rPr lang="cs-CZ" sz="1800" b="1" dirty="0" smtClean="0"/>
              <a:t>motherboard</a:t>
            </a:r>
            <a:r>
              <a:rPr lang="cs-CZ" sz="1800" dirty="0"/>
              <a:t>) </a:t>
            </a:r>
            <a:r>
              <a:rPr lang="cs-CZ" sz="1800" dirty="0" smtClean="0"/>
              <a:t>představuje jednu ze základních částí počítače.  Jejím hlavním úkolem je propojení jednotlivých komponent počítače do jednoho fungujícího celku. Postupem času se na základní desku začaly integrovat další části počítače jako je grafická karta, zvuková karta, síťová karta.  K této integraci docházelo z důvodu snížení ceny celého počítače a tím pádem možnosti hromadného rozšíření  do většiny oborů lidské činnosti.</a:t>
            </a:r>
            <a:endParaRPr lang="cs-CZ" dirty="0">
              <a:solidFill>
                <a:srgbClr val="002060"/>
              </a:solidFill>
            </a:endParaRPr>
          </a:p>
        </p:txBody>
      </p:sp>
      <p:grpSp>
        <p:nvGrpSpPr>
          <p:cNvPr id="7" name="Skupina 6"/>
          <p:cNvGrpSpPr/>
          <p:nvPr/>
        </p:nvGrpSpPr>
        <p:grpSpPr>
          <a:xfrm>
            <a:off x="5652120" y="1408273"/>
            <a:ext cx="2738611" cy="2305268"/>
            <a:chOff x="5536654" y="1268760"/>
            <a:chExt cx="2738611" cy="2305268"/>
          </a:xfrm>
        </p:grpSpPr>
        <p:sp>
          <p:nvSpPr>
            <p:cNvPr id="6" name="Obdélník 5"/>
            <p:cNvSpPr/>
            <p:nvPr/>
          </p:nvSpPr>
          <p:spPr>
            <a:xfrm>
              <a:off x="5536654" y="3204696"/>
              <a:ext cx="1296144" cy="369332"/>
            </a:xfrm>
            <a:prstGeom prst="rect">
              <a:avLst/>
            </a:prstGeom>
          </p:spPr>
          <p:txBody>
            <a:bodyPr wrap="square">
              <a:spAutoFit/>
            </a:bodyPr>
            <a:lstStyle/>
            <a:p>
              <a:r>
                <a:rPr lang="cs-CZ" b="1" dirty="0">
                  <a:latin typeface="Times New Roman" pitchFamily="18" charset="0"/>
                  <a:cs typeface="Times New Roman" pitchFamily="18" charset="0"/>
                </a:rPr>
                <a:t>Obrázek 2</a:t>
              </a:r>
              <a:r>
                <a:rPr lang="cs-CZ" b="1"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p:txBody>
        </p:sp>
        <p:pic>
          <p:nvPicPr>
            <p:cNvPr id="5" name="Picture 2" descr="Soubor:Hdd od srod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961" y="1268760"/>
              <a:ext cx="2736304" cy="193593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Skupina 7"/>
          <p:cNvGrpSpPr/>
          <p:nvPr/>
        </p:nvGrpSpPr>
        <p:grpSpPr>
          <a:xfrm>
            <a:off x="5364088" y="3861048"/>
            <a:ext cx="3572569" cy="2657167"/>
            <a:chOff x="5220072" y="3700382"/>
            <a:chExt cx="3716585" cy="2817833"/>
          </a:xfrm>
        </p:grpSpPr>
        <p:sp>
          <p:nvSpPr>
            <p:cNvPr id="14" name="Obdélník 13"/>
            <p:cNvSpPr/>
            <p:nvPr/>
          </p:nvSpPr>
          <p:spPr>
            <a:xfrm>
              <a:off x="5234905" y="6148883"/>
              <a:ext cx="1296144"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3 </a:t>
              </a:r>
              <a:endParaRPr lang="cs-CZ" dirty="0">
                <a:latin typeface="Times New Roman" pitchFamily="18" charset="0"/>
                <a:cs typeface="Times New Roman" pitchFamily="18" charset="0"/>
              </a:endParaRPr>
            </a:p>
          </p:txBody>
        </p:sp>
        <p:pic>
          <p:nvPicPr>
            <p:cNvPr id="1028" name="Picture 4" descr="Soubor:ASRock K7VT4A Pro Mainboa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3700382"/>
              <a:ext cx="3716585" cy="236932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66807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7555" y="476672"/>
            <a:ext cx="8568952" cy="619934"/>
          </a:xfrm>
        </p:spPr>
        <p:txBody>
          <a:bodyPr>
            <a:normAutofit fontScale="90000"/>
          </a:bodyPr>
          <a:lstStyle/>
          <a:p>
            <a:pPr algn="ctr">
              <a:lnSpc>
                <a:spcPct val="100000"/>
              </a:lnSpc>
            </a:pPr>
            <a:r>
              <a:rPr lang="cs-CZ" sz="3600" dirty="0"/>
              <a:t>Co najdeme na základní </a:t>
            </a:r>
            <a:r>
              <a:rPr lang="cs-CZ" sz="3600" dirty="0" smtClean="0"/>
              <a:t>desce</a:t>
            </a:r>
            <a:br>
              <a:rPr lang="cs-CZ" sz="3600" dirty="0" smtClean="0"/>
            </a:br>
            <a:r>
              <a:rPr lang="cs-CZ" sz="3600" dirty="0" smtClean="0"/>
              <a:t>k čemu komponenty slouží</a:t>
            </a:r>
            <a:endParaRPr lang="cs-CZ" sz="3600" dirty="0"/>
          </a:p>
        </p:txBody>
      </p:sp>
      <p:sp>
        <p:nvSpPr>
          <p:cNvPr id="10" name="Volný tvar 9"/>
          <p:cNvSpPr/>
          <p:nvPr/>
        </p:nvSpPr>
        <p:spPr>
          <a:xfrm>
            <a:off x="4502030" y="1694748"/>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rtl="0">
              <a:lnSpc>
                <a:spcPct val="90000"/>
              </a:lnSpc>
              <a:spcBef>
                <a:spcPct val="0"/>
              </a:spcBef>
            </a:pPr>
            <a:r>
              <a:rPr lang="cs-CZ" sz="2300" dirty="0" smtClean="0"/>
              <a:t>Řídí činnost celého počítače (mozek počítače)</a:t>
            </a:r>
            <a:endParaRPr lang="cs-CZ" sz="2300" kern="1200" dirty="0"/>
          </a:p>
        </p:txBody>
      </p:sp>
      <p:sp>
        <p:nvSpPr>
          <p:cNvPr id="12" name="Volný tvar 11"/>
          <p:cNvSpPr/>
          <p:nvPr/>
        </p:nvSpPr>
        <p:spPr>
          <a:xfrm>
            <a:off x="4499992" y="3626804"/>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Umožnují vkládat další rozšiřující karty (výkonné grafické karty pro hry</a:t>
            </a:r>
            <a:endParaRPr lang="cs-CZ" sz="2300" kern="1200" dirty="0" smtClean="0"/>
          </a:p>
        </p:txBody>
      </p:sp>
      <p:sp>
        <p:nvSpPr>
          <p:cNvPr id="13" name="Volný tvar 12"/>
          <p:cNvSpPr/>
          <p:nvPr/>
        </p:nvSpPr>
        <p:spPr>
          <a:xfrm>
            <a:off x="4487365" y="4591876"/>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Slouží k připojení dalších periferních zařízení, tiskárny, skenery…</a:t>
            </a:r>
            <a:endParaRPr lang="cs-CZ" sz="2300" kern="1200" dirty="0"/>
          </a:p>
        </p:txBody>
      </p:sp>
      <p:sp>
        <p:nvSpPr>
          <p:cNvPr id="14" name="Volný tvar 13"/>
          <p:cNvSpPr/>
          <p:nvPr/>
        </p:nvSpPr>
        <p:spPr>
          <a:xfrm>
            <a:off x="4502031" y="2676162"/>
            <a:ext cx="4212770"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Dočasná paměť kde procesor ukládá data</a:t>
            </a:r>
            <a:endParaRPr lang="cs-CZ" sz="2300" kern="1200" dirty="0"/>
          </a:p>
        </p:txBody>
      </p:sp>
      <p:sp>
        <p:nvSpPr>
          <p:cNvPr id="15" name="Volný tvar 14"/>
          <p:cNvSpPr/>
          <p:nvPr/>
        </p:nvSpPr>
        <p:spPr>
          <a:xfrm>
            <a:off x="395674" y="1694748"/>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pPr>
            <a:r>
              <a:rPr lang="cs-CZ" sz="2400" b="1" dirty="0" smtClean="0"/>
              <a:t>Procesor</a:t>
            </a:r>
            <a:endParaRPr lang="cs-CZ" sz="2400" b="1" dirty="0"/>
          </a:p>
        </p:txBody>
      </p:sp>
      <p:sp>
        <p:nvSpPr>
          <p:cNvPr id="16" name="Volný tvar 15"/>
          <p:cNvSpPr/>
          <p:nvPr/>
        </p:nvSpPr>
        <p:spPr>
          <a:xfrm>
            <a:off x="393636" y="3626804"/>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b="1" dirty="0" smtClean="0"/>
              <a:t>Sloty</a:t>
            </a:r>
            <a:endParaRPr lang="cs-CZ" sz="2300" kern="1200" dirty="0" smtClean="0"/>
          </a:p>
        </p:txBody>
      </p:sp>
      <p:sp>
        <p:nvSpPr>
          <p:cNvPr id="17" name="Volný tvar 16"/>
          <p:cNvSpPr/>
          <p:nvPr/>
        </p:nvSpPr>
        <p:spPr>
          <a:xfrm>
            <a:off x="381009" y="4591876"/>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kern="1200" dirty="0" smtClean="0"/>
              <a:t>Porty</a:t>
            </a:r>
            <a:endParaRPr lang="cs-CZ" sz="2300" kern="1200" dirty="0"/>
          </a:p>
        </p:txBody>
      </p:sp>
      <p:sp>
        <p:nvSpPr>
          <p:cNvPr id="18" name="Volný tvar 17"/>
          <p:cNvSpPr/>
          <p:nvPr/>
        </p:nvSpPr>
        <p:spPr>
          <a:xfrm>
            <a:off x="395535" y="2676162"/>
            <a:ext cx="3924739"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b="1" dirty="0" smtClean="0"/>
              <a:t>RAM</a:t>
            </a:r>
            <a:endParaRPr lang="cs-CZ" sz="2300" kern="1200" dirty="0"/>
          </a:p>
        </p:txBody>
      </p:sp>
      <p:sp>
        <p:nvSpPr>
          <p:cNvPr id="19" name="Volný tvar 18"/>
          <p:cNvSpPr/>
          <p:nvPr/>
        </p:nvSpPr>
        <p:spPr>
          <a:xfrm>
            <a:off x="381009" y="5589240"/>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Sběrnice a konektory pro připojení HDD,  DVD, </a:t>
            </a:r>
            <a:endParaRPr lang="cs-CZ" sz="2300" kern="1200" dirty="0"/>
          </a:p>
        </p:txBody>
      </p:sp>
      <p:sp>
        <p:nvSpPr>
          <p:cNvPr id="20" name="Volný tvar 19"/>
          <p:cNvSpPr/>
          <p:nvPr/>
        </p:nvSpPr>
        <p:spPr>
          <a:xfrm>
            <a:off x="4487365" y="5589239"/>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300" dirty="0" smtClean="0"/>
              <a:t>Slouží k přenosu dat a připojení jednotlivých zařízení.</a:t>
            </a:r>
            <a:endParaRPr lang="cs-CZ" sz="2300" kern="1200" dirty="0"/>
          </a:p>
        </p:txBody>
      </p:sp>
    </p:spTree>
    <p:extLst>
      <p:ext uri="{BB962C8B-B14F-4D97-AF65-F5344CB8AC3E}">
        <p14:creationId xmlns:p14="http://schemas.microsoft.com/office/powerpoint/2010/main" val="5741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fill="hold"/>
                                        <p:tgtEl>
                                          <p:spTgt spid="19"/>
                                        </p:tgtEl>
                                        <p:attrNameLst>
                                          <p:attrName>ppt_x</p:attrName>
                                        </p:attrNameLst>
                                      </p:cBhvr>
                                      <p:tavLst>
                                        <p:tav tm="0">
                                          <p:val>
                                            <p:strVal val="#ppt_x"/>
                                          </p:val>
                                        </p:tav>
                                        <p:tav tm="100000">
                                          <p:val>
                                            <p:strVal val="#ppt_x"/>
                                          </p:val>
                                        </p:tav>
                                      </p:tavLst>
                                    </p:anim>
                                    <p:anim calcmode="lin" valueType="num">
                                      <p:cBhvr additive="base">
                                        <p:cTn id="6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additive="base">
                                        <p:cTn id="66" dur="500" fill="hold"/>
                                        <p:tgtEl>
                                          <p:spTgt spid="20"/>
                                        </p:tgtEl>
                                        <p:attrNameLst>
                                          <p:attrName>ppt_x</p:attrName>
                                        </p:attrNameLst>
                                      </p:cBhvr>
                                      <p:tavLst>
                                        <p:tav tm="0">
                                          <p:val>
                                            <p:strVal val="#ppt_x"/>
                                          </p:val>
                                        </p:tav>
                                        <p:tav tm="100000">
                                          <p:val>
                                            <p:strVal val="#ppt_x"/>
                                          </p:val>
                                        </p:tav>
                                      </p:tavLst>
                                    </p:anim>
                                    <p:anim calcmode="lin" valueType="num">
                                      <p:cBhvr additive="base">
                                        <p:cTn id="6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Jsou všechny základní desky stejné?</a:t>
            </a:r>
            <a:endParaRPr lang="cs-CZ" sz="3600" dirty="0"/>
          </a:p>
        </p:txBody>
      </p:sp>
      <p:sp>
        <p:nvSpPr>
          <p:cNvPr id="9" name="Zástupný symbol pro obsah 2"/>
          <p:cNvSpPr txBox="1">
            <a:spLocks/>
          </p:cNvSpPr>
          <p:nvPr/>
        </p:nvSpPr>
        <p:spPr>
          <a:xfrm>
            <a:off x="179512" y="1412776"/>
            <a:ext cx="3165682" cy="3888432"/>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1800" dirty="0" smtClean="0"/>
              <a:t>Typů základních desek je velké množství, liší se podle typů procesorů, podle velikostí, podle výrobce,  podle použitých součástek.</a:t>
            </a:r>
          </a:p>
          <a:p>
            <a:pPr marL="82296" indent="0">
              <a:buNone/>
            </a:pPr>
            <a:r>
              <a:rPr lang="cs-CZ" sz="1800" dirty="0" smtClean="0"/>
              <a:t>Na obrázku je vidět porovnání jednotlivých velikostí základních desek s formátem papíru A4 případně dalšími formáty jak vyplývá z obrázku.</a:t>
            </a:r>
            <a:endParaRPr lang="cs-CZ" sz="1800" dirty="0"/>
          </a:p>
          <a:p>
            <a:pPr marL="82296" indent="0">
              <a:buNone/>
            </a:pPr>
            <a:r>
              <a:rPr lang="cs-CZ" sz="1800" dirty="0" smtClean="0"/>
              <a:t> </a:t>
            </a:r>
            <a:endParaRPr lang="cs-CZ" dirty="0">
              <a:solidFill>
                <a:srgbClr val="002060"/>
              </a:solidFill>
            </a:endParaRPr>
          </a:p>
        </p:txBody>
      </p:sp>
      <p:pic>
        <p:nvPicPr>
          <p:cNvPr id="2050" name="Picture 2" descr="Soubor:Motherboards form factors.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823" y="1556792"/>
            <a:ext cx="5815177" cy="4852721"/>
          </a:xfrm>
          <a:prstGeom prst="rect">
            <a:avLst/>
          </a:prstGeom>
          <a:noFill/>
          <a:extLst>
            <a:ext uri="{909E8E84-426E-40DD-AFC4-6F175D3DCCD1}">
              <a14:hiddenFill xmlns:a14="http://schemas.microsoft.com/office/drawing/2010/main">
                <a:solidFill>
                  <a:srgbClr val="FFFFFF"/>
                </a:solidFill>
              </a14:hiddenFill>
            </a:ext>
          </a:extLst>
        </p:spPr>
      </p:pic>
      <p:sp>
        <p:nvSpPr>
          <p:cNvPr id="13" name="Obdélník 12"/>
          <p:cNvSpPr/>
          <p:nvPr/>
        </p:nvSpPr>
        <p:spPr>
          <a:xfrm>
            <a:off x="3419872" y="6303053"/>
            <a:ext cx="1296144"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4 </a:t>
            </a:r>
            <a:endParaRPr lang="cs-CZ" dirty="0">
              <a:latin typeface="Times New Roman" pitchFamily="18" charset="0"/>
              <a:cs typeface="Times New Roman" pitchFamily="18" charset="0"/>
            </a:endParaRPr>
          </a:p>
        </p:txBody>
      </p:sp>
    </p:spTree>
    <p:extLst>
      <p:ext uri="{BB962C8B-B14F-4D97-AF65-F5344CB8AC3E}">
        <p14:creationId xmlns:p14="http://schemas.microsoft.com/office/powerpoint/2010/main" val="421688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lnSpc>
                <a:spcPct val="100000"/>
              </a:lnSpc>
            </a:pPr>
            <a:r>
              <a:rPr lang="cs-CZ" sz="3600" dirty="0" smtClean="0"/>
              <a:t>Neliší se jen velikostí</a:t>
            </a:r>
            <a:endParaRPr lang="cs-CZ" sz="3600" dirty="0"/>
          </a:p>
        </p:txBody>
      </p:sp>
      <p:sp>
        <p:nvSpPr>
          <p:cNvPr id="9" name="Zástupný symbol pro obsah 2"/>
          <p:cNvSpPr txBox="1">
            <a:spLocks/>
          </p:cNvSpPr>
          <p:nvPr/>
        </p:nvSpPr>
        <p:spPr>
          <a:xfrm>
            <a:off x="179512" y="1268760"/>
            <a:ext cx="5112568" cy="5400599"/>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1800" dirty="0" smtClean="0"/>
              <a:t>Je velké množství základních desek. Ty se liší hlavně počtem a provedením slotů pro další rozšiřující karty. </a:t>
            </a:r>
          </a:p>
          <a:p>
            <a:pPr marL="82296" indent="0">
              <a:buNone/>
            </a:pPr>
            <a:r>
              <a:rPr lang="cs-CZ" sz="1800" dirty="0" smtClean="0"/>
              <a:t>Dále pak paticí </a:t>
            </a:r>
            <a:r>
              <a:rPr lang="cs-CZ" sz="1800" dirty="0"/>
              <a:t>procesoru (</a:t>
            </a:r>
            <a:r>
              <a:rPr lang="cs-CZ" sz="1800" dirty="0" err="1" smtClean="0"/>
              <a:t>Socket</a:t>
            </a:r>
            <a:r>
              <a:rPr lang="cs-CZ" sz="1800" dirty="0" smtClean="0"/>
              <a:t>). S neustálým rychle postupujícím vývojem a novými typy procesorů se také vznikají nové patice pro procesoru.  V současnosti existuje několik desítek soketů, které jsou určeny jak pro servery, desktopy, tak i pro mobilní zařízení jako jsou </a:t>
            </a:r>
            <a:r>
              <a:rPr lang="cs-CZ" sz="1800" dirty="0" err="1" smtClean="0"/>
              <a:t>notobooky</a:t>
            </a:r>
            <a:r>
              <a:rPr lang="cs-CZ" sz="1800" dirty="0" smtClean="0"/>
              <a:t>, či tablety nebo chytré mobily. </a:t>
            </a:r>
          </a:p>
          <a:p>
            <a:pPr marL="82296" indent="0">
              <a:buNone/>
            </a:pPr>
            <a:r>
              <a:rPr lang="cs-CZ" sz="1800" dirty="0" smtClean="0"/>
              <a:t>Pro správnou činnost a maximální výkon procesoru je velice důležité jeho chlazení. Proto je na každém procesoru umístěn chladič. </a:t>
            </a:r>
          </a:p>
          <a:p>
            <a:pPr marL="82296" indent="0">
              <a:buNone/>
            </a:pPr>
            <a:r>
              <a:rPr lang="cs-CZ" sz="1800" dirty="0" smtClean="0"/>
              <a:t>Chladiče taktéž se vyrábějí v širším výkonovém rozsahu a s různými výkony. </a:t>
            </a:r>
            <a:endParaRPr lang="cs-CZ" sz="1800" dirty="0"/>
          </a:p>
          <a:p>
            <a:pPr marL="82296" indent="0">
              <a:buNone/>
            </a:pPr>
            <a:r>
              <a:rPr lang="cs-CZ" sz="1800" dirty="0" smtClean="0"/>
              <a:t>Kvalitnější chladiče jsou také řízeny podle okamžitého chladicího výkonu z důvodů snížení hlučnosti.</a:t>
            </a:r>
            <a:endParaRPr lang="cs-CZ" dirty="0">
              <a:solidFill>
                <a:srgbClr val="002060"/>
              </a:solidFill>
            </a:endParaRPr>
          </a:p>
        </p:txBody>
      </p:sp>
      <p:sp>
        <p:nvSpPr>
          <p:cNvPr id="13" name="Obdélník 12"/>
          <p:cNvSpPr/>
          <p:nvPr/>
        </p:nvSpPr>
        <p:spPr>
          <a:xfrm>
            <a:off x="5580112" y="3357364"/>
            <a:ext cx="3168352"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5 - </a:t>
            </a:r>
            <a:r>
              <a:rPr lang="cs-CZ" dirty="0" err="1" smtClean="0"/>
              <a:t>Socket</a:t>
            </a:r>
            <a:r>
              <a:rPr lang="cs-CZ" dirty="0" smtClean="0"/>
              <a:t> </a:t>
            </a:r>
            <a:r>
              <a:rPr lang="cs-CZ" dirty="0"/>
              <a:t>462 / A</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p:txBody>
      </p:sp>
      <p:pic>
        <p:nvPicPr>
          <p:cNvPr id="1026" name="Picture 2" descr="Soubor:Socket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1196752"/>
            <a:ext cx="2811016" cy="2108262"/>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p:cNvSpPr/>
          <p:nvPr/>
        </p:nvSpPr>
        <p:spPr>
          <a:xfrm>
            <a:off x="5580112" y="6342690"/>
            <a:ext cx="3312368"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6 - </a:t>
            </a:r>
            <a:r>
              <a:rPr lang="cs-CZ" dirty="0" err="1"/>
              <a:t>Socket</a:t>
            </a:r>
            <a:r>
              <a:rPr lang="cs-CZ" dirty="0"/>
              <a:t> typu LGA</a:t>
            </a:r>
            <a:endParaRPr lang="cs-CZ" dirty="0">
              <a:latin typeface="Times New Roman" pitchFamily="18" charset="0"/>
              <a:cs typeface="Times New Roman" pitchFamily="18" charset="0"/>
            </a:endParaRPr>
          </a:p>
        </p:txBody>
      </p:sp>
      <p:pic>
        <p:nvPicPr>
          <p:cNvPr id="1028" name="Picture 4" descr="Soubor:LGA7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3691250"/>
            <a:ext cx="2811016" cy="265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72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8224</TotalTime>
  <Words>979</Words>
  <Application>Microsoft Office PowerPoint</Application>
  <PresentationFormat>Předvádění na obrazovce (4:3)</PresentationFormat>
  <Paragraphs>115</Paragraphs>
  <Slides>13</Slides>
  <Notes>4</Notes>
  <HiddenSlides>0</HiddenSlides>
  <MMClips>0</MMClips>
  <ScaleCrop>false</ScaleCrop>
  <HeadingPairs>
    <vt:vector size="4" baseType="variant">
      <vt:variant>
        <vt:lpstr>Motiv</vt:lpstr>
      </vt:variant>
      <vt:variant>
        <vt:i4>2</vt:i4>
      </vt:variant>
      <vt:variant>
        <vt:lpstr>Nadpisy snímků</vt:lpstr>
      </vt:variant>
      <vt:variant>
        <vt:i4>13</vt:i4>
      </vt:variant>
    </vt:vector>
  </HeadingPairs>
  <TitlesOfParts>
    <vt:vector size="15" baseType="lpstr">
      <vt:lpstr>Slunovrat</vt:lpstr>
      <vt:lpstr>Aerodynamika</vt:lpstr>
      <vt:lpstr>Prezentace aplikace PowerPoint</vt:lpstr>
      <vt:lpstr>Základní jednotka (počítačová skříň)</vt:lpstr>
      <vt:lpstr>Základní jednotka co nás u ní zajímá </vt:lpstr>
      <vt:lpstr>Prezentace aplikace PowerPoint</vt:lpstr>
      <vt:lpstr>Provedení počítačových skříní</vt:lpstr>
      <vt:lpstr>Další díly v počítačové skříni</vt:lpstr>
      <vt:lpstr>Co najdeme na základní desce k čemu komponenty slouží</vt:lpstr>
      <vt:lpstr>Jsou všechny základní desky stejné?</vt:lpstr>
      <vt:lpstr>Neliší se jen velikostí</vt:lpstr>
      <vt:lpstr>Základní jednotka (počítačová skříň)</vt:lpstr>
      <vt:lpstr>Použitá literatura, citace </vt:lpstr>
      <vt:lpstr>Použitá literatura, citace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jednotka, funkce, složení</dc:title>
  <dc:creator>SŠZePř</dc:creator>
  <cp:lastModifiedBy>Martin</cp:lastModifiedBy>
  <cp:revision>184</cp:revision>
  <dcterms:created xsi:type="dcterms:W3CDTF">2012-07-01T09:09:54Z</dcterms:created>
  <dcterms:modified xsi:type="dcterms:W3CDTF">2013-04-07T08:30:35Z</dcterms:modified>
</cp:coreProperties>
</file>