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9" r:id="rId3"/>
    <p:sldId id="293" r:id="rId4"/>
    <p:sldId id="280" r:id="rId5"/>
    <p:sldId id="281" r:id="rId6"/>
    <p:sldId id="295" r:id="rId7"/>
    <p:sldId id="294" r:id="rId8"/>
    <p:sldId id="296" r:id="rId9"/>
    <p:sldId id="298" r:id="rId10"/>
    <p:sldId id="299" r:id="rId11"/>
    <p:sldId id="303" r:id="rId12"/>
    <p:sldId id="301" r:id="rId13"/>
    <p:sldId id="302" r:id="rId14"/>
    <p:sldId id="300" r:id="rId15"/>
    <p:sldId id="304" r:id="rId16"/>
    <p:sldId id="289" r:id="rId17"/>
    <p:sldId id="297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280"/>
          </p14:sldIdLst>
        </p14:section>
        <p14:section name="Oddíl bez názvu" id="{F46804FE-B9A3-41DD-8849-F0E87E180A94}">
          <p14:sldIdLst>
            <p14:sldId id="281"/>
            <p14:sldId id="295"/>
            <p14:sldId id="294"/>
            <p14:sldId id="296"/>
            <p14:sldId id="298"/>
            <p14:sldId id="299"/>
            <p14:sldId id="303"/>
            <p14:sldId id="301"/>
            <p14:sldId id="302"/>
            <p14:sldId id="300"/>
            <p14:sldId id="304"/>
            <p14:sldId id="289"/>
            <p14:sldId id="297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286" autoAdjust="0"/>
  </p:normalViewPr>
  <p:slideViewPr>
    <p:cSldViewPr>
      <p:cViewPr>
        <p:scale>
          <a:sx n="100" d="100"/>
          <a:sy n="100" d="100"/>
        </p:scale>
        <p:origin x="-46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7.4.2013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4383E7-97B3-4C05-82A8-BD1FDB51B2F6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p500.org/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forma%C4%8Dn%C3%AD_technologie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forma%C4%8Dn%C3%AD_technologie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57071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VY_32_INOVACE_PP1.PRA.01 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Rozdělení počítačů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Prezentace,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 úkoly k doplnění,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Přehled základních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provedení výpočetní techniky,  její základní provedení, složení počítačové sestavy.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Počítač, pracovní stanice, server, 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notebook, </a:t>
                      </a:r>
                      <a:r>
                        <a:rPr lang="cs-CZ" sz="110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mikrocontroler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4032447" cy="5184576"/>
          </a:xfrm>
        </p:spPr>
        <p:txBody>
          <a:bodyPr>
            <a:normAutofit fontScale="92500" lnSpcReduction="10000"/>
          </a:bodyPr>
          <a:lstStyle/>
          <a:p>
            <a:pPr marL="88900" lvl="8" indent="0">
              <a:buNone/>
            </a:pPr>
            <a:r>
              <a:rPr lang="cs-CZ" sz="24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Superpočítač</a:t>
            </a:r>
            <a:endParaRPr lang="cs-CZ" sz="2400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r>
              <a:rPr lang="cs-CZ" sz="2400" dirty="0"/>
              <a:t>V některých případech je i výkon mainframe nedostačující. Například při předpovědi počasí nebo pro simulaci jaderných reakcí. Potom přichází ke slovu tzv. superpočítače. </a:t>
            </a:r>
            <a:r>
              <a:rPr lang="cs-CZ" sz="2400" dirty="0" smtClean="0"/>
              <a:t>Zatím co </a:t>
            </a:r>
            <a:r>
              <a:rPr lang="cs-CZ" sz="2400" dirty="0"/>
              <a:t>mainframe jsou běžné sériové výrobky, superpočítače jsou stavěné na zakázku a jejich hlavním hodnotícím kritériem je </a:t>
            </a:r>
            <a:r>
              <a:rPr lang="cs-CZ" sz="2400" b="1" dirty="0"/>
              <a:t>výpočetní výkon</a:t>
            </a:r>
            <a:r>
              <a:rPr lang="cs-CZ" sz="2400" dirty="0"/>
              <a:t>. Jejich dalším charakteristickým znakem je i závratná cena. </a:t>
            </a:r>
            <a:r>
              <a:rPr lang="cs-CZ" sz="2000" dirty="0"/>
              <a:t>Nejrychlejším superpočítačem světa byl v listopadu 2012 americký superpočítač Titan od firmy </a:t>
            </a:r>
            <a:r>
              <a:rPr lang="cs-CZ" sz="2000" dirty="0" err="1"/>
              <a:t>Cray</a:t>
            </a:r>
            <a:r>
              <a:rPr lang="cs-CZ" sz="2000" dirty="0"/>
              <a:t> </a:t>
            </a:r>
            <a:r>
              <a:rPr lang="cs-CZ" sz="2000" dirty="0" smtClean="0"/>
              <a:t>Inc.</a:t>
            </a:r>
            <a:endParaRPr lang="cs-CZ" sz="24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4490070" y="1424583"/>
            <a:ext cx="4480949" cy="3584247"/>
            <a:chOff x="4490070" y="1424583"/>
            <a:chExt cx="4480949" cy="3584247"/>
          </a:xfrm>
        </p:grpSpPr>
        <p:sp>
          <p:nvSpPr>
            <p:cNvPr id="14" name="Obdélník 13"/>
            <p:cNvSpPr/>
            <p:nvPr/>
          </p:nvSpPr>
          <p:spPr>
            <a:xfrm>
              <a:off x="4490070" y="4639498"/>
              <a:ext cx="16716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7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8" name="Picture 2" descr="Soubor:Us-nasa-columbi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593" y="1424583"/>
              <a:ext cx="4406426" cy="3223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Obdélník 5"/>
          <p:cNvSpPr/>
          <p:nvPr/>
        </p:nvSpPr>
        <p:spPr>
          <a:xfrm>
            <a:off x="4433696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 </a:t>
            </a:r>
            <a:r>
              <a:rPr lang="cs-CZ" dirty="0"/>
              <a:t>poslední době </a:t>
            </a:r>
            <a:r>
              <a:rPr lang="cs-CZ" dirty="0" smtClean="0"/>
              <a:t>se také používá pojem  </a:t>
            </a:r>
            <a:r>
              <a:rPr lang="cs-CZ" dirty="0"/>
              <a:t>počítačový cluster (spojení mnoha počítačů </a:t>
            </a:r>
            <a:r>
              <a:rPr lang="cs-CZ" dirty="0" smtClean="0"/>
              <a:t>dohromady) . Tyto počítače jsou velice náročné jak na spotřebu tak také na chlazení.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Doplňte využití počítačů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Spotřební elektronika, řízení regulace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4499992" y="3626804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Přenosné,  běžné aplikace,  komunikace, internet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4487365" y="4591876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Kancelářské, aplikace, komunikace,  multimédia, </a:t>
            </a:r>
            <a:r>
              <a:rPr lang="cs-CZ" sz="2300" dirty="0" err="1" smtClean="0"/>
              <a:t>zabava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Plánovače, navigace, komunikace, 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err="1"/>
              <a:t>Mikrokontrolery</a:t>
            </a:r>
            <a:endParaRPr lang="cs-CZ" sz="2400" b="1" dirty="0"/>
          </a:p>
        </p:txBody>
      </p:sp>
      <p:sp>
        <p:nvSpPr>
          <p:cNvPr id="16" name="Volný tvar 15"/>
          <p:cNvSpPr/>
          <p:nvPr/>
        </p:nvSpPr>
        <p:spPr>
          <a:xfrm>
            <a:off x="393636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Notebook, Tablet</a:t>
            </a:r>
            <a:r>
              <a:rPr lang="cs-CZ" sz="2400" b="1" dirty="0"/>
              <a:t>, </a:t>
            </a:r>
            <a:r>
              <a:rPr lang="cs-CZ" sz="2400" b="1" dirty="0" err="1"/>
              <a:t>iPad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381009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Osobní počítač 	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395535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PDA, </a:t>
            </a:r>
            <a:r>
              <a:rPr lang="cs-CZ" sz="2400" b="1" dirty="0" err="1" smtClean="0"/>
              <a:t>Smartphone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381009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Pracovní stanice	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487365" y="5589239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Grafické aplikace, animace, úpravy audia a videa, projektování.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57418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Doplňte využití počítačů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Poskytuje služby dalším počítačům v sítí, tisk, sdílení dat, pošta, 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4499992" y="3626804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V podstatě velmi výkonný server. Vykonává příkazy z  terminálů nebo dalších počítačů. 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4487365" y="4591876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Nejvýkonnější počítače, vědecké výpočty, simulace modely,  např. předpovědí počasí, NASA, 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Zpracovává požadavky na server nebo sálový počítač, vytváří bezpečné sítě nelze zcizit data.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Servery</a:t>
            </a:r>
            <a:endParaRPr lang="cs-CZ" sz="2400" b="1" dirty="0"/>
          </a:p>
        </p:txBody>
      </p:sp>
      <p:sp>
        <p:nvSpPr>
          <p:cNvPr id="16" name="Volný tvar 15"/>
          <p:cNvSpPr/>
          <p:nvPr/>
        </p:nvSpPr>
        <p:spPr>
          <a:xfrm>
            <a:off x="393636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Sálové počítače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381009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Superpočítače 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395535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Terminály</a:t>
            </a:r>
            <a:endParaRPr lang="cs-CZ" sz="2300" kern="1200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sz="half" idx="1"/>
          </p:nvPr>
        </p:nvSpPr>
        <p:spPr>
          <a:xfrm>
            <a:off x="755576" y="5733256"/>
            <a:ext cx="7848872" cy="864096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lnSpc>
                <a:spcPct val="120000"/>
              </a:lnSpc>
              <a:buNone/>
            </a:pPr>
            <a:r>
              <a:rPr lang="cs-CZ" sz="28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 adrese: </a:t>
            </a:r>
            <a:r>
              <a:rPr lang="cs-CZ" sz="28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WWW.top500.org</a:t>
            </a:r>
            <a:r>
              <a:rPr lang="cs-CZ" sz="28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najděte které a kde jsou umístěny nejvýkonnější superpočítače</a:t>
            </a:r>
          </a:p>
        </p:txBody>
      </p:sp>
    </p:spTree>
    <p:extLst>
      <p:ext uri="{BB962C8B-B14F-4D97-AF65-F5344CB8AC3E}">
        <p14:creationId xmlns:p14="http://schemas.microsoft.com/office/powerpoint/2010/main" val="20275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Počítačová sestava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712967" cy="100811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cs-CZ" sz="2400" dirty="0" smtClean="0"/>
              <a:t>Skládá se z několika základních částí.  Zkuste vyjmenovat jednotlivé části a jejich funkci. </a:t>
            </a:r>
            <a:endParaRPr lang="cs-CZ" sz="2400" dirty="0"/>
          </a:p>
        </p:txBody>
      </p:sp>
      <p:sp>
        <p:nvSpPr>
          <p:cNvPr id="8" name="Volný tvar 7"/>
          <p:cNvSpPr/>
          <p:nvPr/>
        </p:nvSpPr>
        <p:spPr>
          <a:xfrm>
            <a:off x="4469506" y="2241077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Obsahuje základní komponenty pro </a:t>
            </a:r>
            <a:r>
              <a:rPr lang="cs-CZ" sz="2300" smtClean="0"/>
              <a:t>činnost počítače </a:t>
            </a:r>
            <a:endParaRPr lang="cs-CZ" sz="2300" kern="1200" dirty="0"/>
          </a:p>
        </p:txBody>
      </p:sp>
      <p:sp>
        <p:nvSpPr>
          <p:cNvPr id="9" name="Volný tvar 8"/>
          <p:cNvSpPr/>
          <p:nvPr/>
        </p:nvSpPr>
        <p:spPr>
          <a:xfrm>
            <a:off x="4467468" y="4173133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Zadávání informací, ovládání počítače</a:t>
            </a:r>
            <a:endParaRPr lang="cs-CZ" sz="2300" kern="1200" dirty="0" smtClean="0"/>
          </a:p>
        </p:txBody>
      </p:sp>
      <p:sp>
        <p:nvSpPr>
          <p:cNvPr id="10" name="Volný tvar 9"/>
          <p:cNvSpPr/>
          <p:nvPr/>
        </p:nvSpPr>
        <p:spPr>
          <a:xfrm>
            <a:off x="4454841" y="5138205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Zadávání informací, ovládání počítače, </a:t>
            </a:r>
            <a:endParaRPr lang="cs-CZ" sz="2300" kern="1200" dirty="0"/>
          </a:p>
        </p:txBody>
      </p:sp>
      <p:sp>
        <p:nvSpPr>
          <p:cNvPr id="11" name="Volný tvar 10"/>
          <p:cNvSpPr/>
          <p:nvPr/>
        </p:nvSpPr>
        <p:spPr>
          <a:xfrm>
            <a:off x="4469507" y="3222491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Slouží k zobrazování výstupních dat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363150" y="224107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Počítačová skříň</a:t>
            </a:r>
            <a:endParaRPr lang="cs-CZ" sz="2400" b="1" dirty="0"/>
          </a:p>
        </p:txBody>
      </p:sp>
      <p:sp>
        <p:nvSpPr>
          <p:cNvPr id="13" name="Volný tvar 12"/>
          <p:cNvSpPr/>
          <p:nvPr/>
        </p:nvSpPr>
        <p:spPr>
          <a:xfrm>
            <a:off x="361112" y="4173133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Klávesnice</a:t>
            </a:r>
            <a:endParaRPr lang="cs-CZ" sz="2300" kern="1200" dirty="0" smtClean="0"/>
          </a:p>
        </p:txBody>
      </p:sp>
      <p:sp>
        <p:nvSpPr>
          <p:cNvPr id="15" name="Volný tvar 14"/>
          <p:cNvSpPr/>
          <p:nvPr/>
        </p:nvSpPr>
        <p:spPr>
          <a:xfrm>
            <a:off x="348485" y="5138205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Myš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363011" y="3222491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Monitor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160980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počítačů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Zkuste vyhledat na internetu: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endParaRPr lang="cs-CZ" sz="2400" dirty="0" smtClean="0">
              <a:solidFill>
                <a:srgbClr val="7030A0"/>
              </a:solidFill>
              <a:hlinkClick r:id="rId2" tooltip="Informační technologie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Prodejce počítačové techniky v blízkém okolí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V jakém cenovém rozsahu se pohybují ceny stolních </a:t>
            </a:r>
            <a:r>
              <a:rPr lang="cs-CZ" sz="2400" dirty="0" err="1" smtClean="0"/>
              <a:t>pc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V jakém cenovém rozsahu se pohybují ceny Notebooků 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Zkuste porovnat výhody a nevýhody stolních </a:t>
            </a:r>
            <a:r>
              <a:rPr lang="cs-CZ" sz="2400" dirty="0" err="1" smtClean="0"/>
              <a:t>pc</a:t>
            </a:r>
            <a:r>
              <a:rPr lang="cs-CZ" sz="2400" dirty="0" smtClean="0"/>
              <a:t> Notebooků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8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/>
              <a:t>MIKEMURPHY. </a:t>
            </a:r>
            <a:r>
              <a:rPr lang="cs-CZ" dirty="0" smtClean="0"/>
              <a:t> </a:t>
            </a:r>
            <a:r>
              <a:rPr lang="cs-CZ" i="1" dirty="0" err="1" smtClean="0"/>
              <a:t>Soubor:PIC</a:t>
            </a:r>
            <a:r>
              <a:rPr lang="cs-CZ" i="1" dirty="0" smtClean="0"/>
              <a:t> </a:t>
            </a:r>
            <a:r>
              <a:rPr lang="cs-CZ" i="1" dirty="0"/>
              <a:t>microcontrollers.jpg - Wikipedie</a:t>
            </a:r>
            <a:r>
              <a:rPr lang="cs-CZ" dirty="0"/>
              <a:t> [online]. [cit. 25.12.2012]. Dostupný na WWW: http://cs.wikipedia.org/wiki/Soubor:PIC_microcontrollers.jpg 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/>
              <a:t>Soubor:AcerN10Wiki.jpg</a:t>
            </a:r>
            <a:r>
              <a:rPr lang="cs-CZ" dirty="0"/>
              <a:t> </a:t>
            </a:r>
            <a:r>
              <a:rPr lang="cs-CZ" i="1" dirty="0"/>
              <a:t>- Wikipedie</a:t>
            </a:r>
            <a:r>
              <a:rPr lang="cs-CZ" dirty="0"/>
              <a:t> </a:t>
            </a:r>
            <a:r>
              <a:rPr lang="cs-CZ" dirty="0" smtClean="0"/>
              <a:t>[</a:t>
            </a:r>
            <a:r>
              <a:rPr lang="cs-CZ" dirty="0"/>
              <a:t>online]. [cit. 25.12.2012]. Dostupný na WWW: http://cs.wikipedia.org/wiki/Soubor:AcerN10Wiki.jpg 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3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/>
              <a:t>http://cs.wikipedia.org/wiki/Soubor:Galaxy_Nexus_smartphone.jpg</a:t>
            </a:r>
            <a:r>
              <a:rPr lang="cs-CZ" dirty="0"/>
              <a:t> </a:t>
            </a:r>
            <a:r>
              <a:rPr lang="cs-CZ" i="1" dirty="0"/>
              <a:t>- Wikipedie</a:t>
            </a:r>
            <a:r>
              <a:rPr lang="cs-CZ" dirty="0"/>
              <a:t> </a:t>
            </a:r>
            <a:r>
              <a:rPr lang="cs-CZ" dirty="0" smtClean="0"/>
              <a:t>[</a:t>
            </a:r>
            <a:r>
              <a:rPr lang="cs-CZ" dirty="0"/>
              <a:t>online]. [cit. 25.12.2012]. Dostupný na WWW: http://cs.wikipedia.org/wiki/Soubor:Galaxy_Nexus_smartphone.jpg </a:t>
            </a:r>
            <a:endParaRPr lang="cs-CZ" dirty="0" smtClean="0"/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 err="1"/>
              <a:t>Súbor:Acer</a:t>
            </a:r>
            <a:r>
              <a:rPr lang="cs-CZ" i="1" dirty="0"/>
              <a:t> </a:t>
            </a:r>
            <a:r>
              <a:rPr lang="cs-CZ" i="1" dirty="0" err="1"/>
              <a:t>Aspire</a:t>
            </a:r>
            <a:r>
              <a:rPr lang="cs-CZ" i="1" dirty="0"/>
              <a:t> 8920 </a:t>
            </a:r>
            <a:r>
              <a:rPr lang="cs-CZ" i="1" dirty="0" err="1"/>
              <a:t>Gemstone</a:t>
            </a:r>
            <a:r>
              <a:rPr lang="cs-CZ" i="1" dirty="0"/>
              <a:t> by Georgy.JPG - </a:t>
            </a:r>
            <a:r>
              <a:rPr lang="cs-CZ" i="1" dirty="0" err="1"/>
              <a:t>Wikipédia</a:t>
            </a:r>
            <a:r>
              <a:rPr lang="cs-CZ" dirty="0"/>
              <a:t> [online]. [cit. 25.12.2012]. Dostupný na WWW: http://</a:t>
            </a:r>
            <a:r>
              <a:rPr lang="cs-CZ" dirty="0" smtClean="0"/>
              <a:t>sk.wikipedia.org/wiki/S%C3%BAbor:Acer_Aspire_8920_Gemstone_by_Georgy.JPG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de-DE" dirty="0" smtClean="0"/>
              <a:t>GLENN </a:t>
            </a:r>
            <a:r>
              <a:rPr lang="de-DE" dirty="0"/>
              <a:t>FLEISHMAN. </a:t>
            </a:r>
            <a:r>
              <a:rPr lang="de-DE" i="1" dirty="0"/>
              <a:t>http://cs.wikipedia.org/wiki/Soubor:IPad-02.jpg</a:t>
            </a:r>
            <a:r>
              <a:rPr lang="de-DE" dirty="0"/>
              <a:t> </a:t>
            </a:r>
            <a:r>
              <a:rPr lang="cs-CZ" i="1" dirty="0"/>
              <a:t>- </a:t>
            </a:r>
            <a:r>
              <a:rPr lang="cs-CZ" i="1" dirty="0" err="1"/>
              <a:t>Wikipédia</a:t>
            </a:r>
            <a:r>
              <a:rPr lang="cs-CZ" dirty="0"/>
              <a:t> </a:t>
            </a:r>
            <a:r>
              <a:rPr lang="de-DE" dirty="0" smtClean="0"/>
              <a:t>[</a:t>
            </a:r>
            <a:r>
              <a:rPr lang="de-DE" dirty="0"/>
              <a:t>online]. [</a:t>
            </a:r>
            <a:r>
              <a:rPr lang="de-DE" dirty="0" err="1"/>
              <a:t>cit</a:t>
            </a:r>
            <a:r>
              <a:rPr lang="de-DE" dirty="0"/>
              <a:t>. 25.12.2012]. </a:t>
            </a:r>
            <a:r>
              <a:rPr lang="de-DE" dirty="0" err="1"/>
              <a:t>Dostupný</a:t>
            </a:r>
            <a:r>
              <a:rPr lang="de-DE" dirty="0"/>
              <a:t> na WWW: http://cs.wikipedia.org/wiki/Soubor:IPad-02.jpg</a:t>
            </a:r>
            <a:endParaRPr lang="cs-CZ" dirty="0"/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6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/>
              <a:t>Soubor:Computer.tower.750pix.jpg</a:t>
            </a: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i="1" dirty="0" err="1"/>
              <a:t>Wikipédia</a:t>
            </a:r>
            <a:r>
              <a:rPr lang="cs-CZ" dirty="0"/>
              <a:t> </a:t>
            </a:r>
            <a:r>
              <a:rPr lang="cs-CZ" dirty="0" smtClean="0"/>
              <a:t>[</a:t>
            </a:r>
            <a:r>
              <a:rPr lang="cs-CZ" dirty="0"/>
              <a:t>online]. [cit. 25.12.2012]. Dostupný na WWW: http://cs.wikipedia.org/wiki/Soubor:Computer.tower.750pix.jpg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43608" y="836712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/>
              <a:t>File:Z800 2066 JKU.jpeg - </a:t>
            </a:r>
            <a:r>
              <a:rPr lang="cs-CZ" i="1" dirty="0" err="1"/>
              <a:t>Wikipedia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[cit. 26.12.2012]. Dostupný na WWW: http://en.wikipedia.org/wiki/File:Z800_2066_JKU.jpeg </a:t>
            </a:r>
            <a:endParaRPr lang="cs-CZ" dirty="0" smtClean="0"/>
          </a:p>
          <a:p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 err="1"/>
              <a:t>Soubor:Us-nasa-columbia.jpg</a:t>
            </a:r>
            <a:r>
              <a:rPr lang="cs-CZ" i="1" dirty="0"/>
              <a:t> - Wikipedie</a:t>
            </a:r>
            <a:r>
              <a:rPr lang="cs-CZ" dirty="0"/>
              <a:t> [online]. [cit. 26.12.2012].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dirty="0" smtClean="0"/>
              <a:t>Dostupný </a:t>
            </a:r>
            <a:r>
              <a:rPr lang="cs-CZ" dirty="0"/>
              <a:t>na WWW: http://cs.wikipedia.org/wiki/Soubor:Us-nasa-columbia.jpg </a:t>
            </a:r>
          </a:p>
        </p:txBody>
      </p:sp>
    </p:spTree>
    <p:extLst>
      <p:ext uri="{BB962C8B-B14F-4D97-AF65-F5344CB8AC3E}">
        <p14:creationId xmlns:p14="http://schemas.microsoft.com/office/powerpoint/2010/main" val="28107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7" y="836712"/>
            <a:ext cx="691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NEZNÁMÝ, Neznámý. </a:t>
            </a:r>
            <a:r>
              <a:rPr lang="cs-CZ" i="1" dirty="0" err="1"/>
              <a:t>Personal_computer</a:t>
            </a:r>
            <a:r>
              <a:rPr lang="cs-CZ" dirty="0"/>
              <a:t> [online]. [cit. 16.12.2012]. Dostupný na WWW: http://cs.wikipedia.org/wiki/Soubor:Personal_computer,_exploded_5.svg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7624" y="253062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Obrázek 2 </a:t>
            </a:r>
            <a:r>
              <a:rPr lang="cs-CZ" dirty="0"/>
              <a:t>New York -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Empire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Buildung</a:t>
            </a:r>
            <a:r>
              <a:rPr lang="cs-CZ" dirty="0"/>
              <a:t> </a:t>
            </a:r>
          </a:p>
          <a:p>
            <a:r>
              <a:rPr lang="cs-CZ" dirty="0" smtClean="0"/>
              <a:t>UNTIEDT</a:t>
            </a:r>
            <a:r>
              <a:rPr lang="cs-CZ" dirty="0"/>
              <a:t>, </a:t>
            </a:r>
            <a:r>
              <a:rPr lang="cs-CZ" dirty="0" err="1"/>
              <a:t>Bernd</a:t>
            </a:r>
            <a:r>
              <a:rPr lang="cs-CZ" dirty="0"/>
              <a:t>. wikipedia.cz [online]. </a:t>
            </a:r>
            <a:r>
              <a:rPr lang="cs-CZ" dirty="0" err="1"/>
              <a:t>January</a:t>
            </a:r>
            <a:r>
              <a:rPr lang="cs-CZ" dirty="0"/>
              <a:t> 2005 [cit. 1.7.2012]. Dostupný pod licencí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na WWW: &lt;http://cs.wikipedia.org/wiki/Soubor:New-York-Jan2005.jpg&gt;.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7" y="3933056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Obrázek 3 </a:t>
            </a:r>
            <a:r>
              <a:rPr lang="cs-CZ" dirty="0" err="1"/>
              <a:t>Somewhere</a:t>
            </a:r>
            <a:r>
              <a:rPr lang="cs-CZ" dirty="0"/>
              <a:t> in </a:t>
            </a:r>
            <a:r>
              <a:rPr lang="cs-CZ" dirty="0" err="1"/>
              <a:t>downtown</a:t>
            </a:r>
            <a:r>
              <a:rPr lang="cs-CZ" dirty="0"/>
              <a:t> Los Angeles</a:t>
            </a:r>
          </a:p>
          <a:p>
            <a:r>
              <a:rPr lang="cs-CZ" dirty="0"/>
              <a:t>DOAN, </a:t>
            </a:r>
            <a:r>
              <a:rPr lang="cs-CZ" dirty="0" err="1"/>
              <a:t>Mai-Linh</a:t>
            </a:r>
            <a:r>
              <a:rPr lang="cs-CZ" dirty="0"/>
              <a:t>. wikipedia.cz [online]. 2005 [cit. 1.7.2012]. Dostupný pod licencí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na WWW: &lt;http://cs.wikipedia.org/wiki/Soubor:Los_Angeles_downtown_p1000070.jpg&gt;.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[19:13:43] </a:t>
            </a:r>
            <a:r>
              <a:rPr lang="cs-CZ" dirty="0" err="1"/>
              <a:t>zbynekpyš</a:t>
            </a:r>
            <a:r>
              <a:rPr lang="cs-CZ" dirty="0"/>
              <a:t>: http://www.pil-network.com/#cs</a:t>
            </a:r>
          </a:p>
          <a:p>
            <a:r>
              <a:rPr lang="cs-CZ" dirty="0"/>
              <a:t>[19:14:10] </a:t>
            </a:r>
            <a:r>
              <a:rPr lang="cs-CZ" dirty="0" err="1"/>
              <a:t>zbynekpyš</a:t>
            </a:r>
            <a:r>
              <a:rPr lang="cs-CZ" dirty="0"/>
              <a:t>: http://dum.rvp.cz/materialy/riskuj-internet.html</a:t>
            </a:r>
          </a:p>
        </p:txBody>
      </p:sp>
    </p:spTree>
    <p:extLst>
      <p:ext uri="{BB962C8B-B14F-4D97-AF65-F5344CB8AC3E}">
        <p14:creationId xmlns:p14="http://schemas.microsoft.com/office/powerpoint/2010/main" val="25272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počítačů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Zkuste doplnit: </a:t>
            </a:r>
          </a:p>
          <a:p>
            <a:pPr marL="82296" indent="0">
              <a:buNone/>
            </a:pPr>
            <a:r>
              <a:rPr lang="cs-CZ" sz="2400" dirty="0" smtClean="0"/>
              <a:t>Podle </a:t>
            </a:r>
            <a:r>
              <a:rPr lang="cs-CZ" sz="2400" dirty="0"/>
              <a:t>čeho můžeme rozdělit počítače </a:t>
            </a:r>
            <a:endParaRPr lang="cs-CZ" sz="2400" dirty="0" smtClean="0">
              <a:hlinkClick r:id="rId2" tooltip="Informační technologie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Rozdělení počítačů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1263650" y="1282155"/>
            <a:ext cx="39564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D16349"/>
              </a:buClr>
              <a:buSzPct val="80000"/>
            </a:pPr>
            <a:r>
              <a:rPr lang="cs-CZ" sz="2200" b="1" cap="all" dirty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Tak jsme doplnili: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kern="1200" dirty="0" smtClean="0"/>
              <a:t>HP,  Dell, IBM,  Acer,  </a:t>
            </a:r>
            <a:r>
              <a:rPr lang="cs-CZ" sz="2300" kern="1200" dirty="0" err="1" smtClean="0"/>
              <a:t>Asus</a:t>
            </a:r>
            <a:r>
              <a:rPr lang="cs-CZ" sz="2300" kern="1200" dirty="0" smtClean="0"/>
              <a:t>, …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4499992" y="3626804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Osobní, průmyslové, řídící, 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4487365" y="4591876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err="1" smtClean="0"/>
              <a:t>Mikrokontrolery</a:t>
            </a:r>
            <a:r>
              <a:rPr lang="cs-CZ" sz="2300" dirty="0" smtClean="0"/>
              <a:t>, osobní, pracovní stanice, sálový, superpočítač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Intel,  AMD,  TI, SUN…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Podle výrobce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393636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Podle použití,</a:t>
            </a:r>
          </a:p>
        </p:txBody>
      </p:sp>
      <p:sp>
        <p:nvSpPr>
          <p:cNvPr id="17" name="Volný tvar 16"/>
          <p:cNvSpPr/>
          <p:nvPr/>
        </p:nvSpPr>
        <p:spPr>
          <a:xfrm>
            <a:off x="381009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Podle výkonu	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395535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Podle </a:t>
            </a:r>
            <a:r>
              <a:rPr lang="cs-CZ" sz="2300" dirty="0" smtClean="0"/>
              <a:t>výrobce </a:t>
            </a:r>
            <a:r>
              <a:rPr lang="cs-CZ" sz="2300" kern="1200" dirty="0" smtClean="0"/>
              <a:t>procesoru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381009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Podle provedení	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487365" y="5589239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Kapesní,  přenosný, stolní, sálový, 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882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19" y="1312620"/>
            <a:ext cx="3704521" cy="298047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2800" cap="all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Mikrokontrolery</a:t>
            </a: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marL="82296" indent="0">
              <a:buNone/>
            </a:pPr>
            <a:r>
              <a:rPr lang="cs-CZ" sz="2000" b="1" dirty="0"/>
              <a:t>Jednočipový počítač</a:t>
            </a:r>
            <a:r>
              <a:rPr lang="cs-CZ" sz="2000" dirty="0"/>
              <a:t> </a:t>
            </a:r>
            <a:r>
              <a:rPr lang="cs-CZ" sz="2000" dirty="0" smtClean="0"/>
              <a:t>je tvořen zpravidla monolitickým integrovaným obvodem. Tyto počítače se vyznačují velkou spolehlivostí a kompaktností. </a:t>
            </a:r>
          </a:p>
          <a:p>
            <a:pPr marL="82296" indent="0">
              <a:buNone/>
            </a:pPr>
            <a:r>
              <a:rPr lang="cs-CZ" sz="2000" dirty="0" smtClean="0"/>
              <a:t>Tyto počítače se využívají pro jednoúčelové aplikace, hlavně pro řízení a regulace. Často se používají ve spotřební elektronice a v různých ovládacích panelech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923928" y="1340768"/>
            <a:ext cx="5112568" cy="3096344"/>
            <a:chOff x="4427984" y="1340768"/>
            <a:chExt cx="4608512" cy="2529572"/>
          </a:xfrm>
        </p:grpSpPr>
        <p:pic>
          <p:nvPicPr>
            <p:cNvPr id="1026" name="Picture 2" descr="Soubor:PIC microcontroller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1340768"/>
              <a:ext cx="4608512" cy="2079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bdélník 5"/>
            <p:cNvSpPr/>
            <p:nvPr/>
          </p:nvSpPr>
          <p:spPr>
            <a:xfrm>
              <a:off x="4456931" y="3501008"/>
              <a:ext cx="13502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1 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228565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000" b="1" dirty="0" smtClean="0"/>
              <a:t>Jednočipové počítače </a:t>
            </a:r>
            <a:r>
              <a:rPr lang="cs-CZ" sz="2000" dirty="0" smtClean="0"/>
              <a:t>využívají dvě </a:t>
            </a:r>
            <a:r>
              <a:rPr lang="cs-CZ" sz="2000" dirty="0"/>
              <a:t>architektury mikroprocesorů: von Neumannova a </a:t>
            </a:r>
            <a:r>
              <a:rPr lang="cs-CZ" sz="2000" dirty="0" smtClean="0"/>
              <a:t>Harvardská.  Hlavní rozdíl je že v prvním případě se užívá pro data i program stejná paměť, v druhém je paměť oddělená na programovou a datovou.  Každá má určité výhody i nevýhody, v dnešní době, kdy se využívá vysoká hustota integrace a moderní postupy výroby integrovaných obvodů,  nevýhod značně ubylo.  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19" y="1312620"/>
            <a:ext cx="3704521" cy="298047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Kapesní počítače:</a:t>
            </a:r>
          </a:p>
          <a:p>
            <a:pPr marL="82296" indent="0">
              <a:buNone/>
            </a:pPr>
            <a:r>
              <a:rPr lang="cs-CZ" sz="2000" b="1" dirty="0" smtClean="0"/>
              <a:t>PDA (</a:t>
            </a:r>
            <a:r>
              <a:rPr lang="cs-CZ" sz="2000" b="1" dirty="0" err="1" smtClean="0"/>
              <a:t>personal</a:t>
            </a:r>
            <a:r>
              <a:rPr lang="cs-CZ" sz="2000" b="1" dirty="0" smtClean="0"/>
              <a:t> </a:t>
            </a:r>
            <a:r>
              <a:rPr lang="cs-CZ" sz="2000" b="1" dirty="0" err="1"/>
              <a:t>digital</a:t>
            </a:r>
            <a:r>
              <a:rPr lang="cs-CZ" sz="2000" b="1" dirty="0"/>
              <a:t> </a:t>
            </a:r>
            <a:r>
              <a:rPr lang="cs-CZ" sz="2000" b="1" dirty="0" err="1" smtClean="0"/>
              <a:t>assistant</a:t>
            </a:r>
            <a:r>
              <a:rPr lang="cs-CZ" sz="2000" b="1" dirty="0" smtClean="0"/>
              <a:t>) – </a:t>
            </a:r>
            <a:r>
              <a:rPr lang="cs-CZ" sz="2000" dirty="0" smtClean="0"/>
              <a:t>původně vytvořen jako pomocník pro organizaci času, následně doplňován o další aplikace pro různé technické využití jako například odečty elektroměrů a podobně. Ovládání pomocí dotykového displeje a dotykového pera.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365104"/>
            <a:ext cx="3816423" cy="24639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1800" b="1" dirty="0" err="1" smtClean="0"/>
              <a:t>Smartphone</a:t>
            </a:r>
            <a:r>
              <a:rPr lang="cs-CZ" sz="1800" b="1" dirty="0" smtClean="0"/>
              <a:t> – (chytrý telefon)  </a:t>
            </a:r>
            <a:r>
              <a:rPr lang="cs-CZ" sz="1800" dirty="0" smtClean="0"/>
              <a:t>nahradil v dnešní době PDA.  Využívá pokročilé operační systémy a rozhraní,  umožňuje nahrávat další podpůrné aplikace jakou jsou třeba navigace, přehrávače a další, webové prohlížeče, zjednodušeně řečeno téměř všechny aplikace které jsou dostupné pro běžný počítač.  Ovládání většinou pomocí dotykového displeje, často doplněn i klávesnicí.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5508104" y="1212260"/>
            <a:ext cx="2376264" cy="2539436"/>
            <a:chOff x="4644008" y="1212260"/>
            <a:chExt cx="2376264" cy="2539436"/>
          </a:xfrm>
        </p:grpSpPr>
        <p:pic>
          <p:nvPicPr>
            <p:cNvPr id="2050" name="Picture 2" descr="Soubor:AcerN10Wiki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1212260"/>
              <a:ext cx="2376264" cy="217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bdélník 5"/>
            <p:cNvSpPr/>
            <p:nvPr/>
          </p:nvSpPr>
          <p:spPr>
            <a:xfrm>
              <a:off x="4644008" y="3382364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2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Obdélník 13"/>
          <p:cNvSpPr/>
          <p:nvPr/>
        </p:nvSpPr>
        <p:spPr>
          <a:xfrm>
            <a:off x="5480273" y="6459696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759" y="3713541"/>
            <a:ext cx="1532954" cy="272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4680521" cy="270173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Přenosné počítače</a:t>
            </a:r>
          </a:p>
          <a:p>
            <a:pPr marL="82296" indent="0">
              <a:buNone/>
            </a:pPr>
            <a:r>
              <a:rPr lang="cs-CZ" sz="2000" b="1" dirty="0" smtClean="0"/>
              <a:t>NOTEBOOK – </a:t>
            </a:r>
            <a:r>
              <a:rPr lang="cs-CZ" sz="2000" dirty="0" smtClean="0"/>
              <a:t>využívaný pro stejné účely jako stolní počítač.  Obsahuje stejné součásti jako stolní počítače, ale tyto součásti nejsou zaměnitelné protože jsou miniaturizované.  Napájení z akumulátoru které vydrží několik hodin.  Lze k ním připojit externí klávesnici, monitor, myš případně další zařízení.  Dnešní notebooky jsou vybaveny </a:t>
            </a:r>
            <a:r>
              <a:rPr lang="cs-CZ" sz="2000" dirty="0"/>
              <a:t>dalšími zařízeními jako je WIFI nebo </a:t>
            </a:r>
            <a:r>
              <a:rPr lang="cs-CZ" sz="2000" cap="all" dirty="0" smtClean="0"/>
              <a:t>blatouch </a:t>
            </a:r>
            <a:r>
              <a:rPr lang="cs-CZ" sz="2000" dirty="0" smtClean="0"/>
              <a:t>pro připojení dalších zařízení. </a:t>
            </a:r>
            <a:endParaRPr lang="cs-CZ" cap="all" dirty="0">
              <a:solidFill>
                <a:srgbClr val="00206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348708"/>
            <a:ext cx="3816423" cy="246392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1800" b="1" dirty="0"/>
              <a:t>Tablet, </a:t>
            </a:r>
            <a:r>
              <a:rPr lang="cs-CZ" sz="1800" b="1" dirty="0" err="1" smtClean="0"/>
              <a:t>iPad</a:t>
            </a:r>
            <a:r>
              <a:rPr lang="cs-CZ" sz="1800" b="1" dirty="0" smtClean="0"/>
              <a:t>  - </a:t>
            </a:r>
            <a:r>
              <a:rPr lang="cs-CZ" sz="1800" dirty="0" smtClean="0"/>
              <a:t>hlavně multimediální počítače s dotykovým ovládáním LCD obrazovky. Využívá upravený operační systém, který je přizpůsoben hlavně dotykovým funkcím obrazovky.  Zvládá také většinu aplikací </a:t>
            </a:r>
            <a:r>
              <a:rPr lang="cs-CZ" sz="1800" b="1" dirty="0" smtClean="0"/>
              <a:t>iPhone, </a:t>
            </a:r>
            <a:r>
              <a:rPr lang="cs-CZ" sz="1800" dirty="0" smtClean="0"/>
              <a:t>od společnosti Apple.</a:t>
            </a:r>
            <a:r>
              <a:rPr lang="cs-CZ" sz="1800" b="1" dirty="0" smtClean="0"/>
              <a:t>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480273" y="6459696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5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5466109" y="1412776"/>
            <a:ext cx="3094971" cy="2601580"/>
            <a:chOff x="5476056" y="1150116"/>
            <a:chExt cx="3094971" cy="2601580"/>
          </a:xfrm>
        </p:grpSpPr>
        <p:sp>
          <p:nvSpPr>
            <p:cNvPr id="6" name="Obdélník 5"/>
            <p:cNvSpPr/>
            <p:nvPr/>
          </p:nvSpPr>
          <p:spPr>
            <a:xfrm>
              <a:off x="5480273" y="3382364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4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8" name="Picture 4" descr="Súbor:Acer Aspire 8920 Gemstone by Georgy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056" y="1150116"/>
              <a:ext cx="3094971" cy="2232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Soubor:IPad-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490" y="4029066"/>
            <a:ext cx="1872208" cy="249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8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5256583" cy="482453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PC – osobní počítač (stolní)</a:t>
            </a:r>
          </a:p>
          <a:p>
            <a:pPr marL="82296" indent="0">
              <a:buNone/>
            </a:pPr>
            <a:r>
              <a:rPr lang="cs-CZ" sz="2400" dirty="0" smtClean="0"/>
              <a:t>Jsou to běžné v kancelářích </a:t>
            </a:r>
            <a:r>
              <a:rPr lang="cs-CZ" sz="2400" dirty="0" err="1" smtClean="0"/>
              <a:t>použiváné</a:t>
            </a:r>
            <a:r>
              <a:rPr lang="cs-CZ" sz="2400" dirty="0" smtClean="0"/>
              <a:t> počítače. Většinou se jedná o počítače s operačním systémem Windows. Dnes prodávané s verzí Windows 8.  Provedení těchto počítačových skříni může být typu </a:t>
            </a:r>
            <a:r>
              <a:rPr lang="cs-CZ" sz="2400" b="1" dirty="0" err="1" smtClean="0"/>
              <a:t>tower</a:t>
            </a:r>
            <a:r>
              <a:rPr lang="cs-CZ" sz="2400" b="1" dirty="0" smtClean="0"/>
              <a:t> </a:t>
            </a:r>
            <a:r>
              <a:rPr lang="cs-CZ" sz="2400" dirty="0" smtClean="0"/>
              <a:t>jak vidíme na obrázku, nebo typ </a:t>
            </a:r>
            <a:r>
              <a:rPr lang="cs-CZ" sz="2400" b="1" dirty="0" smtClean="0"/>
              <a:t>desktop.  </a:t>
            </a:r>
            <a:r>
              <a:rPr lang="cs-CZ" sz="2400" dirty="0" smtClean="0"/>
              <a:t>Každé toto provedení má své určitě výhody. </a:t>
            </a:r>
          </a:p>
          <a:p>
            <a:pPr marL="82296" indent="0">
              <a:buNone/>
            </a:pPr>
            <a:r>
              <a:rPr lang="cs-CZ" sz="2400" dirty="0" smtClean="0"/>
              <a:t>Výkonové parametry těchto počítačů může mít značné rozpětí. Závislé jak na typu a výkonu procesoru tak na grafické kartě, která může být tzv. integrovaná až po speciální grafické karty s více výstupy pro zvláštní případy.  </a:t>
            </a:r>
          </a:p>
          <a:p>
            <a:pPr marL="82296" indent="0">
              <a:buNone/>
            </a:pPr>
            <a:endParaRPr lang="cs-CZ" sz="24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372200" y="1556792"/>
            <a:ext cx="2425124" cy="4383918"/>
            <a:chOff x="6660232" y="1412776"/>
            <a:chExt cx="1880339" cy="3753708"/>
          </a:xfrm>
        </p:grpSpPr>
        <p:sp>
          <p:nvSpPr>
            <p:cNvPr id="14" name="Obdélník 13"/>
            <p:cNvSpPr/>
            <p:nvPr/>
          </p:nvSpPr>
          <p:spPr>
            <a:xfrm>
              <a:off x="6660232" y="4797152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6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 descr="Soubor:Computer.tower.750pix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1412776"/>
              <a:ext cx="1880339" cy="3298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887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8640959" cy="482453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pracovní stanice - </a:t>
            </a:r>
            <a:r>
              <a:rPr lang="cs-CZ" sz="2000" cap="all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Workstacion</a:t>
            </a: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cs-CZ" sz="2800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r>
              <a:rPr lang="cs-CZ" sz="2400" dirty="0"/>
              <a:t>Jsou to nejvýkonnější počítače určené pro osobní použití. Je zde zdůrazněna komplexní výkonnost, víceprocesorové řešení a špičkový grafický výkon ve 2D i 3D úlohách. U dražších modelů je běžné, že jako OS používají některý klon </a:t>
            </a:r>
            <a:r>
              <a:rPr lang="cs-CZ" sz="2400" dirty="0" err="1"/>
              <a:t>UNIXu</a:t>
            </a:r>
            <a:r>
              <a:rPr lang="cs-CZ" sz="2400" dirty="0"/>
              <a:t>. Jsou určeny pro CAD návrhy, modelování, 3D grafiku, zpracování videa, vizualizace nebo pevnostní výpočty. Montují se výhradně do větších skříní typu </a:t>
            </a:r>
            <a:r>
              <a:rPr lang="cs-CZ" sz="2400" dirty="0" err="1"/>
              <a:t>tower</a:t>
            </a:r>
            <a:r>
              <a:rPr lang="cs-CZ" sz="2400" dirty="0" smtClean="0"/>
              <a:t>.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r>
              <a:rPr lang="cs-CZ" sz="2800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Server - </a:t>
            </a:r>
            <a:r>
              <a:rPr lang="cs-CZ" sz="2100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řídící počítač</a:t>
            </a:r>
          </a:p>
          <a:p>
            <a:pPr marL="82296" indent="0">
              <a:buNone/>
            </a:pPr>
            <a:r>
              <a:rPr lang="cs-CZ" sz="2400" dirty="0" smtClean="0"/>
              <a:t>Je </a:t>
            </a:r>
            <a:r>
              <a:rPr lang="cs-CZ" sz="2400" dirty="0"/>
              <a:t>to počítač v počítačové síti, který dalším počítačům </a:t>
            </a:r>
            <a:r>
              <a:rPr lang="cs-CZ" sz="2400" b="1" dirty="0"/>
              <a:t>poskytuje služby</a:t>
            </a:r>
            <a:r>
              <a:rPr lang="cs-CZ" sz="2400" dirty="0"/>
              <a:t>. V sítích typu </a:t>
            </a:r>
            <a:r>
              <a:rPr lang="cs-CZ" sz="2400" b="1" dirty="0"/>
              <a:t>klient-server</a:t>
            </a:r>
            <a:r>
              <a:rPr lang="cs-CZ" sz="2400" dirty="0"/>
              <a:t> musí současně vyřizovat požadavky několika desítek uživatelů sítě a tomu odpovídá i jeho výkon. Je kladen velký důraz na jeho </a:t>
            </a:r>
            <a:r>
              <a:rPr lang="cs-CZ" sz="2400" b="1" dirty="0"/>
              <a:t>spolehlivost </a:t>
            </a:r>
            <a:r>
              <a:rPr lang="cs-CZ" sz="2400" dirty="0"/>
              <a:t>a bezchybný chod. Toho se dosahuje použitím redundantních napájecích zdrojů vyměnitelných za chodu, zrcadlením disků, používáním diskových polí RAID. Pozor, u výkonných serverů se cena udává bez disků, bez operačního systému, bez monitoru, je tedy nutné připočítat další desítky nebo stovky tisíc na doplnění kompletní konfigurace! V ceně je rovněž zahrnut i nadstandardní servis, počítá se i se vzdálenou správou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421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Rozdělení podle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5688631" cy="5184576"/>
          </a:xfrm>
        </p:spPr>
        <p:txBody>
          <a:bodyPr>
            <a:normAutofit fontScale="92500"/>
          </a:bodyPr>
          <a:lstStyle/>
          <a:p>
            <a:pPr marL="88900" lvl="8" indent="0">
              <a:buNone/>
            </a:pPr>
            <a:r>
              <a:rPr lang="cs-CZ" sz="2400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Mainframe - sálový počítač</a:t>
            </a:r>
          </a:p>
          <a:p>
            <a:pPr marL="82296" indent="0">
              <a:buNone/>
            </a:pPr>
            <a:r>
              <a:rPr lang="cs-CZ" sz="2400" dirty="0"/>
              <a:t>Je </a:t>
            </a:r>
            <a:r>
              <a:rPr lang="cs-CZ" sz="2400" dirty="0" smtClean="0"/>
              <a:t>velice výkonný počítač. Uživatelé se k němu připojí pomocí </a:t>
            </a:r>
            <a:r>
              <a:rPr lang="cs-CZ" sz="2400" b="1" dirty="0" smtClean="0"/>
              <a:t>terminálů</a:t>
            </a:r>
            <a:r>
              <a:rPr lang="cs-CZ" sz="2400" dirty="0"/>
              <a:t>. </a:t>
            </a:r>
            <a:r>
              <a:rPr lang="cs-CZ" sz="2400" dirty="0" smtClean="0"/>
              <a:t>Tento počítač je umístěn ve velké skříni,  </a:t>
            </a:r>
            <a:r>
              <a:rPr lang="cs-CZ" sz="2400" dirty="0"/>
              <a:t>má </a:t>
            </a:r>
            <a:r>
              <a:rPr lang="cs-CZ" sz="2400" b="1" dirty="0"/>
              <a:t>velkou diskovou </a:t>
            </a:r>
            <a:r>
              <a:rPr lang="cs-CZ" sz="2400" b="1" dirty="0" smtClean="0"/>
              <a:t>kapacitu,</a:t>
            </a:r>
            <a:r>
              <a:rPr lang="cs-CZ" sz="2400" dirty="0" smtClean="0"/>
              <a:t> </a:t>
            </a:r>
            <a:r>
              <a:rPr lang="cs-CZ" sz="2400" b="1" dirty="0" smtClean="0"/>
              <a:t>velkou operační paměť</a:t>
            </a:r>
            <a:r>
              <a:rPr lang="cs-CZ" sz="2400" dirty="0" smtClean="0"/>
              <a:t> </a:t>
            </a:r>
            <a:r>
              <a:rPr lang="cs-CZ" sz="2400" dirty="0"/>
              <a:t>(GB) a je </a:t>
            </a:r>
            <a:r>
              <a:rPr lang="cs-CZ" sz="2400" dirty="0" smtClean="0"/>
              <a:t>velice nákladný. Bývá umístěn ve speciálních prostorách, které jsou klimatizovány, aby zde byla zajištěna konstantní teplota a vlhkost. Využívají se speciální operační systémy s vysokým výkonem. Například </a:t>
            </a:r>
            <a:r>
              <a:rPr lang="cs-CZ" sz="2400" b="1" dirty="0" smtClean="0"/>
              <a:t>UNIX</a:t>
            </a:r>
            <a:r>
              <a:rPr lang="cs-CZ" sz="2400" b="1" dirty="0"/>
              <a:t>, </a:t>
            </a:r>
            <a:r>
              <a:rPr lang="cs-CZ" sz="2400" b="1" dirty="0" smtClean="0"/>
              <a:t>OS2</a:t>
            </a:r>
            <a:r>
              <a:rPr lang="cs-CZ" sz="2400" dirty="0" smtClean="0"/>
              <a:t>. Mezi největší výrobce těchto počítačů patří firma IBM. Využívají se ve velkých firmách, nebo jako serverové pro hostování webových stránek nebo hostovaných  online aplikací.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6447556" y="1628800"/>
            <a:ext cx="2365702" cy="4470219"/>
            <a:chOff x="6467028" y="1488353"/>
            <a:chExt cx="2365702" cy="4470219"/>
          </a:xfrm>
        </p:grpSpPr>
        <p:sp>
          <p:nvSpPr>
            <p:cNvPr id="14" name="Obdélník 13"/>
            <p:cNvSpPr/>
            <p:nvPr/>
          </p:nvSpPr>
          <p:spPr>
            <a:xfrm>
              <a:off x="6467028" y="5589240"/>
              <a:ext cx="16716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7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 descr="File:Z800 2066 JKU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7028" y="1488353"/>
              <a:ext cx="2365702" cy="4032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21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</TotalTime>
  <Words>1576</Words>
  <Application>Microsoft Office PowerPoint</Application>
  <PresentationFormat>Předvádění na obrazovce (4:3)</PresentationFormat>
  <Paragraphs>156</Paragraphs>
  <Slides>17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Slunovrat</vt:lpstr>
      <vt:lpstr>Aerodynamika</vt:lpstr>
      <vt:lpstr>Prezentace aplikace PowerPoint</vt:lpstr>
      <vt:lpstr>Rozdělení počítačů</vt:lpstr>
      <vt:lpstr>Rozdělení počítačů</vt:lpstr>
      <vt:lpstr>Rozdělení podle výkonu</vt:lpstr>
      <vt:lpstr>Rozdělení podle výkonu</vt:lpstr>
      <vt:lpstr>Rozdělení podle výkonu</vt:lpstr>
      <vt:lpstr>Rozdělení podle výkonu</vt:lpstr>
      <vt:lpstr>Rozdělení podle výkonu</vt:lpstr>
      <vt:lpstr>Rozdělení podle výkonu</vt:lpstr>
      <vt:lpstr>Rozdělení podle výkonu</vt:lpstr>
      <vt:lpstr>Doplňte využití počítačů</vt:lpstr>
      <vt:lpstr>Doplňte využití počítačů</vt:lpstr>
      <vt:lpstr>Počítačová sestava</vt:lpstr>
      <vt:lpstr>Rozdělení počítačů</vt:lpstr>
      <vt:lpstr>Použitá literatura, citace </vt:lpstr>
      <vt:lpstr>Použitá literatura, citace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Rozdělení počítačů</dc:title>
  <dc:creator>SŠZePř</dc:creator>
  <cp:lastModifiedBy>Martin</cp:lastModifiedBy>
  <cp:revision>162</cp:revision>
  <dcterms:created xsi:type="dcterms:W3CDTF">2012-07-01T09:09:54Z</dcterms:created>
  <dcterms:modified xsi:type="dcterms:W3CDTF">2013-04-07T08:10:25Z</dcterms:modified>
</cp:coreProperties>
</file>