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59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60"/>
  </p:normalViewPr>
  <p:slideViewPr>
    <p:cSldViewPr>
      <p:cViewPr>
        <p:scale>
          <a:sx n="100" d="100"/>
          <a:sy n="100" d="100"/>
        </p:scale>
        <p:origin x="-6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CC3B7-A408-41EE-951E-76A13C22029D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EDB3F-13D6-49E2-A7CE-F2B59CA1254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EDB3F-13D6-49E2-A7CE-F2B59CA1254A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EDB3F-13D6-49E2-A7CE-F2B59CA1254A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EDB3F-13D6-49E2-A7CE-F2B59CA1254A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EDB3F-13D6-49E2-A7CE-F2B59CA1254A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EDB3F-13D6-49E2-A7CE-F2B59CA1254A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EDB3F-13D6-49E2-A7CE-F2B59CA1254A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3DB723-BB38-4D9D-9EB2-803592565F9B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B0D61F-16F9-46A2-971C-3E43EB3BA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568952" cy="4509120"/>
          </a:xfrm>
        </p:spPr>
        <p:txBody>
          <a:bodyPr>
            <a:normAutofit/>
          </a:bodyPr>
          <a:lstStyle/>
          <a:p>
            <a:r>
              <a:rPr lang="cs-CZ" b="1" dirty="0" smtClean="0"/>
              <a:t>Šablona: </a:t>
            </a:r>
            <a:r>
              <a:rPr lang="cs-CZ" dirty="0" smtClean="0"/>
              <a:t>III/2 Inovace a zkvalitnění výuky prostřednictvím ICT</a:t>
            </a:r>
          </a:p>
          <a:p>
            <a:r>
              <a:rPr lang="cs-CZ" b="1" dirty="0" smtClean="0"/>
              <a:t>Vzdělávací materiál: </a:t>
            </a:r>
            <a:r>
              <a:rPr lang="cs-CZ" dirty="0" smtClean="0"/>
              <a:t>Prezentace – zápis pro žáky</a:t>
            </a:r>
          </a:p>
          <a:p>
            <a:r>
              <a:rPr lang="cs-CZ" b="1" dirty="0" smtClean="0"/>
              <a:t>Určen pro: </a:t>
            </a:r>
            <a:r>
              <a:rPr lang="cs-CZ" dirty="0" smtClean="0"/>
              <a:t>2. ročník oboru Ekonomika a podnikání</a:t>
            </a:r>
          </a:p>
          <a:p>
            <a:r>
              <a:rPr lang="cs-CZ" b="1" dirty="0" smtClean="0"/>
              <a:t>Vzdělávací oblast: </a:t>
            </a:r>
            <a:r>
              <a:rPr lang="cs-CZ" dirty="0" smtClean="0"/>
              <a:t>Obchodní korespondence – Interní písemnosti a Písemnosti managementu</a:t>
            </a:r>
          </a:p>
          <a:p>
            <a:r>
              <a:rPr lang="cs-CZ" b="1" dirty="0" smtClean="0"/>
              <a:t>Název učebního materiálu: </a:t>
            </a:r>
            <a:r>
              <a:rPr lang="cs-CZ" dirty="0" smtClean="0"/>
              <a:t>Pracovní porada-pozvánka-osnova–ZŽ</a:t>
            </a:r>
          </a:p>
          <a:p>
            <a:endParaRPr lang="cs-CZ" dirty="0" smtClean="0"/>
          </a:p>
          <a:p>
            <a:pPr algn="r"/>
            <a:r>
              <a:rPr lang="cs-CZ" b="1" dirty="0" smtClean="0"/>
              <a:t>Jméno autora: </a:t>
            </a:r>
            <a:r>
              <a:rPr lang="cs-CZ" dirty="0" smtClean="0"/>
              <a:t>Ing. Šárka </a:t>
            </a:r>
            <a:r>
              <a:rPr lang="cs-CZ" dirty="0" err="1" smtClean="0"/>
              <a:t>Schuplerová</a:t>
            </a:r>
            <a:endParaRPr lang="cs-CZ" dirty="0" smtClean="0"/>
          </a:p>
          <a:p>
            <a:pPr algn="r"/>
            <a:r>
              <a:rPr lang="cs-CZ" b="1" smtClean="0"/>
              <a:t>Datum </a:t>
            </a:r>
            <a:r>
              <a:rPr lang="cs-CZ" b="1" smtClean="0"/>
              <a:t>vytvoření: </a:t>
            </a:r>
            <a:r>
              <a:rPr lang="cs-CZ" smtClean="0"/>
              <a:t>02</a:t>
            </a:r>
            <a:r>
              <a:rPr lang="cs-CZ" smtClean="0"/>
              <a:t>. </a:t>
            </a:r>
            <a:r>
              <a:rPr lang="cs-CZ" dirty="0" smtClean="0"/>
              <a:t>02. 2013</a:t>
            </a:r>
          </a:p>
          <a:p>
            <a:pPr algn="r"/>
            <a:r>
              <a:rPr lang="cs-CZ" b="1" dirty="0" err="1" smtClean="0"/>
              <a:t>Reg.č</a:t>
            </a:r>
            <a:r>
              <a:rPr lang="cs-CZ" b="1" dirty="0" smtClean="0"/>
              <a:t>. projektu: CZ.1.07/1.5.00/34.0627</a:t>
            </a:r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9"/>
            <a:ext cx="8424935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cs-CZ" cap="all" dirty="0" smtClean="0"/>
              <a:t>průvodní list</a:t>
            </a:r>
            <a:endParaRPr lang="cs-CZ" sz="3200" cap="all" dirty="0"/>
          </a:p>
        </p:txBody>
      </p:sp>
      <p:pic>
        <p:nvPicPr>
          <p:cNvPr id="5" name="Obrázek 3" descr="Logo EU peniz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493236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7448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877272"/>
            <a:ext cx="9144000" cy="97387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POZVÁNKA - OSNOVA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784976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b="1" dirty="0"/>
          </a:p>
          <a:p>
            <a:pPr marL="45720" indent="0">
              <a:buNone/>
            </a:pPr>
            <a:r>
              <a:rPr lang="cs-CZ" b="1" dirty="0" smtClean="0"/>
              <a:t>Klíčová slova:	</a:t>
            </a:r>
            <a:r>
              <a:rPr lang="cs-CZ" dirty="0" smtClean="0"/>
              <a:t>Pracovní porada, pozvánka, dopisní předtisk, 			list bez předtisku, osnova, vedoucí pracovní, 			asistent/</a:t>
            </a:r>
            <a:r>
              <a:rPr lang="cs-CZ" dirty="0" err="1" smtClean="0"/>
              <a:t>ka</a:t>
            </a:r>
            <a:r>
              <a:rPr lang="cs-CZ" dirty="0" smtClean="0"/>
              <a:t>, místo konání, regionální pobočky.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b="1" dirty="0" smtClean="0"/>
              <a:t>Anotace: 		</a:t>
            </a:r>
            <a:r>
              <a:rPr lang="cs-CZ" dirty="0" smtClean="0"/>
              <a:t>Vzdělávací materiál obsahuje pozvánku na 				pracovní poradu. Materiál je 	připraven formou 			prezentace – zápis do sešitu.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b="1" dirty="0" smtClean="0"/>
              <a:t>Metodické pokyny: 	</a:t>
            </a:r>
            <a:r>
              <a:rPr lang="cs-CZ" dirty="0" smtClean="0"/>
              <a:t>Snímky prezentace najíždějí po kliknutí myši   			a žáci přes projekci provedou zápis do sešitu.</a:t>
            </a:r>
            <a:endParaRPr lang="cs-CZ" dirty="0"/>
          </a:p>
        </p:txBody>
      </p:sp>
      <p:pic>
        <p:nvPicPr>
          <p:cNvPr id="6" name="Obrázek 3" descr="Logo EU peniz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493236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821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805264"/>
            <a:ext cx="91440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POZVÁNKA - OSNOVA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908720"/>
            <a:ext cx="7488832" cy="4896544"/>
          </a:xfrm>
        </p:spPr>
        <p:txBody>
          <a:bodyPr>
            <a:normAutofit/>
          </a:bodyPr>
          <a:lstStyle/>
          <a:p>
            <a:pPr marL="45720" indent="0">
              <a:lnSpc>
                <a:spcPct val="80000"/>
              </a:lnSpc>
              <a:buNone/>
            </a:pPr>
            <a:endParaRPr lang="cs-CZ" sz="24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cs-CZ" sz="4000" b="1" dirty="0" smtClean="0">
                <a:solidFill>
                  <a:srgbClr val="FFC000"/>
                </a:solidFill>
              </a:rPr>
              <a:t>Patří sem:</a:t>
            </a:r>
          </a:p>
          <a:p>
            <a:endParaRPr lang="cs-CZ" sz="2400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   POZVÁNKA  NA  PORADU</a:t>
            </a:r>
          </a:p>
          <a:p>
            <a:pPr marL="45720" indent="0">
              <a:buNone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2400" dirty="0" smtClean="0"/>
              <a:t>   EVIDENCE  PŘÍTOMNÝCH</a:t>
            </a:r>
          </a:p>
          <a:p>
            <a:pPr marL="45720" indent="0">
              <a:buNone/>
            </a:pPr>
            <a:endParaRPr lang="cs-CZ" sz="2400" dirty="0"/>
          </a:p>
          <a:p>
            <a:r>
              <a:rPr lang="cs-CZ" sz="2400" dirty="0" smtClean="0"/>
              <a:t>   ZÁPIS  Z  PORADY</a:t>
            </a:r>
            <a:endParaRPr lang="cs-CZ" sz="2400" dirty="0"/>
          </a:p>
        </p:txBody>
      </p:sp>
      <p:pic>
        <p:nvPicPr>
          <p:cNvPr id="6" name="Obrázek 3" descr="Logo EU peniz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493236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sarka.schuplerova\AppData\Local\Microsoft\Windows\Temporary Internet Files\Content.IE5\4TN3ZWE5\MC90039747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42524"/>
            <a:ext cx="229181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999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805264"/>
            <a:ext cx="91440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POZVÁNKA - OSNOVA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067121" cy="5112568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pPr marL="45720" indent="0" algn="ctr">
              <a:lnSpc>
                <a:spcPct val="80000"/>
              </a:lnSpc>
              <a:buNone/>
            </a:pPr>
            <a:endParaRPr lang="cs-CZ" sz="4100" b="1" dirty="0" smtClean="0">
              <a:solidFill>
                <a:srgbClr val="FFC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cs-CZ" sz="5800" dirty="0" smtClean="0">
                <a:solidFill>
                  <a:srgbClr val="FF0000"/>
                </a:solidFill>
              </a:rPr>
              <a:t>POZVÁNKY </a:t>
            </a:r>
            <a:r>
              <a:rPr lang="cs-CZ" sz="5800" dirty="0">
                <a:solidFill>
                  <a:srgbClr val="FF0000"/>
                </a:solidFill>
              </a:rPr>
              <a:t>NA PORADY</a:t>
            </a:r>
          </a:p>
          <a:p>
            <a:pPr>
              <a:buFont typeface="Wingdings" pitchFamily="2" charset="2"/>
              <a:buNone/>
            </a:pPr>
            <a:endParaRPr lang="cs-CZ" sz="3600" dirty="0" smtClean="0"/>
          </a:p>
          <a:p>
            <a:pPr>
              <a:buFont typeface="Wingdings" pitchFamily="2" charset="2"/>
              <a:buNone/>
            </a:pPr>
            <a:r>
              <a:rPr lang="cs-CZ" sz="3600" dirty="0" smtClean="0"/>
              <a:t>Na </a:t>
            </a:r>
            <a:r>
              <a:rPr lang="cs-CZ" sz="3600" dirty="0">
                <a:solidFill>
                  <a:srgbClr val="FFC000"/>
                </a:solidFill>
              </a:rPr>
              <a:t>běžné a operativní porady </a:t>
            </a:r>
            <a:r>
              <a:rPr lang="cs-CZ" sz="3600" dirty="0"/>
              <a:t>se písemné pozvánky </a:t>
            </a:r>
            <a:r>
              <a:rPr lang="cs-CZ" sz="3600" b="1" dirty="0">
                <a:solidFill>
                  <a:srgbClr val="FF0000"/>
                </a:solidFill>
              </a:rPr>
              <a:t>neposílají</a:t>
            </a:r>
          </a:p>
          <a:p>
            <a:pPr>
              <a:buFont typeface="Wingdings" pitchFamily="2" charset="2"/>
              <a:buNone/>
            </a:pPr>
            <a:r>
              <a:rPr lang="cs-CZ" sz="3600" dirty="0"/>
              <a:t> – stačí osobní pozvání, někdy elektronická pošta.</a:t>
            </a:r>
          </a:p>
          <a:p>
            <a:pPr>
              <a:buFont typeface="Wingdings" pitchFamily="2" charset="2"/>
              <a:buNone/>
            </a:pPr>
            <a:endParaRPr lang="cs-CZ" sz="3600" dirty="0" smtClean="0"/>
          </a:p>
          <a:p>
            <a:pPr>
              <a:buFont typeface="Wingdings" pitchFamily="2" charset="2"/>
              <a:buNone/>
            </a:pPr>
            <a:r>
              <a:rPr lang="cs-CZ" sz="3600" dirty="0" smtClean="0"/>
              <a:t>Na </a:t>
            </a:r>
            <a:r>
              <a:rPr lang="cs-CZ" sz="3600" dirty="0">
                <a:solidFill>
                  <a:srgbClr val="FFC000"/>
                </a:solidFill>
              </a:rPr>
              <a:t>větší a důležité porady</a:t>
            </a:r>
            <a:r>
              <a:rPr lang="cs-CZ" sz="3600" dirty="0"/>
              <a:t>, kterých se zúčastní pozvaní hosté </a:t>
            </a:r>
          </a:p>
          <a:p>
            <a:pPr>
              <a:buFont typeface="Wingdings" pitchFamily="2" charset="2"/>
              <a:buNone/>
            </a:pPr>
            <a:r>
              <a:rPr lang="cs-CZ" sz="3600" dirty="0"/>
              <a:t>z jiných firem a interní zaměstnanci z místně odloučených</a:t>
            </a:r>
          </a:p>
          <a:p>
            <a:pPr>
              <a:buFont typeface="Wingdings" pitchFamily="2" charset="2"/>
              <a:buNone/>
            </a:pPr>
            <a:r>
              <a:rPr lang="cs-CZ" sz="3600" dirty="0"/>
              <a:t>pracovišť = pozvánky se 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</a:rPr>
              <a:t>posílají</a:t>
            </a:r>
            <a:r>
              <a:rPr lang="cs-CZ" sz="3600" dirty="0"/>
              <a:t>.</a:t>
            </a:r>
          </a:p>
          <a:p>
            <a:pPr>
              <a:buFont typeface="Wingdings" pitchFamily="2" charset="2"/>
              <a:buNone/>
            </a:pPr>
            <a:endParaRPr lang="cs-CZ" sz="36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ROZDĚLENÍ </a:t>
            </a:r>
            <a:r>
              <a:rPr lang="cs-CZ" sz="3600" dirty="0">
                <a:solidFill>
                  <a:srgbClr val="FF0000"/>
                </a:solidFill>
              </a:rPr>
              <a:t>DLE ÚPRAVY</a:t>
            </a:r>
          </a:p>
          <a:p>
            <a:r>
              <a:rPr lang="cs-CZ" sz="3600" dirty="0" smtClean="0"/>
              <a:t>   pozvánky </a:t>
            </a:r>
            <a:r>
              <a:rPr lang="cs-CZ" sz="3600" dirty="0"/>
              <a:t>na list bez předtisku                          </a:t>
            </a:r>
            <a:endParaRPr lang="cs-CZ" sz="3600" dirty="0" smtClean="0"/>
          </a:p>
          <a:p>
            <a:r>
              <a:rPr lang="cs-CZ" sz="3600" dirty="0" smtClean="0"/>
              <a:t>   pozvánky na dopisní předtisk</a:t>
            </a:r>
            <a:r>
              <a:rPr lang="cs-CZ" sz="2400" dirty="0" smtClean="0">
                <a:solidFill>
                  <a:srgbClr val="33CC33"/>
                </a:solidFill>
              </a:rPr>
              <a:t>                                              </a:t>
            </a:r>
          </a:p>
          <a:p>
            <a:r>
              <a:rPr lang="cs-CZ" sz="3600" dirty="0" smtClean="0">
                <a:solidFill>
                  <a:srgbClr val="FF0000"/>
                </a:solidFill>
              </a:rPr>
              <a:t>   </a:t>
            </a:r>
            <a:r>
              <a:rPr lang="cs-CZ" sz="3600" dirty="0" smtClean="0"/>
              <a:t>jako osobní dopis vedoucího</a:t>
            </a:r>
            <a:endParaRPr lang="cs-CZ" sz="3400" dirty="0"/>
          </a:p>
        </p:txBody>
      </p:sp>
      <p:pic>
        <p:nvPicPr>
          <p:cNvPr id="6" name="Obrázek 3" descr="Logo EU peniz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493236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Users\sarka.schuplerova\AppData\Local\Microsoft\Windows\Temporary Internet Files\Content.IE5\4TN3ZWE5\MC9004061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180340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361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805264"/>
            <a:ext cx="91440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POZVÁNKA - OSNOVA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640960" cy="4896544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cs-CZ" sz="3200" b="1" dirty="0" smtClean="0">
                <a:solidFill>
                  <a:srgbClr val="FFC000"/>
                </a:solidFill>
              </a:rPr>
              <a:t>      OSNOVA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</a:rPr>
              <a:t>  </a:t>
            </a:r>
            <a:r>
              <a:rPr lang="cs-CZ" sz="2400" dirty="0" smtClean="0"/>
              <a:t>název </a:t>
            </a:r>
            <a:r>
              <a:rPr lang="cs-CZ" sz="2400" dirty="0"/>
              <a:t>firmy, která poradu </a:t>
            </a:r>
            <a:r>
              <a:rPr lang="cs-CZ" sz="2400" dirty="0" smtClean="0"/>
              <a:t>svolává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 účel porady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 datum </a:t>
            </a:r>
            <a:r>
              <a:rPr lang="cs-CZ" sz="2400" dirty="0"/>
              <a:t>a místo konání, hodina </a:t>
            </a:r>
            <a:r>
              <a:rPr lang="cs-CZ" sz="2400" dirty="0" smtClean="0"/>
              <a:t>zahájení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 program </a:t>
            </a:r>
            <a:r>
              <a:rPr lang="cs-CZ" sz="2400" dirty="0"/>
              <a:t>porady (jednotlivé body jednání, případně i s jejich časovým rozvržením</a:t>
            </a:r>
            <a:r>
              <a:rPr lang="cs-CZ" sz="2400" dirty="0" smtClean="0"/>
              <a:t>)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 termín </a:t>
            </a:r>
            <a:r>
              <a:rPr lang="cs-CZ" sz="2400" dirty="0"/>
              <a:t>ukončení </a:t>
            </a:r>
            <a:r>
              <a:rPr lang="cs-CZ" sz="2400" dirty="0" smtClean="0"/>
              <a:t>porady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 důležité </a:t>
            </a:r>
            <a:r>
              <a:rPr lang="cs-CZ" sz="2400" dirty="0"/>
              <a:t>poznámky pro </a:t>
            </a:r>
            <a:r>
              <a:rPr lang="cs-CZ" sz="2400" dirty="0" smtClean="0"/>
              <a:t>účastníky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 místo </a:t>
            </a:r>
            <a:r>
              <a:rPr lang="cs-CZ" sz="2400" dirty="0"/>
              <a:t>a datum </a:t>
            </a:r>
            <a:r>
              <a:rPr lang="cs-CZ" sz="2400" dirty="0" smtClean="0"/>
              <a:t>vyhotovení</a:t>
            </a:r>
          </a:p>
          <a:p>
            <a:pPr marL="45720" indent="0">
              <a:lnSpc>
                <a:spcPct val="90000"/>
              </a:lnSpc>
              <a:buNone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jméno </a:t>
            </a:r>
            <a:r>
              <a:rPr lang="cs-CZ" sz="2400" dirty="0"/>
              <a:t>a funkce vedoucího, který poradu svolává (za jméno se u rozmnožených pozvánek uvádí zkratka </a:t>
            </a:r>
            <a:r>
              <a:rPr lang="cs-CZ" sz="2400" b="1" dirty="0">
                <a:solidFill>
                  <a:srgbClr val="FF0000"/>
                </a:solidFill>
              </a:rPr>
              <a:t>v. r.</a:t>
            </a:r>
            <a:r>
              <a:rPr lang="cs-CZ" sz="2400" dirty="0"/>
              <a:t>,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což znamená vlastní rukou; vlastnoruční podpis se nepřipojuje nebo se rozmnoží již podepsaný originál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pic>
        <p:nvPicPr>
          <p:cNvPr id="6" name="Obrázek 3" descr="Logo EU peniz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493236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Users\sarka.schuplerova\AppData\Local\Microsoft\Windows\Temporary Internet Files\Content.IE5\4TN3ZWE5\MC9004061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80928"/>
            <a:ext cx="180340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75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877272"/>
            <a:ext cx="8424936" cy="980728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dirty="0" smtClean="0"/>
              <a:t>POUŽITÉ  ZDROJE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974072"/>
            <a:ext cx="8928992" cy="5191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Fleischmannová, E., Jonáš, I., Kuldová, O.: Písemná a elektronická  komunikace pro střední školy a veřejnost 2. Praha: Fortuna, 2005. 151 s. ISBN 80-7168-924-6</a:t>
            </a:r>
          </a:p>
          <a:p>
            <a:r>
              <a:rPr lang="cs-CZ" dirty="0" smtClean="0"/>
              <a:t>Fleischmannová, E., Kuldová, O., Šedý, R.: Obchodní korespondence pro střední školy. Praha: Fortuna, 2000. 119 s. ISBN 80-7168-718-9</a:t>
            </a:r>
          </a:p>
          <a:p>
            <a:r>
              <a:rPr lang="cs-CZ" dirty="0" smtClean="0"/>
              <a:t>Kuldová, O., Fleischmannová, E.: Metodická příručka k technice administrativy a obchodní korespondenci. Praha: Fortuna, 1998. 112 s. ISBN 80-7168-574-7</a:t>
            </a:r>
          </a:p>
          <a:p>
            <a:r>
              <a:rPr lang="cs-CZ" dirty="0" smtClean="0"/>
              <a:t>Slavíčková, M., Valešová, I.: Obchodní dopisy nejen u státní zkoušky. Praha, NÚOV – STÚ 2008. 26 s. + CD ROM</a:t>
            </a:r>
          </a:p>
          <a:p>
            <a:r>
              <a:rPr lang="cs-CZ" dirty="0" smtClean="0"/>
              <a:t>Štiková, S.: Obchodní korespondence I. a II., Plzeň 2001</a:t>
            </a:r>
          </a:p>
          <a:p>
            <a:r>
              <a:rPr lang="cs-CZ" dirty="0" smtClean="0"/>
              <a:t>Kolektiv autorů. Výklad k ČSN 01 6910. Praha, NÚOV – STÚ 2008 na CD ROM.</a:t>
            </a:r>
          </a:p>
          <a:p>
            <a:r>
              <a:rPr lang="cs-CZ" dirty="0" smtClean="0"/>
              <a:t>Kolektiv autorů. Pojmy z oblasti PEK. Praha, NÚOV – STÚ 2008 na CD ROM.</a:t>
            </a:r>
          </a:p>
          <a:p>
            <a:r>
              <a:rPr lang="cs-CZ" dirty="0" err="1" smtClean="0"/>
              <a:t>Gafronová</a:t>
            </a:r>
            <a:r>
              <a:rPr lang="cs-CZ" dirty="0" smtClean="0"/>
              <a:t>, J., Bečka J.V.: Stylizace obchodních dopisů, SPN, 1993. ISBN 80-04-26379-8</a:t>
            </a:r>
          </a:p>
          <a:p>
            <a:r>
              <a:rPr lang="cs-CZ" dirty="0" smtClean="0"/>
              <a:t>Rozhledy-časopis pro písemnou a elektronickou komunikaci</a:t>
            </a:r>
          </a:p>
        </p:txBody>
      </p:sp>
      <p:pic>
        <p:nvPicPr>
          <p:cNvPr id="6" name="Obrázek 3" descr="Logo EU peniz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493236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407398"/>
            <a:ext cx="1728192" cy="127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360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687</TotalTime>
  <Words>449</Words>
  <Application>Microsoft Office PowerPoint</Application>
  <PresentationFormat>Předvádění na obrazovce (4:3)</PresentationFormat>
  <Paragraphs>68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Aerodynamika</vt:lpstr>
      <vt:lpstr>průvodní list</vt:lpstr>
      <vt:lpstr>POZVÁNKA - OSNOVA</vt:lpstr>
      <vt:lpstr>POZVÁNKA - OSNOVA</vt:lpstr>
      <vt:lpstr>POZVÁNKA - OSNOVA</vt:lpstr>
      <vt:lpstr>POZVÁNKA - OSNOVA</vt:lpstr>
      <vt:lpstr>POUŽITÉ 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Šárka Schuplerová</dc:creator>
  <cp:lastModifiedBy>stepan.bartos</cp:lastModifiedBy>
  <cp:revision>71</cp:revision>
  <dcterms:created xsi:type="dcterms:W3CDTF">2012-08-06T07:07:34Z</dcterms:created>
  <dcterms:modified xsi:type="dcterms:W3CDTF">2013-06-09T12:20:46Z</dcterms:modified>
</cp:coreProperties>
</file>