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sldIdLst>
    <p:sldId id="259" r:id="rId2"/>
    <p:sldId id="293" r:id="rId3"/>
    <p:sldId id="357" r:id="rId4"/>
    <p:sldId id="359" r:id="rId5"/>
    <p:sldId id="360" r:id="rId6"/>
    <p:sldId id="391" r:id="rId7"/>
    <p:sldId id="392" r:id="rId8"/>
    <p:sldId id="373" r:id="rId9"/>
    <p:sldId id="390" r:id="rId10"/>
    <p:sldId id="32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4AE69A2-97EF-4896-BCE1-F5A926F6966A}">
          <p14:sldIdLst>
            <p14:sldId id="259"/>
            <p14:sldId id="293"/>
            <p14:sldId id="357"/>
            <p14:sldId id="359"/>
            <p14:sldId id="360"/>
            <p14:sldId id="391"/>
            <p14:sldId id="392"/>
            <p14:sldId id="373"/>
            <p14:sldId id="39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286" autoAdjust="0"/>
  </p:normalViewPr>
  <p:slideViewPr>
    <p:cSldViewPr>
      <p:cViewPr varScale="1">
        <p:scale>
          <a:sx n="80" d="100"/>
          <a:sy n="80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982C-0328-4620-9968-C8F8EDF3EB27}" type="datetimeFigureOut">
              <a:rPr lang="cs-CZ" smtClean="0"/>
              <a:pPr/>
              <a:t>2013-12-08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816A-803D-4C66-BF54-EC5D516D63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6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65E1-277D-4341-9327-60F292FD89B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2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4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2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7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5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9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2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6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8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16349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327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2013-12-08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1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www.zlinskedumy.cz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Soubor:Phoenix_bios.jp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yst%C3%A9mov%C3%BD_software" TargetMode="External"/><Relationship Id="rId3" Type="http://schemas.openxmlformats.org/officeDocument/2006/relationships/hyperlink" Target="http://cs.wikipedia.org/wiki/Po%C4%8D%C3%ADta%C4%8Dov%C3%BD_program" TargetMode="External"/><Relationship Id="rId7" Type="http://schemas.openxmlformats.org/officeDocument/2006/relationships/hyperlink" Target="http://cs.wikipedia.org/wiki/Kernel" TargetMode="External"/><Relationship Id="rId2" Type="http://schemas.openxmlformats.org/officeDocument/2006/relationships/hyperlink" Target="http://cs.wikipedia.org/wiki/Informatika_(po%C4%8D%C3%ADta%C4%8Dov%C3%A1_v%C4%9Bda)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s.wikipedia.org/wiki/Opera%C4%8Dn%C3%AD_pam%C4%9B%C5%A5" TargetMode="External"/><Relationship Id="rId5" Type="http://schemas.openxmlformats.org/officeDocument/2006/relationships/hyperlink" Target="http://cs.wikipedia.org/wiki/Software" TargetMode="External"/><Relationship Id="rId10" Type="http://schemas.openxmlformats.org/officeDocument/2006/relationships/hyperlink" Target="http://cs.wikipedia.org/wiki/API" TargetMode="External"/><Relationship Id="rId4" Type="http://schemas.openxmlformats.org/officeDocument/2006/relationships/hyperlink" Target="http://cs.wikipedia.org/wiki/Po%C4%8D%C3%ADta%C4%8D" TargetMode="External"/><Relationship Id="rId9" Type="http://schemas.openxmlformats.org/officeDocument/2006/relationships/hyperlink" Target="http://cs.wikipedia.org/wiki/Proces_(program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laris_%28opera%C4%8Dn%C3%AD_syst%C3%A9m%29" TargetMode="External"/><Relationship Id="rId3" Type="http://schemas.openxmlformats.org/officeDocument/2006/relationships/hyperlink" Target="http://cs.wikipedia.org/wiki/Microsoft_Windows" TargetMode="External"/><Relationship Id="rId7" Type="http://schemas.openxmlformats.org/officeDocument/2006/relationships/hyperlink" Target="http://cs.wikipedia.org/wiki/Linux" TargetMode="External"/><Relationship Id="rId2" Type="http://schemas.openxmlformats.org/officeDocument/2006/relationships/hyperlink" Target="http://cs.wikipedia.org/wiki/DO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s.wikipedia.org/wiki/Windows_Phone" TargetMode="External"/><Relationship Id="rId5" Type="http://schemas.openxmlformats.org/officeDocument/2006/relationships/hyperlink" Target="http://cs.wikipedia.org/wiki/Palm_OS" TargetMode="External"/><Relationship Id="rId4" Type="http://schemas.openxmlformats.org/officeDocument/2006/relationships/hyperlink" Target="http://cs.wikipedia.org/wiki/Android_%28opera%C4%8Dn%C3%AD_syst%C3%A9m%29" TargetMode="External"/><Relationship Id="rId9" Type="http://schemas.openxmlformats.org/officeDocument/2006/relationships/hyperlink" Target="http://cs.wikipedia.org/wiki/Uni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Microsoft_Windows" TargetMode="External"/><Relationship Id="rId13" Type="http://schemas.openxmlformats.org/officeDocument/2006/relationships/hyperlink" Target="http://cs.wikipedia.org/wiki/Solaris_%28opera%C4%8Dn%C3%AD_syst%C3%A9m%29" TargetMode="External"/><Relationship Id="rId3" Type="http://schemas.openxmlformats.org/officeDocument/2006/relationships/hyperlink" Target="http://cs.wikipedia.org/wiki/Windows_Vista" TargetMode="External"/><Relationship Id="rId7" Type="http://schemas.openxmlformats.org/officeDocument/2006/relationships/hyperlink" Target="http://cs.wikipedia.org/wiki/DOS" TargetMode="External"/><Relationship Id="rId12" Type="http://schemas.openxmlformats.org/officeDocument/2006/relationships/hyperlink" Target="http://cs.wikipedia.org/wiki/Linux" TargetMode="External"/><Relationship Id="rId2" Type="http://schemas.openxmlformats.org/officeDocument/2006/relationships/hyperlink" Target="http://cs.wikipedia.org/wiki/Windows_200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s.wikipedia.org/wiki/Windows_8#Windows_8.1" TargetMode="External"/><Relationship Id="rId11" Type="http://schemas.openxmlformats.org/officeDocument/2006/relationships/hyperlink" Target="http://cs.wikipedia.org/wiki/Windows_Phone" TargetMode="External"/><Relationship Id="rId5" Type="http://schemas.openxmlformats.org/officeDocument/2006/relationships/hyperlink" Target="http://cs.wikipedia.org/wiki/Windows_XP" TargetMode="External"/><Relationship Id="rId10" Type="http://schemas.openxmlformats.org/officeDocument/2006/relationships/hyperlink" Target="http://cs.wikipedia.org/wiki/Palm_OS" TargetMode="External"/><Relationship Id="rId4" Type="http://schemas.openxmlformats.org/officeDocument/2006/relationships/hyperlink" Target="http://cs.wikipedia.org/wiki/Windows_7" TargetMode="External"/><Relationship Id="rId9" Type="http://schemas.openxmlformats.org/officeDocument/2006/relationships/hyperlink" Target="http://cs.wikipedia.org/wiki/Android_%28opera%C4%8Dn%C3%AD_syst%C3%A9m%29" TargetMode="External"/><Relationship Id="rId14" Type="http://schemas.openxmlformats.org/officeDocument/2006/relationships/hyperlink" Target="http://cs.wikipedia.org/wiki/Uni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29" y="188640"/>
            <a:ext cx="5707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17198"/>
              </p:ext>
            </p:extLst>
          </p:nvPr>
        </p:nvGraphicFramePr>
        <p:xfrm>
          <a:off x="1331640" y="1833324"/>
          <a:ext cx="7560840" cy="4420821"/>
        </p:xfrm>
        <a:graphic>
          <a:graphicData uri="http://schemas.openxmlformats.org/drawingml/2006/table">
            <a:tbl>
              <a:tblPr firstRow="1" firstCol="1"/>
              <a:tblGrid>
                <a:gridCol w="1950561"/>
                <a:gridCol w="5610279"/>
              </a:tblGrid>
              <a:tr h="605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a adresa školy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Střední škola zemědělská a přírodovědná Rožnov pod Radhoštěm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nábřeží Dukelských Hrdinů 570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756 61 Rožnov pod Radhoštěm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operačního programu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 Vzdělávání pro konkurenceschopnost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Registrační číslo projektu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24225" algn="l"/>
                        </a:tabLs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CZ.1.07/1.5.00/34.0441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Označení vzdělávacího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VY_32_INOVACE_PP1.PRA.8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Stupeň a typ vzdělávání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Odborné vzdělávání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Vzdělávací oblast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Všeobecné vzdělání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Vzdělávací obor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ICT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tematické oblasti (sady)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1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Informatika – základní pojmy </a:t>
                      </a:r>
                      <a:endParaRPr kumimoji="0" lang="cs-CZ" sz="11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vzdělávacího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1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Operační systém, vlastnosti, funkce</a:t>
                      </a:r>
                      <a:endParaRPr kumimoji="0" lang="cs-CZ" sz="11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Druh učebního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Prezentace 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76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Anotace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Klíčová slova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Systémový software, soubor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složka, Linux, Windows, Android</a:t>
                      </a:r>
                      <a:endParaRPr lang="cs-CZ" sz="1100" dirty="0" smtClean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Ročník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I.-</a:t>
                      </a: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IV.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Typická věková skupina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16 - 19 let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Autor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Ing.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Prašivka Jan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Datum zhotovení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267542" y="1261790"/>
            <a:ext cx="568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3200" dirty="0" smtClean="0">
                <a:latin typeface="Calibri" pitchFamily="34" charset="0"/>
                <a:ea typeface="Calibri"/>
                <a:cs typeface="Calibri" pitchFamily="34" charset="0"/>
              </a:rPr>
              <a:t>Informatika</a:t>
            </a:r>
            <a:r>
              <a:rPr lang="cs-CZ" sz="3200" dirty="0">
                <a:latin typeface="Calibri" pitchFamily="34" charset="0"/>
                <a:ea typeface="Calibri"/>
                <a:cs typeface="Calibri" pitchFamily="34" charset="0"/>
              </a:rPr>
              <a:t>, základní </a:t>
            </a:r>
            <a:r>
              <a:rPr lang="cs-CZ" sz="3200" dirty="0" smtClean="0">
                <a:latin typeface="Calibri" pitchFamily="34" charset="0"/>
                <a:ea typeface="Calibri"/>
                <a:cs typeface="Calibri" pitchFamily="34" charset="0"/>
              </a:rPr>
              <a:t>pojmy</a:t>
            </a:r>
            <a:endParaRPr lang="cs-CZ" sz="3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331640" y="6305550"/>
            <a:ext cx="1512168" cy="476250"/>
          </a:xfrm>
        </p:spPr>
        <p:txBody>
          <a:bodyPr lIns="72000" anchor="ctr"/>
          <a:lstStyle/>
          <a:p>
            <a:r>
              <a:rPr lang="cs-CZ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www.zlinskedumy.cz</a:t>
            </a:r>
            <a:endParaRPr lang="cs-CZ" dirty="0">
              <a:solidFill>
                <a:srgbClr val="C5D1D7">
                  <a:lumMod val="75000"/>
                </a:srgb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40" y="6305550"/>
            <a:ext cx="134874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24873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cs typeface="Times New Roman" pitchFamily="18" charset="0"/>
              </a:rPr>
              <a:t>Použitá literatura, citace</a:t>
            </a:r>
            <a:br>
              <a:rPr lang="cs-CZ" sz="3600" dirty="0" smtClean="0">
                <a:cs typeface="Times New Roman" pitchFamily="18" charset="0"/>
              </a:rPr>
            </a:br>
            <a:endParaRPr lang="cs-CZ" sz="3600" dirty="0"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8" y="980728"/>
            <a:ext cx="7848872" cy="1139354"/>
          </a:xfrm>
        </p:spPr>
        <p:txBody>
          <a:bodyPr>
            <a:normAutofit/>
          </a:bodyPr>
          <a:lstStyle/>
          <a:p>
            <a:pPr marL="82296" indent="0">
              <a:lnSpc>
                <a:spcPct val="120000"/>
              </a:lnSpc>
              <a:buNone/>
            </a:pPr>
            <a:endParaRPr lang="cs-CZ" sz="28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endParaRPr lang="cs-CZ" sz="2800" b="1" cap="all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119675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Obrázek 4 </a:t>
            </a:r>
            <a:r>
              <a:rPr lang="cs-CZ" dirty="0"/>
              <a:t>NEZNÁMÝ. </a:t>
            </a:r>
            <a:r>
              <a:rPr lang="cs-CZ" i="1" dirty="0" err="1"/>
              <a:t>Soubor:Phoenix</a:t>
            </a:r>
            <a:r>
              <a:rPr lang="cs-CZ" i="1" dirty="0"/>
              <a:t> </a:t>
            </a:r>
            <a:r>
              <a:rPr lang="cs-CZ" i="1" dirty="0" smtClean="0"/>
              <a:t>bios.jpg– </a:t>
            </a:r>
            <a:r>
              <a:rPr lang="cs-CZ" i="1" dirty="0"/>
              <a:t>Wikipedie</a:t>
            </a:r>
            <a:r>
              <a:rPr lang="cs-CZ" dirty="0"/>
              <a:t> [online]. [cit. </a:t>
            </a:r>
            <a:r>
              <a:rPr lang="cs-CZ" dirty="0" smtClean="0"/>
              <a:t>22.1.2006]. </a:t>
            </a:r>
            <a:r>
              <a:rPr lang="cs-CZ" dirty="0"/>
              <a:t>Dostupný na </a:t>
            </a:r>
            <a:r>
              <a:rPr lang="cs-CZ" dirty="0" smtClean="0"/>
              <a:t>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cs.wikipedia.org/wiki/Soubor:Phoenix_bios.jpg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909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Operační systémy</a:t>
            </a:r>
            <a:endParaRPr lang="cs-CZ" sz="3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75556" y="1547050"/>
            <a:ext cx="7920880" cy="208823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cs-CZ" sz="2400" b="1" dirty="0"/>
              <a:t>Operační systém</a:t>
            </a:r>
            <a:r>
              <a:rPr lang="cs-CZ" sz="2400" dirty="0"/>
              <a:t> je v </a:t>
            </a:r>
            <a:r>
              <a:rPr lang="cs-CZ" sz="2400" dirty="0">
                <a:hlinkClick r:id="rId2" tooltip="Informatika (počítačová věda)"/>
              </a:rPr>
              <a:t>informatice</a:t>
            </a:r>
            <a:r>
              <a:rPr lang="cs-CZ" sz="2400" dirty="0"/>
              <a:t> základní </a:t>
            </a:r>
            <a:r>
              <a:rPr lang="cs-CZ" sz="2400" dirty="0">
                <a:hlinkClick r:id="rId3" tooltip="Počítačový program"/>
              </a:rPr>
              <a:t>programové</a:t>
            </a:r>
            <a:r>
              <a:rPr lang="cs-CZ" sz="2400" dirty="0"/>
              <a:t> vybavení </a:t>
            </a:r>
            <a:r>
              <a:rPr lang="cs-CZ" sz="2400" dirty="0">
                <a:hlinkClick r:id="rId4" tooltip="Počítač"/>
              </a:rPr>
              <a:t>počítače</a:t>
            </a:r>
            <a:r>
              <a:rPr lang="cs-CZ" sz="2400" dirty="0"/>
              <a:t> (tj. </a:t>
            </a:r>
            <a:r>
              <a:rPr lang="cs-CZ" sz="2400" dirty="0">
                <a:hlinkClick r:id="rId5" tooltip="Software"/>
              </a:rPr>
              <a:t>software</a:t>
            </a:r>
            <a:r>
              <a:rPr lang="cs-CZ" sz="2400" dirty="0"/>
              <a:t>), které je zavedeno do </a:t>
            </a:r>
            <a:r>
              <a:rPr lang="cs-CZ" sz="2400" dirty="0">
                <a:hlinkClick r:id="rId6" tooltip="Operační paměť"/>
              </a:rPr>
              <a:t>paměti</a:t>
            </a:r>
            <a:r>
              <a:rPr lang="cs-CZ" sz="2400" dirty="0"/>
              <a:t> počítače při jeho startu a zůstává v činnosti až do jeho vypnutí. Skládá se z </a:t>
            </a:r>
            <a:r>
              <a:rPr lang="cs-CZ" sz="2400" dirty="0">
                <a:hlinkClick r:id="rId7" tooltip="Kernel"/>
              </a:rPr>
              <a:t>jádra</a:t>
            </a:r>
            <a:r>
              <a:rPr lang="cs-CZ" sz="2400" dirty="0"/>
              <a:t> (kernel) a pomocných </a:t>
            </a:r>
            <a:r>
              <a:rPr lang="cs-CZ" sz="2400" dirty="0">
                <a:hlinkClick r:id="rId8" tooltip="Systémový software"/>
              </a:rPr>
              <a:t>systémových nástrojů</a:t>
            </a:r>
            <a:r>
              <a:rPr lang="cs-CZ" sz="2400" dirty="0"/>
              <a:t>. Hlavním úkolem operačního systému je zajistit uživateli možnost ovládat počítač, vytvořit pro </a:t>
            </a:r>
            <a:r>
              <a:rPr lang="cs-CZ" sz="2400" dirty="0">
                <a:hlinkClick r:id="rId9" tooltip="Proces (program)"/>
              </a:rPr>
              <a:t>procesy</a:t>
            </a:r>
            <a:r>
              <a:rPr lang="cs-CZ" sz="2400" dirty="0"/>
              <a:t> stabilní </a:t>
            </a:r>
            <a:r>
              <a:rPr lang="cs-CZ" sz="2400" dirty="0">
                <a:hlinkClick r:id="rId10" tooltip="API"/>
              </a:rPr>
              <a:t>aplikační rozhraní</a:t>
            </a:r>
            <a:r>
              <a:rPr lang="cs-CZ" sz="2400" dirty="0"/>
              <a:t> (API) a přidělovat jim systémové zdroje. Operační systém je velmi komplexní software, jehož vývoj je mnohem složitější a náročnější, než vývoj obyčejných programů.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Operační systémy</a:t>
            </a:r>
            <a:endParaRPr lang="cs-CZ" sz="3600" dirty="0"/>
          </a:p>
        </p:txBody>
      </p:sp>
      <p:sp>
        <p:nvSpPr>
          <p:cNvPr id="6" name="Zaoblený obdélník 5"/>
          <p:cNvSpPr/>
          <p:nvPr/>
        </p:nvSpPr>
        <p:spPr>
          <a:xfrm>
            <a:off x="467544" y="1700808"/>
            <a:ext cx="4074307" cy="44697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Operační </a:t>
            </a:r>
            <a:r>
              <a:rPr lang="cs-CZ" b="1" dirty="0" err="1" smtClean="0">
                <a:solidFill>
                  <a:schemeClr val="tx1"/>
                </a:solidFill>
              </a:rPr>
              <a:t>sytémy</a:t>
            </a:r>
            <a:endParaRPr lang="cs-CZ" b="1" dirty="0" smtClean="0">
              <a:solidFill>
                <a:schemeClr val="tx1"/>
              </a:solidFill>
            </a:endParaRP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…………………………….………</a:t>
            </a: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………………………………..……</a:t>
            </a:r>
            <a:endParaRPr lang="cs-CZ" b="1" dirty="0">
              <a:solidFill>
                <a:schemeClr val="tx1"/>
              </a:solidFill>
            </a:endParaRP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…………………………….………</a:t>
            </a:r>
            <a:endParaRPr lang="cs-CZ" b="1" dirty="0">
              <a:solidFill>
                <a:schemeClr val="tx1"/>
              </a:solidFill>
            </a:endParaRP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………………………………..……</a:t>
            </a: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…………………………….………</a:t>
            </a:r>
            <a:endParaRPr lang="cs-CZ" b="1" dirty="0">
              <a:solidFill>
                <a:schemeClr val="tx1"/>
              </a:solidFill>
            </a:endParaRP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………………………………..……</a:t>
            </a:r>
            <a:endParaRPr lang="cs-CZ" b="1" dirty="0">
              <a:solidFill>
                <a:schemeClr val="tx1"/>
              </a:solidFill>
            </a:endParaRP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…………………………………….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ový bublinový popisek 2"/>
          <p:cNvSpPr/>
          <p:nvPr/>
        </p:nvSpPr>
        <p:spPr>
          <a:xfrm>
            <a:off x="4541851" y="1052736"/>
            <a:ext cx="3954328" cy="1872208"/>
          </a:xfrm>
          <a:prstGeom prst="wedgeRoundRectCallout">
            <a:avLst>
              <a:gd name="adj1" fmla="val -49243"/>
              <a:gd name="adj2" fmla="val 84362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Zkuste vyjmenovat příklady operačních systémů.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408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SYSTÉMOVÝ SOFTWARE</a:t>
            </a:r>
            <a:endParaRPr lang="cs-CZ" sz="3600" dirty="0"/>
          </a:p>
        </p:txBody>
      </p:sp>
      <p:sp>
        <p:nvSpPr>
          <p:cNvPr id="10" name="Obdélník 9"/>
          <p:cNvSpPr/>
          <p:nvPr/>
        </p:nvSpPr>
        <p:spPr>
          <a:xfrm>
            <a:off x="2915816" y="1086952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OPERAČNÍ SYSTÉMY</a:t>
            </a:r>
            <a:endParaRPr lang="cs-CZ" sz="2400" dirty="0"/>
          </a:p>
        </p:txBody>
      </p:sp>
      <p:pic>
        <p:nvPicPr>
          <p:cNvPr id="1026" name="Picture 2" descr="http://upload.wikimedia.org/wikipedia/commons/4/43/Android_4.3_Jelly_Bean_on_Nex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5297"/>
            <a:ext cx="2143154" cy="38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5/54/KDE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05297"/>
            <a:ext cx="6150514" cy="38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51520" y="5843145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 – Android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652120" y="5827207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2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Linux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SYSTÉMOVÝ SOFTWARE</a:t>
            </a:r>
            <a:endParaRPr lang="cs-CZ" sz="3600" dirty="0"/>
          </a:p>
        </p:txBody>
      </p:sp>
      <p:sp>
        <p:nvSpPr>
          <p:cNvPr id="11" name="Obdélník 10"/>
          <p:cNvSpPr/>
          <p:nvPr/>
        </p:nvSpPr>
        <p:spPr>
          <a:xfrm>
            <a:off x="6876257" y="5991224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3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Windows 8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24944"/>
            <a:ext cx="6600195" cy="3712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915816" y="1086952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OPERAČNÍ SYSTÉMY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211615" y="1724890"/>
            <a:ext cx="872264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Systémový software zahrnuje, kromě vlastního operačního systému i jeho jádro včetně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ovladačů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také pomocné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systémové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nástroje, které zajišťují správu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operačního systému (formátování disků,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oprávnění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utility apod.)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44858" y="365279"/>
            <a:ext cx="8510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32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Příklady </a:t>
            </a:r>
            <a:r>
              <a:rPr lang="cs-CZ" sz="32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Operačních systémů</a:t>
            </a:r>
            <a:endParaRPr lang="cs-CZ" sz="3200" b="1" cap="al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2771800" y="1412776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 smtClean="0">
                <a:hlinkClick r:id="rId2" tooltip="DOS"/>
              </a:rPr>
              <a:t>MS - DOS</a:t>
            </a:r>
            <a:endParaRPr lang="cs-CZ" sz="2400" b="1" dirty="0"/>
          </a:p>
        </p:txBody>
      </p:sp>
      <p:sp>
        <p:nvSpPr>
          <p:cNvPr id="16" name="Volný tvar 15"/>
          <p:cNvSpPr/>
          <p:nvPr/>
        </p:nvSpPr>
        <p:spPr>
          <a:xfrm>
            <a:off x="2769762" y="3344832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>
                <a:hlinkClick r:id="rId3" tooltip="Microsoft Windows"/>
              </a:rPr>
              <a:t>Windows</a:t>
            </a:r>
            <a:endParaRPr lang="cs-CZ" sz="2400" b="1" dirty="0"/>
          </a:p>
        </p:txBody>
      </p:sp>
      <p:sp>
        <p:nvSpPr>
          <p:cNvPr id="17" name="Volný tvar 16"/>
          <p:cNvSpPr/>
          <p:nvPr/>
        </p:nvSpPr>
        <p:spPr>
          <a:xfrm>
            <a:off x="2757135" y="4309904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>
                <a:hlinkClick r:id="rId4" tooltip="Android (operační systém)"/>
              </a:rPr>
              <a:t>Android</a:t>
            </a:r>
            <a:r>
              <a:rPr lang="cs-CZ" sz="2400" dirty="0"/>
              <a:t> • </a:t>
            </a:r>
            <a:r>
              <a:rPr lang="cs-CZ" sz="2400" dirty="0" smtClean="0"/>
              <a:t> </a:t>
            </a:r>
            <a:r>
              <a:rPr lang="cs-CZ" sz="2400" dirty="0">
                <a:hlinkClick r:id="rId5" tooltip="Palm OS"/>
              </a:rPr>
              <a:t>Palm OS</a:t>
            </a:r>
            <a:r>
              <a:rPr lang="cs-CZ" sz="2400" dirty="0"/>
              <a:t> • </a:t>
            </a:r>
            <a:r>
              <a:rPr lang="cs-CZ" sz="2400" dirty="0" smtClean="0"/>
              <a:t>  </a:t>
            </a:r>
            <a:r>
              <a:rPr lang="cs-CZ" sz="2400" dirty="0">
                <a:hlinkClick r:id="rId6" tooltip="Windows Phone"/>
              </a:rPr>
              <a:t>Windows </a:t>
            </a:r>
            <a:r>
              <a:rPr lang="cs-CZ" sz="2400" dirty="0" err="1" smtClean="0">
                <a:hlinkClick r:id="rId6" tooltip="Windows Phone"/>
              </a:rPr>
              <a:t>Phone</a:t>
            </a:r>
            <a:endParaRPr lang="cs-CZ" sz="2400" b="1" dirty="0"/>
          </a:p>
        </p:txBody>
      </p:sp>
      <p:sp>
        <p:nvSpPr>
          <p:cNvPr id="18" name="Volný tvar 17"/>
          <p:cNvSpPr/>
          <p:nvPr/>
        </p:nvSpPr>
        <p:spPr>
          <a:xfrm>
            <a:off x="2771661" y="2394190"/>
            <a:ext cx="3924739" cy="868422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>
                <a:hlinkClick r:id="rId7" tooltip="Linux"/>
              </a:rPr>
              <a:t>Linux</a:t>
            </a:r>
            <a:endParaRPr lang="cs-CZ" sz="2400" b="1" dirty="0"/>
          </a:p>
        </p:txBody>
      </p:sp>
      <p:sp>
        <p:nvSpPr>
          <p:cNvPr id="19" name="Volný tvar 18"/>
          <p:cNvSpPr/>
          <p:nvPr/>
        </p:nvSpPr>
        <p:spPr>
          <a:xfrm>
            <a:off x="2757135" y="5307268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 err="1">
                <a:hlinkClick r:id="rId8" tooltip="Solaris (operační systém)"/>
              </a:rPr>
              <a:t>Solaris</a:t>
            </a:r>
            <a:r>
              <a:rPr lang="cs-CZ" sz="2400" dirty="0"/>
              <a:t> • </a:t>
            </a:r>
            <a:r>
              <a:rPr lang="cs-CZ" sz="2400" dirty="0">
                <a:hlinkClick r:id="rId9" tooltip="Unix"/>
              </a:rPr>
              <a:t>UNIX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9936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44858" y="365279"/>
            <a:ext cx="8510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32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Windows  verze</a:t>
            </a:r>
            <a:endParaRPr lang="cs-CZ" sz="3200" b="1" cap="al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467683" y="1367466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 smtClean="0">
                <a:hlinkClick r:id="rId2" tooltip="Windows 2000"/>
              </a:rPr>
              <a:t>Windows 95, 95,  </a:t>
            </a:r>
            <a:r>
              <a:rPr lang="cs-CZ" sz="2400" dirty="0">
                <a:hlinkClick r:id="rId2" tooltip="Windows 2000"/>
              </a:rPr>
              <a:t>2000</a:t>
            </a:r>
            <a:endParaRPr lang="cs-CZ" sz="2400" b="1" dirty="0"/>
          </a:p>
        </p:txBody>
      </p:sp>
      <p:sp>
        <p:nvSpPr>
          <p:cNvPr id="16" name="Volný tvar 15"/>
          <p:cNvSpPr/>
          <p:nvPr/>
        </p:nvSpPr>
        <p:spPr>
          <a:xfrm>
            <a:off x="465645" y="3299522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>
                <a:hlinkClick r:id="rId3" tooltip="Windows Vista"/>
              </a:rPr>
              <a:t>Windows Vista</a:t>
            </a:r>
            <a:endParaRPr lang="cs-CZ" sz="2400" b="1" dirty="0"/>
          </a:p>
        </p:txBody>
      </p:sp>
      <p:sp>
        <p:nvSpPr>
          <p:cNvPr id="17" name="Volný tvar 16"/>
          <p:cNvSpPr/>
          <p:nvPr/>
        </p:nvSpPr>
        <p:spPr>
          <a:xfrm>
            <a:off x="453018" y="4264594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>
                <a:hlinkClick r:id="rId4" tooltip="Windows 7"/>
              </a:rPr>
              <a:t>Windows 7</a:t>
            </a:r>
            <a:endParaRPr lang="cs-CZ" sz="2400" b="1" dirty="0"/>
          </a:p>
        </p:txBody>
      </p:sp>
      <p:sp>
        <p:nvSpPr>
          <p:cNvPr id="18" name="Volný tvar 17"/>
          <p:cNvSpPr/>
          <p:nvPr/>
        </p:nvSpPr>
        <p:spPr>
          <a:xfrm>
            <a:off x="467544" y="2348880"/>
            <a:ext cx="3924739" cy="868422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>
                <a:hlinkClick r:id="rId5" tooltip="Windows XP"/>
              </a:rPr>
              <a:t>Windows XP</a:t>
            </a:r>
            <a:endParaRPr lang="cs-CZ" sz="2400" b="1" dirty="0"/>
          </a:p>
        </p:txBody>
      </p:sp>
      <p:sp>
        <p:nvSpPr>
          <p:cNvPr id="19" name="Volný tvar 18"/>
          <p:cNvSpPr/>
          <p:nvPr/>
        </p:nvSpPr>
        <p:spPr>
          <a:xfrm>
            <a:off x="453018" y="5261958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>
                <a:hlinkClick r:id="rId6" tooltip="Windows 8"/>
              </a:rPr>
              <a:t>Windows </a:t>
            </a:r>
            <a:r>
              <a:rPr lang="cs-CZ" sz="2400" dirty="0" smtClean="0">
                <a:hlinkClick r:id="rId6" tooltip="Windows 8"/>
              </a:rPr>
              <a:t>8, - 8.1</a:t>
            </a:r>
            <a:endParaRPr lang="cs-CZ" sz="2400" b="1" dirty="0"/>
          </a:p>
        </p:txBody>
      </p:sp>
      <p:sp>
        <p:nvSpPr>
          <p:cNvPr id="8" name="Volný tvar 7"/>
          <p:cNvSpPr/>
          <p:nvPr/>
        </p:nvSpPr>
        <p:spPr>
          <a:xfrm>
            <a:off x="4843603" y="1367466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 smtClean="0">
                <a:hlinkClick r:id="rId7" tooltip="DOS"/>
              </a:rPr>
              <a:t>MS - DOS</a:t>
            </a:r>
            <a:endParaRPr lang="cs-CZ" sz="2400" b="1" dirty="0"/>
          </a:p>
        </p:txBody>
      </p:sp>
      <p:sp>
        <p:nvSpPr>
          <p:cNvPr id="9" name="Volný tvar 8"/>
          <p:cNvSpPr/>
          <p:nvPr/>
        </p:nvSpPr>
        <p:spPr>
          <a:xfrm>
            <a:off x="4841565" y="3299522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>
                <a:hlinkClick r:id="rId8" tooltip="Microsoft Windows"/>
              </a:rPr>
              <a:t>Windows</a:t>
            </a:r>
            <a:endParaRPr lang="cs-CZ" sz="2400" b="1" dirty="0"/>
          </a:p>
        </p:txBody>
      </p:sp>
      <p:sp>
        <p:nvSpPr>
          <p:cNvPr id="10" name="Volný tvar 9"/>
          <p:cNvSpPr/>
          <p:nvPr/>
        </p:nvSpPr>
        <p:spPr>
          <a:xfrm>
            <a:off x="4828938" y="4264594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>
                <a:hlinkClick r:id="rId9" tooltip="Android (operační systém)"/>
              </a:rPr>
              <a:t>Android</a:t>
            </a:r>
            <a:r>
              <a:rPr lang="cs-CZ" sz="2400" dirty="0"/>
              <a:t> • </a:t>
            </a:r>
            <a:r>
              <a:rPr lang="cs-CZ" sz="2400" dirty="0" smtClean="0"/>
              <a:t> </a:t>
            </a:r>
            <a:r>
              <a:rPr lang="cs-CZ" sz="2400" dirty="0">
                <a:hlinkClick r:id="rId10" tooltip="Palm OS"/>
              </a:rPr>
              <a:t>Palm OS</a:t>
            </a:r>
            <a:r>
              <a:rPr lang="cs-CZ" sz="2400" dirty="0"/>
              <a:t> • </a:t>
            </a:r>
            <a:r>
              <a:rPr lang="cs-CZ" sz="2400" dirty="0" smtClean="0"/>
              <a:t>  </a:t>
            </a:r>
            <a:r>
              <a:rPr lang="cs-CZ" sz="2400" dirty="0">
                <a:hlinkClick r:id="rId11" tooltip="Windows Phone"/>
              </a:rPr>
              <a:t>Windows </a:t>
            </a:r>
            <a:r>
              <a:rPr lang="cs-CZ" sz="2400" dirty="0" err="1" smtClean="0">
                <a:hlinkClick r:id="rId11" tooltip="Windows Phone"/>
              </a:rPr>
              <a:t>Phone</a:t>
            </a:r>
            <a:endParaRPr lang="cs-CZ" sz="2400" b="1" dirty="0"/>
          </a:p>
        </p:txBody>
      </p:sp>
      <p:sp>
        <p:nvSpPr>
          <p:cNvPr id="11" name="Volný tvar 10"/>
          <p:cNvSpPr/>
          <p:nvPr/>
        </p:nvSpPr>
        <p:spPr>
          <a:xfrm>
            <a:off x="4843464" y="2348880"/>
            <a:ext cx="3924739" cy="868422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>
                <a:hlinkClick r:id="rId12" tooltip="Linux"/>
              </a:rPr>
              <a:t>Linux</a:t>
            </a:r>
            <a:endParaRPr lang="cs-CZ" sz="2400" b="1" dirty="0"/>
          </a:p>
        </p:txBody>
      </p:sp>
      <p:sp>
        <p:nvSpPr>
          <p:cNvPr id="12" name="Volný tvar 11"/>
          <p:cNvSpPr/>
          <p:nvPr/>
        </p:nvSpPr>
        <p:spPr>
          <a:xfrm>
            <a:off x="4828938" y="5261958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algn="ctr"/>
            <a:r>
              <a:rPr lang="cs-CZ" sz="2400" dirty="0" err="1">
                <a:hlinkClick r:id="rId13" tooltip="Solaris (operační systém)"/>
              </a:rPr>
              <a:t>Solaris</a:t>
            </a:r>
            <a:r>
              <a:rPr lang="cs-CZ" sz="2400" dirty="0"/>
              <a:t> • </a:t>
            </a:r>
            <a:r>
              <a:rPr lang="cs-CZ" sz="2400" dirty="0">
                <a:hlinkClick r:id="rId14" tooltip="Unix"/>
              </a:rPr>
              <a:t>UNIX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1526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3528" y="397186"/>
            <a:ext cx="8352928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/>
              <a:t>opakování</a:t>
            </a:r>
            <a:endParaRPr lang="cs-CZ" sz="36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79512" y="1196752"/>
            <a:ext cx="8748464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Jaký je rozdíl mezi softwarem a hardwarem ?</a:t>
            </a:r>
            <a:endParaRPr lang="cs-CZ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67544" y="2175950"/>
            <a:ext cx="3744416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SOFTWARE</a:t>
            </a:r>
          </a:p>
          <a:p>
            <a:pPr algn="ctr"/>
            <a:endParaRPr lang="cs-CZ" sz="2800" b="1" dirty="0"/>
          </a:p>
          <a:p>
            <a:pPr algn="ctr"/>
            <a:r>
              <a:rPr lang="cs-CZ" sz="2800" b="1" dirty="0" smtClean="0"/>
              <a:t>………………………………………………</a:t>
            </a:r>
            <a:endParaRPr lang="cs-CZ" sz="28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4716016" y="2173705"/>
            <a:ext cx="3744416" cy="237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+mj-lt"/>
                <a:cs typeface="Arial" panose="020B0604020202020204" pitchFamily="34" charset="0"/>
              </a:rPr>
              <a:t>HARDWARE</a:t>
            </a:r>
          </a:p>
          <a:p>
            <a:pPr algn="ctr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48829" y="4725144"/>
            <a:ext cx="8748464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24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JakÉ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ZNÁTE DRUHY SOFTWARU ?</a:t>
            </a:r>
            <a:endParaRPr lang="cs-CZ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85611" y="5518008"/>
            <a:ext cx="7974822" cy="11153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  a   ………………………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107504" y="116632"/>
            <a:ext cx="6534986" cy="495517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Vyjmenujte správné dvojice pojmů </a:t>
            </a:r>
            <a:endParaRPr lang="cs-CZ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23571" y="1988926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TEXTOVÝ EDITOR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71939" y="4421664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TEXTOVÝ PROCESOR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223571" y="3211001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DATABÁZE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1520" y="5655155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PREZENTAČNÍ PROGRAM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239852" y="758361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GRAFICKÝ EDITOR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6190023" y="3202212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TABULKOVÝ PROCESOR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6228184" y="5655155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WEBOVÝ PROHLÍŽEČ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251520" y="3194025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Poznámkový Blok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6190023" y="1993611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Microsoft Word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230981" y="4424590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Microsoft Excel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6190023" y="774159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Microsoft PowerPoint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3239852" y="5655155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Zoner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Photostudio</a:t>
            </a:r>
            <a:r>
              <a:rPr lang="cs-CZ" sz="2000" b="1" dirty="0" smtClean="0"/>
              <a:t> 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6190023" y="4421664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Microsoft Access</a:t>
            </a:r>
          </a:p>
        </p:txBody>
      </p:sp>
      <p:sp>
        <p:nvSpPr>
          <p:cNvPr id="26" name="Zaoblený obdélník 25"/>
          <p:cNvSpPr/>
          <p:nvPr/>
        </p:nvSpPr>
        <p:spPr>
          <a:xfrm>
            <a:off x="254386" y="1970712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Mozilla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Firefox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416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7841</TotalTime>
  <Words>408</Words>
  <Application>Microsoft Office PowerPoint</Application>
  <PresentationFormat>Předvádění na obrazovce (4:3)</PresentationFormat>
  <Paragraphs>107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Verdana</vt:lpstr>
      <vt:lpstr>Wingdings 2</vt:lpstr>
      <vt:lpstr>Slunovrat</vt:lpstr>
      <vt:lpstr>Prezentace aplikace PowerPoint</vt:lpstr>
      <vt:lpstr>Operační systémy</vt:lpstr>
      <vt:lpstr>Operační systémy</vt:lpstr>
      <vt:lpstr>SYSTÉMOVÝ SOFTWARE</vt:lpstr>
      <vt:lpstr>SYSTÉMOVÝ SOFTWARE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literatura, citace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Operační systémy</dc:title>
  <dc:creator>SŠZePř</dc:creator>
  <cp:lastModifiedBy>Ing. Jan Prašivka</cp:lastModifiedBy>
  <cp:revision>348</cp:revision>
  <dcterms:created xsi:type="dcterms:W3CDTF">2012-07-01T09:09:54Z</dcterms:created>
  <dcterms:modified xsi:type="dcterms:W3CDTF">2013-12-08T10:29:33Z</dcterms:modified>
</cp:coreProperties>
</file>