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9" r:id="rId2"/>
    <p:sldId id="293" r:id="rId3"/>
    <p:sldId id="356" r:id="rId4"/>
    <p:sldId id="357" r:id="rId5"/>
    <p:sldId id="378" r:id="rId6"/>
    <p:sldId id="377" r:id="rId7"/>
    <p:sldId id="359" r:id="rId8"/>
    <p:sldId id="360" r:id="rId9"/>
    <p:sldId id="379" r:id="rId10"/>
    <p:sldId id="380" r:id="rId11"/>
    <p:sldId id="381" r:id="rId12"/>
    <p:sldId id="382" r:id="rId13"/>
    <p:sldId id="386" r:id="rId14"/>
    <p:sldId id="383" r:id="rId15"/>
    <p:sldId id="384" r:id="rId16"/>
    <p:sldId id="387" r:id="rId17"/>
    <p:sldId id="388" r:id="rId18"/>
    <p:sldId id="389" r:id="rId19"/>
    <p:sldId id="385" r:id="rId20"/>
    <p:sldId id="373" r:id="rId21"/>
    <p:sldId id="390" r:id="rId22"/>
    <p:sldId id="32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AE69A2-97EF-4896-BCE1-F5A926F6966A}">
          <p14:sldIdLst>
            <p14:sldId id="259"/>
            <p14:sldId id="293"/>
            <p14:sldId id="356"/>
            <p14:sldId id="357"/>
            <p14:sldId id="378"/>
            <p14:sldId id="377"/>
            <p14:sldId id="359"/>
            <p14:sldId id="360"/>
            <p14:sldId id="379"/>
            <p14:sldId id="380"/>
            <p14:sldId id="381"/>
            <p14:sldId id="382"/>
            <p14:sldId id="386"/>
            <p14:sldId id="383"/>
            <p14:sldId id="384"/>
            <p14:sldId id="387"/>
            <p14:sldId id="388"/>
            <p14:sldId id="389"/>
            <p14:sldId id="385"/>
            <p14:sldId id="373"/>
            <p14:sldId id="39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286" autoAdjust="0"/>
  </p:normalViewPr>
  <p:slideViewPr>
    <p:cSldViewPr>
      <p:cViewPr varScale="1">
        <p:scale>
          <a:sx n="73" d="100"/>
          <a:sy n="73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982C-0328-4620-9968-C8F8EDF3EB27}" type="datetimeFigureOut">
              <a:rPr lang="cs-CZ" smtClean="0"/>
              <a:pPr/>
              <a:t>13. 11. 2013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816A-803D-4C66-BF54-EC5D516D63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6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65E1-277D-4341-9327-60F292FD89B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2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7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16349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27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475E5C-3C28-4DAB-8CF5-008AB36AF5E3}" type="datetimeFigureOut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13. 11. 2013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FC76BC-D8AA-4318-9C80-2D5B29B7CFF5}" type="slidenum">
              <a:rPr lang="cs-CZ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cs-CZ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1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zlinskedumy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itmapov%C3%BD_grafick%C3%BD_editor" TargetMode="External"/><Relationship Id="rId2" Type="http://schemas.openxmlformats.org/officeDocument/2006/relationships/hyperlink" Target="http://cs.wikipedia.org/wiki/Software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cs.wikipedia.org/wiki/Textov%C3%BD_editor" TargetMode="External"/><Relationship Id="rId4" Type="http://schemas.openxmlformats.org/officeDocument/2006/relationships/hyperlink" Target="http://cs.wikipedia.org/wiki/Form%C3%A1tovan%C3%BD_te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Aplika%C4%8Dn%C3%AD_program" TargetMode="External"/><Relationship Id="rId2" Type="http://schemas.openxmlformats.org/officeDocument/2006/relationships/hyperlink" Target="http://cs.wikipedia.org/wiki/Datab%C3%A1ze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astrov%C3%A1_grafika" TargetMode="External"/><Relationship Id="rId13" Type="http://schemas.openxmlformats.org/officeDocument/2006/relationships/hyperlink" Target="http://cs.wikipedia.org/wiki/Vektorov%C3%A1_grafika" TargetMode="External"/><Relationship Id="rId3" Type="http://schemas.openxmlformats.org/officeDocument/2006/relationships/hyperlink" Target="http://cs.wikipedia.org/wiki/Hypertext_Transfer_Protocol" TargetMode="External"/><Relationship Id="rId7" Type="http://schemas.openxmlformats.org/officeDocument/2006/relationships/hyperlink" Target="http://cs.wikipedia.org/wiki/Extensible_Markup_Language" TargetMode="External"/><Relationship Id="rId12" Type="http://schemas.openxmlformats.org/officeDocument/2006/relationships/hyperlink" Target="http://cs.wikipedia.org/wiki/Tagged_Image_File_Format" TargetMode="External"/><Relationship Id="rId17" Type="http://schemas.openxmlformats.org/officeDocument/2006/relationships/hyperlink" Target="http://cs.wikipedia.org/wiki/Scalable_Vector_Graphics" TargetMode="External"/><Relationship Id="rId2" Type="http://schemas.openxmlformats.org/officeDocument/2006/relationships/hyperlink" Target="http://cs.wikipedia.org/wiki/World_Wide_Web" TargetMode="External"/><Relationship Id="rId16" Type="http://schemas.openxmlformats.org/officeDocument/2006/relationships/hyperlink" Target="http://cs.wikipedia.org/w/index.php?title=Windows_Metafile&amp;action=edit&amp;redlink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s.wikipedia.org/wiki/Extensible_HyperText_Markup_Language" TargetMode="External"/><Relationship Id="rId11" Type="http://schemas.openxmlformats.org/officeDocument/2006/relationships/hyperlink" Target="http://cs.wikipedia.org/wiki/Graphics_Interchange_Format" TargetMode="External"/><Relationship Id="rId5" Type="http://schemas.openxmlformats.org/officeDocument/2006/relationships/hyperlink" Target="http://cs.wikipedia.org/wiki/HyperText_Markup_Language" TargetMode="External"/><Relationship Id="rId15" Type="http://schemas.openxmlformats.org/officeDocument/2006/relationships/hyperlink" Target="http://cs.wikipedia.org/wiki/Portable_Document_Format" TargetMode="External"/><Relationship Id="rId10" Type="http://schemas.openxmlformats.org/officeDocument/2006/relationships/hyperlink" Target="http://cs.wikipedia.org/wiki/Portable_Network_Graphics" TargetMode="External"/><Relationship Id="rId4" Type="http://schemas.openxmlformats.org/officeDocument/2006/relationships/hyperlink" Target="http://cs.wikipedia.org/wiki/Server" TargetMode="External"/><Relationship Id="rId9" Type="http://schemas.openxmlformats.org/officeDocument/2006/relationships/hyperlink" Target="http://cs.wikipedia.org/wiki/JPEG" TargetMode="External"/><Relationship Id="rId14" Type="http://schemas.openxmlformats.org/officeDocument/2006/relationships/hyperlink" Target="http://cs.wikipedia.org/w/index.php?title=Encapsulated_PostScript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ardware" TargetMode="External"/><Relationship Id="rId2" Type="http://schemas.openxmlformats.org/officeDocument/2006/relationships/hyperlink" Target="http://cs.wikipedia.org/wiki/Po%C4%8D%C3%ADta%C4%8Dov%C3%BD_program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Phoenix_bios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irmware" TargetMode="External"/><Relationship Id="rId3" Type="http://schemas.openxmlformats.org/officeDocument/2006/relationships/hyperlink" Target="http://cs.wikipedia.org/wiki/Po%C4%8D%C3%ADta%C4%8Dov%C3%A1_kl%C3%A1vesnice" TargetMode="External"/><Relationship Id="rId7" Type="http://schemas.openxmlformats.org/officeDocument/2006/relationships/hyperlink" Target="http://cs.wikipedia.org/wiki/Digit%C3%A1ln%C3%AD_fotoapar%C3%A1t" TargetMode="External"/><Relationship Id="rId2" Type="http://schemas.openxmlformats.org/officeDocument/2006/relationships/hyperlink" Target="http://cs.wikipedia.org/wiki/Pevn%C3%BD_dis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s.wikipedia.org/wiki/Mobiln%C3%AD_telefon" TargetMode="External"/><Relationship Id="rId5" Type="http://schemas.openxmlformats.org/officeDocument/2006/relationships/hyperlink" Target="http://cs.wikipedia.org/wiki/Pam%C4%9B%C5%A5ov%C3%A1_karta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cs.wikipedia.org/w/index.php?title=TFT_displej&amp;action=edit&amp;redlink=1" TargetMode="External"/><Relationship Id="rId9" Type="http://schemas.openxmlformats.org/officeDocument/2006/relationships/hyperlink" Target="http://cs.wikipedia.org/wiki/Z%C3%A1kladn%C3%AD_des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29" y="188640"/>
            <a:ext cx="57070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80618"/>
              </p:ext>
            </p:extLst>
          </p:nvPr>
        </p:nvGraphicFramePr>
        <p:xfrm>
          <a:off x="1331640" y="1833324"/>
          <a:ext cx="7560840" cy="4420821"/>
        </p:xfrm>
        <a:graphic>
          <a:graphicData uri="http://schemas.openxmlformats.org/drawingml/2006/table">
            <a:tbl>
              <a:tblPr firstRow="1" firstCol="1"/>
              <a:tblGrid>
                <a:gridCol w="1950561"/>
                <a:gridCol w="5610279"/>
              </a:tblGrid>
              <a:tr h="605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a adresa školy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Střední škola zemědělská a přírodovědná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nábřeží Dukelských Hrdinů 570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756 61 Rožnov pod Radhoštěm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operačního programu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 Vzdělávání pro konkurenceschopnost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Registrační číslo projektu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24225" algn="l"/>
                        </a:tabLs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CZ.1.07/1.5.00/34.0441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Označení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VY_32_INOVACE_PP1.PRA.8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Stupeň a typ vzdělávání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Odborné vzdělávání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oblast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Všeobecné vzdělání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Vzdělávací obor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ICT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tematické oblasti (sady)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Informatika – základní pojmy 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9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Název vzdělávacího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1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Význam</a:t>
                      </a:r>
                      <a:r>
                        <a:rPr kumimoji="0" lang="cs-CZ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 rozdělení softwaru</a:t>
                      </a:r>
                      <a:endParaRPr kumimoji="0" lang="cs-CZ" sz="11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Druh učebního materiálu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Prezentace 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76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Anotace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6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Klíčová slova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Systémový software,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Aplikační software, FIRMWARE, Kancelářský balík, Office, </a:t>
                      </a:r>
                      <a:endParaRPr lang="cs-CZ" sz="1100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Ročník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I.-</a:t>
                      </a: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IV.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Typická věková skupina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16 - 19 let</a:t>
                      </a: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Autor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Ing.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Prašivka Jan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1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Datum zhotovení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0227" marR="5022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267542" y="1261790"/>
            <a:ext cx="568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Informatika</a:t>
            </a:r>
            <a:r>
              <a:rPr lang="cs-CZ" sz="3200" dirty="0">
                <a:latin typeface="Calibri" pitchFamily="34" charset="0"/>
                <a:ea typeface="Calibri"/>
                <a:cs typeface="Calibri" pitchFamily="34" charset="0"/>
              </a:rPr>
              <a:t>, základní </a:t>
            </a:r>
            <a:r>
              <a:rPr lang="cs-CZ" sz="3200" dirty="0" smtClean="0">
                <a:latin typeface="Calibri" pitchFamily="34" charset="0"/>
                <a:ea typeface="Calibri"/>
                <a:cs typeface="Calibri" pitchFamily="34" charset="0"/>
              </a:rPr>
              <a:t>pojmy</a:t>
            </a:r>
            <a:endParaRPr lang="cs-CZ" sz="3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05550"/>
            <a:ext cx="1512168" cy="476250"/>
          </a:xfrm>
        </p:spPr>
        <p:txBody>
          <a:bodyPr lIns="72000" anchor="ctr"/>
          <a:lstStyle/>
          <a:p>
            <a:r>
              <a:rPr lang="cs-CZ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www.zlinskedumy.cz</a:t>
            </a:r>
            <a:endParaRPr lang="cs-CZ" dirty="0">
              <a:solidFill>
                <a:srgbClr val="C5D1D7">
                  <a:lumMod val="75000"/>
                </a:srgb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40" y="6305550"/>
            <a:ext cx="134874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Aplikační software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395536" y="1412776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Kancelářské balíky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51920" y="1322185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Kancelářský </a:t>
            </a:r>
            <a:r>
              <a:rPr lang="cs-CZ" dirty="0">
                <a:hlinkClick r:id="rId2" tooltip="Software"/>
              </a:rPr>
              <a:t>software</a:t>
            </a:r>
            <a:r>
              <a:rPr lang="cs-CZ" dirty="0"/>
              <a:t> </a:t>
            </a:r>
            <a:r>
              <a:rPr lang="cs-CZ" dirty="0" smtClean="0"/>
              <a:t>prodávaný </a:t>
            </a:r>
            <a:r>
              <a:rPr lang="cs-CZ" dirty="0"/>
              <a:t>jako celek, </a:t>
            </a:r>
            <a:r>
              <a:rPr lang="cs-CZ" dirty="0" smtClean="0"/>
              <a:t>Jeho </a:t>
            </a:r>
            <a:r>
              <a:rPr lang="cs-CZ" dirty="0"/>
              <a:t>součástí obvykle bývá textový procesor, tabulkový procesor, nástroj na tvorbu prezentací či databázový systém. Někdy se v balíku též objevují </a:t>
            </a:r>
            <a:r>
              <a:rPr lang="cs-CZ" dirty="0" smtClean="0">
                <a:hlinkClick r:id="rId3" tooltip="Bitmapový grafický editor"/>
              </a:rPr>
              <a:t>grafické </a:t>
            </a:r>
            <a:r>
              <a:rPr lang="cs-CZ" dirty="0">
                <a:hlinkClick r:id="rId3" tooltip="Bitmapový grafický editor"/>
              </a:rPr>
              <a:t>editory</a:t>
            </a:r>
            <a:r>
              <a:rPr lang="cs-CZ" dirty="0" smtClean="0"/>
              <a:t>. Např. </a:t>
            </a:r>
            <a:r>
              <a:rPr lang="cs-CZ" b="1" dirty="0" smtClean="0">
                <a:solidFill>
                  <a:srgbClr val="C00000"/>
                </a:solidFill>
              </a:rPr>
              <a:t>Microsoft Office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3303923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Textové procesory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8384" y="3229564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Programy sloužící k </a:t>
            </a:r>
            <a:r>
              <a:rPr lang="cs-CZ" dirty="0"/>
              <a:t>vytváření </a:t>
            </a:r>
            <a:r>
              <a:rPr lang="cs-CZ" dirty="0">
                <a:hlinkClick r:id="rId4" tooltip="Formátovaný text"/>
              </a:rPr>
              <a:t>formátovaného textu</a:t>
            </a:r>
            <a:r>
              <a:rPr lang="cs-CZ" dirty="0"/>
              <a:t>. Na rozdíl od </a:t>
            </a:r>
            <a:r>
              <a:rPr lang="cs-CZ" dirty="0">
                <a:hlinkClick r:id="rId5" tooltip="Textový editor"/>
              </a:rPr>
              <a:t>textových editorů</a:t>
            </a:r>
            <a:r>
              <a:rPr lang="cs-CZ" dirty="0"/>
              <a:t>, </a:t>
            </a:r>
            <a:r>
              <a:rPr lang="cs-CZ" dirty="0" smtClean="0"/>
              <a:t>(často se zaměňují), dokážou textové </a:t>
            </a:r>
            <a:r>
              <a:rPr lang="cs-CZ" dirty="0"/>
              <a:t>procesory měnit vzhled obsahu dokumentu (fonty, velikost písma, </a:t>
            </a:r>
            <a:r>
              <a:rPr lang="cs-CZ" dirty="0" smtClean="0"/>
              <a:t>nebo nadpisy). Např. </a:t>
            </a:r>
            <a:r>
              <a:rPr lang="cs-CZ" b="1" dirty="0" smtClean="0">
                <a:solidFill>
                  <a:srgbClr val="C00000"/>
                </a:solidFill>
              </a:rPr>
              <a:t>Microsoft Word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536" y="5085184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Textové editory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04997" y="49945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 smtClean="0"/>
              <a:t>Programy sloužící k </a:t>
            </a:r>
            <a:r>
              <a:rPr lang="cs-CZ" dirty="0"/>
              <a:t>úpravám prostého textu </a:t>
            </a:r>
            <a:r>
              <a:rPr lang="cs-CZ" dirty="0" smtClean="0"/>
              <a:t>Textové editory nemají schopnost </a:t>
            </a:r>
            <a:r>
              <a:rPr lang="cs-CZ" dirty="0"/>
              <a:t>měnit vzhled obsahu dokumentu. Zaměřují se pouze na vytvoření </a:t>
            </a:r>
            <a:r>
              <a:rPr lang="cs-CZ" dirty="0" smtClean="0"/>
              <a:t>obsahu. Např. </a:t>
            </a:r>
            <a:r>
              <a:rPr lang="cs-CZ" b="1" dirty="0" smtClean="0">
                <a:solidFill>
                  <a:srgbClr val="C00000"/>
                </a:solidFill>
              </a:rPr>
              <a:t>Poznámkový Blok Microsoft Windows</a:t>
            </a:r>
            <a:r>
              <a:rPr lang="cs-CZ" dirty="0" smtClean="0"/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TextEdit</a:t>
            </a:r>
            <a:r>
              <a:rPr lang="cs-CZ" dirty="0" smtClean="0"/>
              <a:t> pro </a:t>
            </a:r>
            <a:r>
              <a:rPr lang="cs-CZ" dirty="0" err="1" smtClean="0"/>
              <a:t>MacOS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3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1" grpId="0" animBg="1"/>
      <p:bldP spid="4" grpId="0"/>
      <p:bldP spid="1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Aplikační software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395536" y="1412776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Tabulkové procesory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51920" y="1322185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Program </a:t>
            </a:r>
            <a:r>
              <a:rPr lang="cs-CZ" dirty="0"/>
              <a:t>zpracovávající tabulku </a:t>
            </a:r>
            <a:r>
              <a:rPr lang="cs-CZ" dirty="0" smtClean="0"/>
              <a:t>informací. V buňkách </a:t>
            </a:r>
            <a:r>
              <a:rPr lang="cs-CZ" dirty="0"/>
              <a:t>mohou být uložena data či vzorce počítající s těmi daty. </a:t>
            </a:r>
            <a:r>
              <a:rPr lang="cs-CZ" dirty="0" smtClean="0"/>
              <a:t>Programy lze využít </a:t>
            </a:r>
            <a:r>
              <a:rPr lang="cs-CZ" dirty="0"/>
              <a:t>k širokému množství výpočtů a jiných zpracování dat</a:t>
            </a:r>
            <a:r>
              <a:rPr lang="cs-CZ" dirty="0" smtClean="0"/>
              <a:t>. Např. </a:t>
            </a:r>
            <a:r>
              <a:rPr lang="cs-CZ" b="1" dirty="0" smtClean="0">
                <a:solidFill>
                  <a:srgbClr val="C00000"/>
                </a:solidFill>
              </a:rPr>
              <a:t>Microsoft Excel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3303923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Prezentační programy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8384" y="3229564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Programy, které umožňují vytvořit </a:t>
            </a:r>
            <a:r>
              <a:rPr lang="cs-CZ" dirty="0"/>
              <a:t>prezentaci, </a:t>
            </a:r>
            <a:r>
              <a:rPr lang="cs-CZ" dirty="0" smtClean="0"/>
              <a:t>to znamená více stránek </a:t>
            </a:r>
            <a:r>
              <a:rPr lang="cs-CZ" dirty="0"/>
              <a:t>s přehledně zobrazenými informacemi</a:t>
            </a:r>
            <a:r>
              <a:rPr lang="cs-CZ" dirty="0" smtClean="0"/>
              <a:t>. Může zahrnovat výběr nebo tvorbu pozadí, objektů (text, obrázky, video), výběr pozadí, přiřazení zvuku apod. Např. </a:t>
            </a:r>
            <a:r>
              <a:rPr lang="cs-CZ" b="1" dirty="0" smtClean="0">
                <a:solidFill>
                  <a:srgbClr val="C00000"/>
                </a:solidFill>
              </a:rPr>
              <a:t>Microsoft Word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536" y="5013176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Systém řízení báze dat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807078" y="4941168"/>
            <a:ext cx="4907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Softwarové </a:t>
            </a:r>
            <a:r>
              <a:rPr lang="cs-CZ" dirty="0"/>
              <a:t>vybavení, které zajišťuje práci s </a:t>
            </a:r>
            <a:r>
              <a:rPr lang="cs-CZ" dirty="0" smtClean="0">
                <a:hlinkClick r:id="rId2" tooltip="Databáze"/>
              </a:rPr>
              <a:t>databází</a:t>
            </a:r>
            <a:r>
              <a:rPr lang="cs-CZ" dirty="0" smtClean="0"/>
              <a:t> Tvoří tedy rozhraní </a:t>
            </a:r>
            <a:r>
              <a:rPr lang="cs-CZ" dirty="0"/>
              <a:t>mezi </a:t>
            </a:r>
            <a:r>
              <a:rPr lang="cs-CZ" dirty="0">
                <a:hlinkClick r:id="rId3" tooltip="Aplikační program"/>
              </a:rPr>
              <a:t>aplikačními programy</a:t>
            </a:r>
            <a:r>
              <a:rPr lang="cs-CZ" dirty="0"/>
              <a:t> a uloženými daty. Občas se pojem zaměňuje s pojmem </a:t>
            </a:r>
            <a:r>
              <a:rPr lang="cs-CZ" b="1" dirty="0"/>
              <a:t>databázový systém</a:t>
            </a:r>
            <a:r>
              <a:rPr lang="cs-CZ" dirty="0"/>
              <a:t>. </a:t>
            </a:r>
            <a:r>
              <a:rPr lang="cs-CZ" dirty="0" smtClean="0"/>
              <a:t>Ten je tvořen Systémem řízení báze dat společně s </a:t>
            </a:r>
            <a:r>
              <a:rPr lang="cs-CZ" dirty="0"/>
              <a:t>bází dat</a:t>
            </a:r>
            <a:r>
              <a:rPr lang="cs-CZ" dirty="0" smtClean="0"/>
              <a:t>. Např. </a:t>
            </a:r>
            <a:r>
              <a:rPr lang="cs-CZ" b="1" dirty="0" err="1" smtClean="0">
                <a:solidFill>
                  <a:srgbClr val="C00000"/>
                </a:solidFill>
              </a:rPr>
              <a:t>Oracle</a:t>
            </a:r>
            <a:r>
              <a:rPr lang="cs-CZ" b="1" dirty="0" smtClean="0">
                <a:solidFill>
                  <a:srgbClr val="C00000"/>
                </a:solidFill>
              </a:rPr>
              <a:t>, Microsoft Access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1" grpId="0" animBg="1"/>
      <p:bldP spid="4" grpId="0"/>
      <p:bldP spid="1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Aplikační software</a:t>
            </a:r>
            <a:endParaRPr lang="cs-CZ" sz="3600" dirty="0"/>
          </a:p>
        </p:txBody>
      </p:sp>
      <p:sp>
        <p:nvSpPr>
          <p:cNvPr id="8" name="Obdélník 7"/>
          <p:cNvSpPr/>
          <p:nvPr/>
        </p:nvSpPr>
        <p:spPr>
          <a:xfrm>
            <a:off x="395536" y="1322185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Webové prohlížeče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51920" y="1245165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(též: </a:t>
            </a:r>
            <a:r>
              <a:rPr lang="cs-CZ" b="1" dirty="0"/>
              <a:t>B</a:t>
            </a:r>
            <a:r>
              <a:rPr lang="cs-CZ" b="1" dirty="0" smtClean="0"/>
              <a:t>rowsery</a:t>
            </a:r>
            <a:r>
              <a:rPr lang="cs-CZ" dirty="0" smtClean="0"/>
              <a:t>) jsou </a:t>
            </a:r>
            <a:r>
              <a:rPr lang="cs-CZ" dirty="0"/>
              <a:t>p</a:t>
            </a:r>
            <a:r>
              <a:rPr lang="cs-CZ" dirty="0" smtClean="0"/>
              <a:t>rogramy sloužící k </a:t>
            </a:r>
            <a:r>
              <a:rPr lang="cs-CZ" dirty="0"/>
              <a:t>prohlížení </a:t>
            </a:r>
            <a:r>
              <a:rPr lang="cs-CZ" dirty="0" err="1">
                <a:hlinkClick r:id="rId2" tooltip="World Wide Web"/>
              </a:rPr>
              <a:t>World</a:t>
            </a:r>
            <a:r>
              <a:rPr lang="cs-CZ" dirty="0">
                <a:hlinkClick r:id="rId2" tooltip="World Wide Web"/>
              </a:rPr>
              <a:t> </a:t>
            </a:r>
            <a:r>
              <a:rPr lang="cs-CZ" dirty="0" err="1">
                <a:hlinkClick r:id="rId2" tooltip="World Wide Web"/>
              </a:rPr>
              <a:t>Wide</a:t>
            </a:r>
            <a:r>
              <a:rPr lang="cs-CZ" dirty="0">
                <a:hlinkClick r:id="rId2" tooltip="World Wide Web"/>
              </a:rPr>
              <a:t> Webu</a:t>
            </a:r>
            <a:r>
              <a:rPr lang="cs-CZ" dirty="0"/>
              <a:t> (WWW). </a:t>
            </a:r>
            <a:r>
              <a:rPr lang="cs-CZ" dirty="0" smtClean="0"/>
              <a:t>Programy umožňují </a:t>
            </a:r>
            <a:r>
              <a:rPr lang="cs-CZ" dirty="0"/>
              <a:t>komunikaci s </a:t>
            </a:r>
            <a:r>
              <a:rPr lang="cs-CZ" dirty="0">
                <a:hlinkClick r:id="rId3" tooltip="Hypertext Transfer Protocol"/>
              </a:rPr>
              <a:t>HTTP</a:t>
            </a:r>
            <a:r>
              <a:rPr lang="cs-CZ" dirty="0"/>
              <a:t> </a:t>
            </a:r>
            <a:r>
              <a:rPr lang="cs-CZ" dirty="0">
                <a:hlinkClick r:id="rId4" tooltip="Server"/>
              </a:rPr>
              <a:t>serverem</a:t>
            </a:r>
            <a:r>
              <a:rPr lang="cs-CZ" dirty="0"/>
              <a:t> a zpracování přijatého kódu (</a:t>
            </a:r>
            <a:r>
              <a:rPr lang="cs-CZ" dirty="0">
                <a:hlinkClick r:id="rId5" tooltip="HyperText Markup Language"/>
              </a:rPr>
              <a:t>HTML</a:t>
            </a:r>
            <a:r>
              <a:rPr lang="cs-CZ" dirty="0"/>
              <a:t>, </a:t>
            </a:r>
            <a:r>
              <a:rPr lang="cs-CZ" dirty="0">
                <a:hlinkClick r:id="rId6" tooltip="Extensible HyperText Markup Language"/>
              </a:rPr>
              <a:t>XHTML</a:t>
            </a:r>
            <a:r>
              <a:rPr lang="cs-CZ" dirty="0"/>
              <a:t>, </a:t>
            </a:r>
            <a:r>
              <a:rPr lang="cs-CZ" dirty="0">
                <a:hlinkClick r:id="rId7" tooltip="Extensible Markup Language"/>
              </a:rPr>
              <a:t>XML</a:t>
            </a:r>
            <a:r>
              <a:rPr lang="cs-CZ" dirty="0"/>
              <a:t> apod.), který podle </a:t>
            </a:r>
            <a:r>
              <a:rPr lang="cs-CZ" dirty="0" smtClean="0"/>
              <a:t>standardů </a:t>
            </a:r>
            <a:r>
              <a:rPr lang="cs-CZ" dirty="0"/>
              <a:t>zformátuje a zobrazí </a:t>
            </a:r>
            <a:r>
              <a:rPr lang="cs-CZ" dirty="0" smtClean="0"/>
              <a:t>danou webovou </a:t>
            </a:r>
            <a:r>
              <a:rPr lang="cs-CZ" dirty="0"/>
              <a:t>stránku. </a:t>
            </a:r>
            <a:r>
              <a:rPr lang="cs-CZ" dirty="0" smtClean="0"/>
              <a:t>Např. </a:t>
            </a:r>
            <a:r>
              <a:rPr lang="cs-CZ" b="1" dirty="0" smtClean="0">
                <a:solidFill>
                  <a:srgbClr val="C00000"/>
                </a:solidFill>
              </a:rPr>
              <a:t>Internet Explorer, </a:t>
            </a:r>
            <a:r>
              <a:rPr lang="cs-CZ" b="1" dirty="0" err="1" smtClean="0">
                <a:solidFill>
                  <a:srgbClr val="C00000"/>
                </a:solidFill>
              </a:rPr>
              <a:t>Firefox</a:t>
            </a:r>
            <a:r>
              <a:rPr lang="cs-CZ" b="1" dirty="0" smtClean="0">
                <a:solidFill>
                  <a:srgbClr val="C00000"/>
                </a:solidFill>
              </a:rPr>
              <a:t>, Opera, Google Chrome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3520386"/>
            <a:ext cx="2504835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Grafické editory 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51920" y="342638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/>
              <a:t>Dělí se na </a:t>
            </a:r>
            <a:r>
              <a:rPr lang="cs-CZ" b="1" dirty="0" smtClean="0"/>
              <a:t>bitmapové (rastrové)</a:t>
            </a:r>
            <a:r>
              <a:rPr lang="cs-CZ" dirty="0"/>
              <a:t> </a:t>
            </a:r>
            <a:r>
              <a:rPr lang="cs-CZ" dirty="0" smtClean="0"/>
              <a:t>což jsou programy umožňující vytvářet </a:t>
            </a:r>
            <a:r>
              <a:rPr lang="cs-CZ" dirty="0"/>
              <a:t>a upravovat soubory s </a:t>
            </a:r>
            <a:r>
              <a:rPr lang="cs-CZ" dirty="0">
                <a:hlinkClick r:id="rId8" tooltip="Rastrová grafika"/>
              </a:rPr>
              <a:t>rastrovou grafikou</a:t>
            </a:r>
            <a:r>
              <a:rPr lang="cs-CZ" dirty="0"/>
              <a:t>. Data jsou zaznamenávána v některém z formátů </a:t>
            </a:r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>
                <a:hlinkClick r:id="rId9" tooltip="JPEG"/>
              </a:rPr>
              <a:t>JPEG</a:t>
            </a:r>
            <a:r>
              <a:rPr lang="cs-CZ" dirty="0"/>
              <a:t>, </a:t>
            </a:r>
            <a:r>
              <a:rPr lang="cs-CZ" dirty="0">
                <a:hlinkClick r:id="rId10" tooltip="Portable Network Graphics"/>
              </a:rPr>
              <a:t>PNG</a:t>
            </a:r>
            <a:r>
              <a:rPr lang="cs-CZ" dirty="0"/>
              <a:t>, </a:t>
            </a:r>
            <a:r>
              <a:rPr lang="cs-CZ" dirty="0">
                <a:hlinkClick r:id="rId11" tooltip="Graphics Interchange Format"/>
              </a:rPr>
              <a:t>GIF</a:t>
            </a:r>
            <a:r>
              <a:rPr lang="cs-CZ" dirty="0"/>
              <a:t> </a:t>
            </a:r>
            <a:r>
              <a:rPr lang="cs-CZ" dirty="0" smtClean="0"/>
              <a:t>nebo </a:t>
            </a:r>
            <a:r>
              <a:rPr lang="cs-CZ" dirty="0">
                <a:hlinkClick r:id="rId12" tooltip="Tagged Image File Format"/>
              </a:rPr>
              <a:t>TIFF</a:t>
            </a:r>
            <a:r>
              <a:rPr lang="cs-CZ" dirty="0" smtClean="0"/>
              <a:t>.  Např. </a:t>
            </a:r>
            <a:r>
              <a:rPr lang="cs-CZ" b="1" dirty="0" smtClean="0">
                <a:solidFill>
                  <a:srgbClr val="C00000"/>
                </a:solidFill>
              </a:rPr>
              <a:t>Adobe </a:t>
            </a:r>
            <a:r>
              <a:rPr lang="cs-CZ" b="1" dirty="0" err="1" smtClean="0">
                <a:solidFill>
                  <a:srgbClr val="C00000"/>
                </a:solidFill>
              </a:rPr>
              <a:t>Photoshop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Zoner</a:t>
            </a:r>
            <a:endParaRPr lang="cs-CZ" b="1" dirty="0" smtClean="0">
              <a:solidFill>
                <a:srgbClr val="C00000"/>
              </a:solidFill>
            </a:endParaRPr>
          </a:p>
          <a:p>
            <a:pPr algn="just"/>
            <a:endParaRPr lang="cs-CZ" b="1" dirty="0" smtClean="0">
              <a:solidFill>
                <a:srgbClr val="C00000"/>
              </a:solidFill>
            </a:endParaRPr>
          </a:p>
          <a:p>
            <a:pPr algn="just"/>
            <a:r>
              <a:rPr lang="cs-CZ" dirty="0"/>
              <a:t>Druhým typem jsou vektorové grafické programy, </a:t>
            </a:r>
            <a:endParaRPr lang="cs-CZ" b="1" dirty="0">
              <a:solidFill>
                <a:srgbClr val="C00000"/>
              </a:solidFill>
            </a:endParaRPr>
          </a:p>
          <a:p>
            <a:pPr algn="just"/>
            <a:r>
              <a:rPr lang="cs-CZ" dirty="0" smtClean="0"/>
              <a:t>které prostřednictvím </a:t>
            </a:r>
            <a:r>
              <a:rPr lang="cs-CZ" dirty="0"/>
              <a:t>grafického rozhraní </a:t>
            </a:r>
            <a:r>
              <a:rPr lang="cs-CZ" dirty="0" smtClean="0"/>
              <a:t>umožňují vytvářet </a:t>
            </a:r>
            <a:r>
              <a:rPr lang="cs-CZ" dirty="0"/>
              <a:t>a upravovat soubory s </a:t>
            </a:r>
            <a:r>
              <a:rPr lang="cs-CZ" dirty="0">
                <a:hlinkClick r:id="rId13" tooltip="Vektorová grafika"/>
              </a:rPr>
              <a:t>vektorovou grafikou</a:t>
            </a:r>
            <a:r>
              <a:rPr lang="cs-CZ" dirty="0"/>
              <a:t>. Data jsou zaznamenávána </a:t>
            </a:r>
            <a:r>
              <a:rPr lang="cs-CZ" dirty="0" smtClean="0"/>
              <a:t>ve formátech např</a:t>
            </a:r>
            <a:r>
              <a:rPr lang="cs-CZ" dirty="0"/>
              <a:t>. </a:t>
            </a:r>
            <a:r>
              <a:rPr lang="cs-CZ" dirty="0">
                <a:hlinkClick r:id="rId14" tooltip="Encapsulated PostScript (stránka neexistuje)"/>
              </a:rPr>
              <a:t>EPS</a:t>
            </a:r>
            <a:r>
              <a:rPr lang="cs-CZ" dirty="0"/>
              <a:t>, </a:t>
            </a:r>
            <a:r>
              <a:rPr lang="cs-CZ" dirty="0">
                <a:hlinkClick r:id="rId15" tooltip="Portable Document Format"/>
              </a:rPr>
              <a:t>PDF</a:t>
            </a:r>
            <a:r>
              <a:rPr lang="cs-CZ" dirty="0"/>
              <a:t>, </a:t>
            </a:r>
            <a:r>
              <a:rPr lang="cs-CZ" dirty="0">
                <a:hlinkClick r:id="rId16" tooltip="Windows Metafile (stránka neexistuje)"/>
              </a:rPr>
              <a:t>WMF</a:t>
            </a:r>
            <a:r>
              <a:rPr lang="cs-CZ" dirty="0"/>
              <a:t> nebo </a:t>
            </a:r>
            <a:r>
              <a:rPr lang="cs-CZ" dirty="0">
                <a:hlinkClick r:id="rId17" tooltip="Scalable Vector Graphics"/>
              </a:rPr>
              <a:t>SVG</a:t>
            </a:r>
            <a:r>
              <a:rPr lang="cs-CZ" dirty="0" smtClean="0"/>
              <a:t>. Např. </a:t>
            </a:r>
            <a:r>
              <a:rPr lang="cs-CZ" b="1" dirty="0" err="1" smtClean="0">
                <a:solidFill>
                  <a:srgbClr val="C00000"/>
                </a:solidFill>
              </a:rPr>
              <a:t>CorelDraw</a:t>
            </a:r>
            <a:r>
              <a:rPr lang="cs-CZ" b="1" dirty="0" smtClean="0">
                <a:solidFill>
                  <a:srgbClr val="C00000"/>
                </a:solidFill>
              </a:rPr>
              <a:t>,  Adobe </a:t>
            </a:r>
            <a:r>
              <a:rPr lang="cs-CZ" b="1" dirty="0" err="1" smtClean="0">
                <a:solidFill>
                  <a:srgbClr val="C00000"/>
                </a:solidFill>
              </a:rPr>
              <a:t>Illustrator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80091" y="4373725"/>
            <a:ext cx="2520280" cy="3600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Bitmapové editory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80091" y="5718587"/>
            <a:ext cx="2520280" cy="374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Vektorové editory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987823" y="5718587"/>
            <a:ext cx="864097" cy="38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2976008" y="4373725"/>
            <a:ext cx="873314" cy="38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1" grpId="0" animBg="1"/>
      <p:bldP spid="4" grpId="0"/>
      <p:bldP spid="9" grpId="0" animBg="1"/>
      <p:bldP spid="10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Kancelářské balíky</a:t>
            </a:r>
            <a:endParaRPr lang="cs-CZ" sz="3600" dirty="0"/>
          </a:p>
        </p:txBody>
      </p:sp>
      <p:sp>
        <p:nvSpPr>
          <p:cNvPr id="13" name="Obdélník 12"/>
          <p:cNvSpPr/>
          <p:nvPr/>
        </p:nvSpPr>
        <p:spPr>
          <a:xfrm>
            <a:off x="149025" y="6456850"/>
            <a:ext cx="7839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5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Microsoft OneNote 2013 (balík: Microsoft Office 2013)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Poznámky – OneNo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48462"/>
            <a:ext cx="6800780" cy="5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Textové procesory</a:t>
            </a:r>
            <a:endParaRPr lang="cs-CZ" sz="3600" dirty="0"/>
          </a:p>
        </p:txBody>
      </p:sp>
      <p:pic>
        <p:nvPicPr>
          <p:cNvPr id="5" name="Obrázek 4" descr="Dokument1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74" y="1196752"/>
            <a:ext cx="6449644" cy="518075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187624" y="645685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6 – Microsoft Word 2013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Textové editory</a:t>
            </a:r>
            <a:endParaRPr lang="cs-CZ" sz="3600" dirty="0"/>
          </a:p>
        </p:txBody>
      </p:sp>
      <p:sp>
        <p:nvSpPr>
          <p:cNvPr id="13" name="Obdélník 12"/>
          <p:cNvSpPr/>
          <p:nvPr/>
        </p:nvSpPr>
        <p:spPr>
          <a:xfrm>
            <a:off x="1187624" y="645685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7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Poznámkový blok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Nový textový dokument – Poznámkový bl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78009" cy="45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Tabulkové  procesory</a:t>
            </a:r>
            <a:endParaRPr lang="cs-CZ" sz="3600" dirty="0"/>
          </a:p>
        </p:txBody>
      </p:sp>
      <p:sp>
        <p:nvSpPr>
          <p:cNvPr id="13" name="Obdélník 12"/>
          <p:cNvSpPr/>
          <p:nvPr/>
        </p:nvSpPr>
        <p:spPr>
          <a:xfrm>
            <a:off x="1187624" y="645685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8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Microsoft Excel 2013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Sešit1 - Exc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347935" cy="50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Prezentační programy</a:t>
            </a:r>
            <a:endParaRPr lang="cs-CZ" sz="3600" dirty="0"/>
          </a:p>
        </p:txBody>
      </p:sp>
      <p:sp>
        <p:nvSpPr>
          <p:cNvPr id="13" name="Obdélník 12"/>
          <p:cNvSpPr/>
          <p:nvPr/>
        </p:nvSpPr>
        <p:spPr>
          <a:xfrm>
            <a:off x="1187624" y="645685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9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Microsoft PowerPoint 2013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Prezentace1 - Power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0600"/>
            <a:ext cx="7524328" cy="49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 Webové prohlížeče</a:t>
            </a:r>
            <a:endParaRPr lang="cs-CZ" sz="3600" dirty="0"/>
          </a:p>
        </p:txBody>
      </p:sp>
      <p:sp>
        <p:nvSpPr>
          <p:cNvPr id="13" name="Obdélník 12"/>
          <p:cNvSpPr/>
          <p:nvPr/>
        </p:nvSpPr>
        <p:spPr>
          <a:xfrm>
            <a:off x="1187624" y="645685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10 – Internet Explorer 10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4307" t="6586" r="15304" b="7795"/>
          <a:stretch/>
        </p:blipFill>
        <p:spPr>
          <a:xfrm>
            <a:off x="971600" y="1268760"/>
            <a:ext cx="7110571" cy="48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grafické editory</a:t>
            </a:r>
            <a:endParaRPr lang="cs-CZ" sz="3600" dirty="0"/>
          </a:p>
        </p:txBody>
      </p:sp>
      <p:sp>
        <p:nvSpPr>
          <p:cNvPr id="13" name="Obdélník 12"/>
          <p:cNvSpPr/>
          <p:nvPr/>
        </p:nvSpPr>
        <p:spPr>
          <a:xfrm>
            <a:off x="1187624" y="645685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11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Zoner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Photostudio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Zoner Photo Studio 8 - D:\FOTO_VYBERY_MARTIN\tapety P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4" y="1340768"/>
            <a:ext cx="8252409" cy="46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software</a:t>
            </a:r>
            <a:endParaRPr lang="cs-CZ" sz="3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75556" y="1547050"/>
            <a:ext cx="7920880" cy="20882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</a:t>
            </a:r>
            <a:r>
              <a:rPr lang="cs-C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všech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 tooltip="Počítačový program"/>
              </a:rPr>
              <a:t>počítačových programů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používaných v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počítači,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které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provádí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nějakou činnost. Software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můžeme rozdělit na systémový, který zajišťuje chod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samotného počítače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aplikační,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 kterým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pracuje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uživatel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počítače. 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6746" y="4085726"/>
            <a:ext cx="7929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Software je protiklad 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 tooltip="Hardware"/>
              </a:rPr>
              <a:t>hardwaru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Hardware zahrnuje všechny fyzické části počítače (skříň, monitor, myš, klávesnice, pevný disk, grafická karta, sloty apod.). Samotný hardware je bez odpovídajícího softwaru nepoužitelný.</a:t>
            </a:r>
          </a:p>
        </p:txBody>
      </p:sp>
    </p:spTree>
    <p:extLst>
      <p:ext uri="{BB962C8B-B14F-4D97-AF65-F5344CB8AC3E}">
        <p14:creationId xmlns:p14="http://schemas.microsoft.com/office/powerpoint/2010/main" val="611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397186"/>
            <a:ext cx="8352928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opakování</a:t>
            </a:r>
            <a:endParaRPr lang="cs-CZ" sz="36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9512" y="1196752"/>
            <a:ext cx="8748464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Jaký je rozdíl mezi softwarem a hardwarem ?</a:t>
            </a:r>
            <a:endParaRPr lang="cs-CZ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2175950"/>
            <a:ext cx="374441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SOFTWARE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800" b="1" dirty="0" smtClean="0"/>
              <a:t>………………………………………………</a:t>
            </a:r>
            <a:endParaRPr lang="cs-CZ" sz="28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4716016" y="2173705"/>
            <a:ext cx="3744416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+mj-lt"/>
                <a:cs typeface="Arial" panose="020B0604020202020204" pitchFamily="34" charset="0"/>
              </a:rPr>
              <a:t>HARDWARE</a:t>
            </a:r>
          </a:p>
          <a:p>
            <a:pPr algn="ctr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48829" y="4725144"/>
            <a:ext cx="8748464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JakÉ</a:t>
            </a:r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ZNÁTE DRUHY SOFTWARU ?</a:t>
            </a:r>
            <a:endParaRPr lang="cs-CZ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85611" y="5518008"/>
            <a:ext cx="7974822" cy="11153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  a   ………………………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107504" y="116632"/>
            <a:ext cx="6534986" cy="495517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Vyjmenujte správné dvojice pojmů </a:t>
            </a:r>
            <a:endParaRPr lang="cs-CZ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23571" y="1988926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TEXTOVÝ EDITOR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71939" y="4421664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TEXTOVÝ PROCESOR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23571" y="3211001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DATABÁZE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1520" y="5655155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PREZENTAČNÍ PROGRAM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239852" y="758361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GRAFICKÝ EDITOR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190023" y="3202212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TABULKOVÝ PROCESOR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6228184" y="5655155"/>
            <a:ext cx="2448272" cy="965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WEBOVÝ PROHLÍŽEČ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251520" y="3194025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Poznámkový Blok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190023" y="1993611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Word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230981" y="4424590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Excel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6190023" y="774159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PowerPoint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239852" y="5655155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Zoner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Photostudio</a:t>
            </a:r>
            <a:r>
              <a:rPr lang="cs-CZ" sz="2000" b="1" dirty="0" smtClean="0"/>
              <a:t> 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6190023" y="4421664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Microsoft Access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254386" y="1970712"/>
            <a:ext cx="2448272" cy="96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Mozilla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Firefox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416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24873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cs typeface="Times New Roman" pitchFamily="18" charset="0"/>
              </a:rPr>
              <a:t>Použitá literatura, citace</a:t>
            </a:r>
            <a:br>
              <a:rPr lang="cs-CZ" sz="3600" dirty="0" smtClean="0">
                <a:cs typeface="Times New Roman" pitchFamily="18" charset="0"/>
              </a:rPr>
            </a:br>
            <a:endParaRPr lang="cs-CZ" sz="3600" dirty="0"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7848872" cy="1139354"/>
          </a:xfrm>
        </p:spPr>
        <p:txBody>
          <a:bodyPr>
            <a:normAutofit/>
          </a:bodyPr>
          <a:lstStyle/>
          <a:p>
            <a:pPr marL="82296" indent="0">
              <a:lnSpc>
                <a:spcPct val="120000"/>
              </a:lnSpc>
              <a:buNone/>
            </a:pPr>
            <a:endParaRPr lang="cs-CZ" sz="2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cs-CZ" sz="2800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1967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Obrázek 4 </a:t>
            </a:r>
            <a:r>
              <a:rPr lang="cs-CZ" dirty="0"/>
              <a:t>NEZNÁMÝ. </a:t>
            </a:r>
            <a:r>
              <a:rPr lang="cs-CZ" i="1" dirty="0" err="1"/>
              <a:t>Soubor:Phoenix</a:t>
            </a:r>
            <a:r>
              <a:rPr lang="cs-CZ" i="1" dirty="0"/>
              <a:t> </a:t>
            </a:r>
            <a:r>
              <a:rPr lang="cs-CZ" i="1" dirty="0" smtClean="0"/>
              <a:t>bios.jpg– </a:t>
            </a:r>
            <a:r>
              <a:rPr lang="cs-CZ" i="1" dirty="0"/>
              <a:t>Wikipedie</a:t>
            </a:r>
            <a:r>
              <a:rPr lang="cs-CZ" dirty="0"/>
              <a:t> [online]. [cit. </a:t>
            </a:r>
            <a:r>
              <a:rPr lang="cs-CZ" dirty="0" smtClean="0"/>
              <a:t>22.1.2006]. </a:t>
            </a:r>
            <a:r>
              <a:rPr lang="cs-CZ" dirty="0"/>
              <a:t>Dostupný na </a:t>
            </a:r>
            <a:r>
              <a:rPr lang="cs-CZ" dirty="0" smtClean="0"/>
              <a:t>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cs.wikipedia.org/wiki/Soubor:Phoenix_bios.jpg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909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Rozdělení softwaru</a:t>
            </a:r>
            <a:endParaRPr lang="cs-CZ" sz="3600" dirty="0"/>
          </a:p>
        </p:txBody>
      </p:sp>
      <p:sp>
        <p:nvSpPr>
          <p:cNvPr id="14" name="Obdélník 13"/>
          <p:cNvSpPr/>
          <p:nvPr/>
        </p:nvSpPr>
        <p:spPr>
          <a:xfrm>
            <a:off x="419065" y="1777059"/>
            <a:ext cx="36724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Systémový</a:t>
            </a:r>
            <a:endParaRPr lang="cs-CZ" sz="2400" dirty="0"/>
          </a:p>
        </p:txBody>
      </p:sp>
      <p:sp>
        <p:nvSpPr>
          <p:cNvPr id="15" name="Obdélník 14"/>
          <p:cNvSpPr/>
          <p:nvPr/>
        </p:nvSpPr>
        <p:spPr>
          <a:xfrm>
            <a:off x="4932040" y="1777059"/>
            <a:ext cx="36724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Aplikační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363084" y="2487613"/>
            <a:ext cx="2853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efektivní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používání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počítače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860032" y="24758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uživateli vykonávat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nějakou činnost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13088" y="3501008"/>
            <a:ext cx="3672408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peciální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programové vybavení, které umožňuje uživateli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pracovat s počítačem, ovládat ho spouštět aplikace apod. Systémový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software se nachází 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rozhraní hardware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aplikačního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software.  Uživatel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ním přímo 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nepracuje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(na rozdíl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aplikací).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949579" y="3501008"/>
            <a:ext cx="3672408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Programové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vybavení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počítače, které umožňuje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provádět nějakou užitečnou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činnost. Může se jednat o řešení problému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tvorbu uživatele. Využívá se grafické rozhraní, textové rozhraní nebo příkazový řádek. Aplikace může být složena z více počítačových programů.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  <p:bldP spid="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Rozdělení softwaru</a:t>
            </a:r>
            <a:endParaRPr lang="cs-CZ" sz="3600" dirty="0"/>
          </a:p>
        </p:txBody>
      </p:sp>
      <p:sp>
        <p:nvSpPr>
          <p:cNvPr id="6" name="Zaoblený obdélník 5"/>
          <p:cNvSpPr/>
          <p:nvPr/>
        </p:nvSpPr>
        <p:spPr>
          <a:xfrm>
            <a:off x="467544" y="4077072"/>
            <a:ext cx="3816424" cy="2656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SYSTÉMOVÝ SOFTWARE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…………………………….………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………………………………..……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788024" y="1268760"/>
            <a:ext cx="3816424" cy="54646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APLIKAČNÍ SOFTWARE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……………………..………….…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………………………...………….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……………………………………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473656" y="1268760"/>
            <a:ext cx="3954328" cy="1872208"/>
          </a:xfrm>
          <a:prstGeom prst="wedgeRoundRectCallout">
            <a:avLst>
              <a:gd name="adj1" fmla="val -49243"/>
              <a:gd name="adj2" fmla="val 84362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Zkuste vyjmenovat příklady systémového a aplikačního softwaru.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408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5536" y="404664"/>
            <a:ext cx="8424936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ROZDĚLENÍ SOFTWARU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1331640" y="1632199"/>
            <a:ext cx="2224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SYSTÉMOVÝ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652120" y="1632199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APLIKAČNÍ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83568" y="2576566"/>
            <a:ext cx="3168352" cy="648073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irmware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91370" y="3476715"/>
            <a:ext cx="3160550" cy="648073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Operační systém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220072" y="2576565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Kancelářské balíky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223318" y="3476715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Textové editory</a:t>
            </a:r>
            <a:endParaRPr 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220072" y="4382025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Tabulkové editory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220072" y="5225653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Prezentační programy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971600" y="6238722"/>
            <a:ext cx="3461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… a to není všechno…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220072" y="6056740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Programovací jazyky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0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5536" y="404664"/>
            <a:ext cx="8424936" cy="619934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/>
              <a:t>ROZDĚLENÍ SOFTWARU</a:t>
            </a:r>
            <a:endParaRPr lang="cs-CZ" sz="3600" dirty="0"/>
          </a:p>
        </p:txBody>
      </p:sp>
      <p:sp>
        <p:nvSpPr>
          <p:cNvPr id="11" name="Obdélník 10"/>
          <p:cNvSpPr/>
          <p:nvPr/>
        </p:nvSpPr>
        <p:spPr>
          <a:xfrm>
            <a:off x="2613195" y="1339794"/>
            <a:ext cx="398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APLIKAČNÍ SOFTWARE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144235" y="3409281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Databázové systémy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59916" y="3409281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Grafické programy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59916" y="2254603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Pomocné programy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144235" y="2254603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Webové prohlížeče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859916" y="5710884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Hry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144235" y="4562199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Výukové programy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859916" y="4562199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Antivirové programy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144235" y="5716239"/>
            <a:ext cx="3168352" cy="6480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Přehrávače zvuku a videa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SYSTÉMOVÝ SOFTWARE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2915816" y="1086952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OPERAČNÍ SYSTÉMY</a:t>
            </a:r>
            <a:endParaRPr lang="cs-CZ" sz="2400" dirty="0"/>
          </a:p>
        </p:txBody>
      </p:sp>
      <p:pic>
        <p:nvPicPr>
          <p:cNvPr id="1026" name="Picture 2" descr="http://upload.wikimedia.org/wikipedia/commons/4/43/Android_4.3_Jelly_Bean_on_Nex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5297"/>
            <a:ext cx="2143154" cy="38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5/54/KDE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5297"/>
            <a:ext cx="6150514" cy="38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1520" y="5843145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 – Android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652120" y="5827207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– Linux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SYSTÉMOVÝ SOFTWARE</a:t>
            </a:r>
            <a:endParaRPr lang="cs-CZ" sz="3600" dirty="0"/>
          </a:p>
        </p:txBody>
      </p:sp>
      <p:sp>
        <p:nvSpPr>
          <p:cNvPr id="11" name="Obdélník 10"/>
          <p:cNvSpPr/>
          <p:nvPr/>
        </p:nvSpPr>
        <p:spPr>
          <a:xfrm>
            <a:off x="6876257" y="599122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3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 Windows 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6600195" cy="3712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1086952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OPERAČNÍ SYSTÉMY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211615" y="1724890"/>
            <a:ext cx="872264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Systémový software zahrnuje, kromě vlastního operačního systému i jeho jádro včetně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ovladačů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také pomocné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systémové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nástroje, které zajišťují správu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operačního systému (formátování disků,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oprávnění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utility apod.)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0745"/>
            <a:ext cx="8424936" cy="61993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SYSTÉMOVÝ SOFTWARE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3668107" y="1086952"/>
            <a:ext cx="186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  <a:endParaRPr lang="cs-CZ" sz="2400" dirty="0"/>
          </a:p>
        </p:txBody>
      </p:sp>
      <p:sp>
        <p:nvSpPr>
          <p:cNvPr id="15" name="Obdélník 14"/>
          <p:cNvSpPr/>
          <p:nvPr/>
        </p:nvSpPr>
        <p:spPr>
          <a:xfrm>
            <a:off x="3563888" y="5743015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 – </a:t>
            </a:r>
          </a:p>
          <a:p>
            <a:pPr algn="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BIOS typu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na základní desce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4672" y="1599888"/>
            <a:ext cx="8722648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Jako firmware se používá označení pro programy, datové struktury (software), který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vnitřně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ovládá dané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elektronické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zařízení.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Mohou to být dálkové ovladače,  kalkulačky,  počítačové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díly a zařízení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Pevný disk"/>
              </a:rPr>
              <a:t>pevné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 tooltip="Pevný disk"/>
              </a:rPr>
              <a:t>disky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 tooltip="Počítačová klávesnice"/>
              </a:rPr>
              <a:t>klávesnice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 tooltip="TFT displej (stránka neexistuje)"/>
              </a:rPr>
              <a:t>TFT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TFT displej (stránka neexistuje)"/>
              </a:rPr>
              <a:t>obrazovky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tiskárny, skenery,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Paměťová karta"/>
              </a:rPr>
              <a:t>paměťové karty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nebo i další přístroje 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Mobilní telefon"/>
              </a:rPr>
              <a:t>mobilní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 tooltip="Mobilní telefon"/>
              </a:rPr>
              <a:t>telefony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 tooltip="Digitální fotoaparát"/>
              </a:rPr>
              <a:t>fotoaparáty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apod.).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Všechna uvedená zařízení obsahují svůj vlastní firmware, který slouží k jejich obsluze a případní komunikaci s okolními zařízeními. Jedná se v podstatě o obdobu operačního systému u složitějších zařízení.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5598" y="4365104"/>
            <a:ext cx="4541344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BIOS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(Basic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Input-Output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představuje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8" tooltip="Firmware"/>
              </a:rPr>
              <a:t>firmware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osobní počítače. V současné době se BIOS používá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startu počítače pro inicializaci a konfiguraci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připojeného hardwaru a následnému spuštění operačního systému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který poté provádí další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řízení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počítače. Programový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kód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BIOSu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uložen 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 tooltip="Základní deska"/>
              </a:rPr>
              <a:t>základní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9" tooltip="Základní deska"/>
              </a:rPr>
              <a:t>desce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oubor:Phoenix bio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20" y="4847673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1021</Words>
  <Application>Microsoft Office PowerPoint</Application>
  <PresentationFormat>Předvádění na obrazovce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Verdana</vt:lpstr>
      <vt:lpstr>Wingdings 2</vt:lpstr>
      <vt:lpstr>Slunovrat</vt:lpstr>
      <vt:lpstr>Prezentace aplikace PowerPoint</vt:lpstr>
      <vt:lpstr>software</vt:lpstr>
      <vt:lpstr>Rozdělení softwaru</vt:lpstr>
      <vt:lpstr>Rozdělení softwaru</vt:lpstr>
      <vt:lpstr>Prezentace aplikace PowerPoint</vt:lpstr>
      <vt:lpstr>Prezentace aplikace PowerPoint</vt:lpstr>
      <vt:lpstr>SYSTÉMOVÝ SOFTWARE</vt:lpstr>
      <vt:lpstr>SYSTÉMOVÝ SOFTWARE</vt:lpstr>
      <vt:lpstr>SYSTÉMOVÝ SOFTWARE</vt:lpstr>
      <vt:lpstr>Aplikační software</vt:lpstr>
      <vt:lpstr>Aplikační software</vt:lpstr>
      <vt:lpstr>Aplikační software</vt:lpstr>
      <vt:lpstr>Kancelářské balíky</vt:lpstr>
      <vt:lpstr>Textové procesory</vt:lpstr>
      <vt:lpstr>Textové editory</vt:lpstr>
      <vt:lpstr>Tabulkové  procesory</vt:lpstr>
      <vt:lpstr>Prezentační programy</vt:lpstr>
      <vt:lpstr> Webové prohlížeče</vt:lpstr>
      <vt:lpstr>grafické editory</vt:lpstr>
      <vt:lpstr>Prezentace aplikace PowerPoint</vt:lpstr>
      <vt:lpstr>Prezentace aplikace PowerPoint</vt:lpstr>
      <vt:lpstr>Použitá literatura, citace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Záznamová media, jejich parametry a práce s nimi</dc:title>
  <dc:creator>SŠZePř</dc:creator>
  <cp:lastModifiedBy>Ing. Jan Prašivka</cp:lastModifiedBy>
  <cp:revision>342</cp:revision>
  <dcterms:created xsi:type="dcterms:W3CDTF">2012-07-01T09:09:54Z</dcterms:created>
  <dcterms:modified xsi:type="dcterms:W3CDTF">2013-11-13T10:21:20Z</dcterms:modified>
</cp:coreProperties>
</file>