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93" r:id="rId3"/>
    <p:sldId id="312" r:id="rId4"/>
    <p:sldId id="319" r:id="rId5"/>
    <p:sldId id="320" r:id="rId6"/>
    <p:sldId id="325" r:id="rId7"/>
    <p:sldId id="326" r:id="rId8"/>
    <p:sldId id="313" r:id="rId9"/>
    <p:sldId id="327" r:id="rId10"/>
    <p:sldId id="328" r:id="rId11"/>
    <p:sldId id="318" r:id="rId12"/>
    <p:sldId id="329" r:id="rId13"/>
    <p:sldId id="330" r:id="rId14"/>
    <p:sldId id="331" r:id="rId15"/>
    <p:sldId id="28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12"/>
            <p14:sldId id="319"/>
            <p14:sldId id="320"/>
            <p14:sldId id="325"/>
            <p14:sldId id="326"/>
            <p14:sldId id="313"/>
            <p14:sldId id="327"/>
            <p14:sldId id="328"/>
            <p14:sldId id="318"/>
            <p14:sldId id="329"/>
            <p14:sldId id="330"/>
            <p14:sldId id="331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22" autoAdjust="0"/>
    <p:restoredTop sz="92958" autoAdjust="0"/>
  </p:normalViewPr>
  <p:slideViewPr>
    <p:cSldViewPr>
      <p:cViewPr>
        <p:scale>
          <a:sx n="90" d="100"/>
          <a:sy n="90" d="100"/>
        </p:scale>
        <p:origin x="-72" y="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31.3.2013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ozilla_Firefox" TargetMode="External"/><Relationship Id="rId2" Type="http://schemas.openxmlformats.org/officeDocument/2006/relationships/hyperlink" Target="http://cs.wikipedia.org/wiki/Webov%C3%BD_prohl%C3%AD%C5%BEe%C4%8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Opera_(webov%C3%BD_prohl%C3%AD%C5%BEe%C4%8D)" TargetMode="External"/><Relationship Id="rId5" Type="http://schemas.openxmlformats.org/officeDocument/2006/relationships/hyperlink" Target="http://cs.wikipedia.org/wiki/Google_Chrome" TargetMode="External"/><Relationship Id="rId4" Type="http://schemas.openxmlformats.org/officeDocument/2006/relationships/hyperlink" Target="http://cs.wikipedia.org/wiki/Internet_Explore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Outlook_Express" TargetMode="External"/><Relationship Id="rId2" Type="http://schemas.openxmlformats.org/officeDocument/2006/relationships/hyperlink" Target="http://cs.wikipedia.org/wiki/POP3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cs.wikipedia.org/wiki/Mozilla_Thunderbird" TargetMode="External"/><Relationship Id="rId4" Type="http://schemas.openxmlformats.org/officeDocument/2006/relationships/hyperlink" Target="http://cs.wikipedia.org/wiki/Microsoft_Outlook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E-mail" TargetMode="External"/><Relationship Id="rId3" Type="http://schemas.openxmlformats.org/officeDocument/2006/relationships/hyperlink" Target="http://cs.wikipedia.org/wiki/Jabber" TargetMode="External"/><Relationship Id="rId7" Type="http://schemas.openxmlformats.org/officeDocument/2006/relationships/hyperlink" Target="http://cs.wikipedia.org/wiki/Instant_messaging" TargetMode="External"/><Relationship Id="rId2" Type="http://schemas.openxmlformats.org/officeDocument/2006/relationships/hyperlink" Target="http://cs.wikipedia.org/wiki/ICQ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Internet_Message_Access_Protocol" TargetMode="External"/><Relationship Id="rId5" Type="http://schemas.openxmlformats.org/officeDocument/2006/relationships/hyperlink" Target="http://cs.wikipedia.org/wiki/POP3" TargetMode="External"/><Relationship Id="rId4" Type="http://schemas.openxmlformats.org/officeDocument/2006/relationships/hyperlink" Target="http://cs.wikipedia.org/wiki/Simple_Mail_Transfer_Protoco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omain_Name_System" TargetMode="External"/><Relationship Id="rId2" Type="http://schemas.openxmlformats.org/officeDocument/2006/relationships/hyperlink" Target="http://cs.wikipedia.org/wiki/Voice_over_Internet_Protocol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cs.wikipedia.org/wiki/File_Transfer_Protocol" TargetMode="External"/><Relationship Id="rId4" Type="http://schemas.openxmlformats.org/officeDocument/2006/relationships/hyperlink" Target="http://cs.wikipedia.org/wiki/Internetov%C3%A1_dom%C3%A9n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9327"/>
              </p:ext>
            </p:extLst>
          </p:nvPr>
        </p:nvGraphicFramePr>
        <p:xfrm>
          <a:off x="1331640" y="1833324"/>
          <a:ext cx="7560840" cy="4510168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VY_32_INOVACE_PP1.PRA.18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Times New Roman"/>
                        </a:rPr>
                        <a:t>Internet, jeho struktura, základní pojmy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Internet, WWW, HTTP, HTTPS, POP3,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SMTP, DNS, Email 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URL, TCP, HTM, HTML,   FTP, Wi-Fi, ISDN, ADSL, ISP,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Rychlost připojení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1043608" y="1484784"/>
            <a:ext cx="7128792" cy="309634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Rychlost připojení se liší podle způsobů připojení a použité technologie.  Vytáčené připojení telefonní linkou a modemem dosahovalo rychlosti 64 </a:t>
            </a:r>
            <a:r>
              <a:rPr lang="cs-CZ" sz="2400" dirty="0" err="1" smtClean="0"/>
              <a:t>kb</a:t>
            </a:r>
            <a:r>
              <a:rPr lang="cs-CZ" sz="2400" dirty="0" smtClean="0"/>
              <a:t>/s.</a:t>
            </a:r>
          </a:p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>
                <a:solidFill>
                  <a:prstClr val="white"/>
                </a:solidFill>
              </a:rPr>
              <a:t>Kabelové připojení, případně optické připojení dosahuje dnes rychlostí 50 až 100 </a:t>
            </a:r>
            <a:r>
              <a:rPr lang="cs-CZ" sz="2400" dirty="0" err="1" smtClean="0">
                <a:solidFill>
                  <a:prstClr val="white"/>
                </a:solidFill>
              </a:rPr>
              <a:t>Mb</a:t>
            </a:r>
            <a:r>
              <a:rPr lang="cs-CZ" sz="2400" dirty="0" smtClean="0">
                <a:solidFill>
                  <a:prstClr val="white"/>
                </a:solidFill>
              </a:rPr>
              <a:t>/s.  </a:t>
            </a:r>
            <a:r>
              <a:rPr lang="cs-CZ" sz="2400" dirty="0" smtClean="0">
                <a:solidFill>
                  <a:prstClr val="white"/>
                </a:solidFill>
              </a:rPr>
              <a:t>S rostoucí rychlostí připojení také rostou náklady na provoz tohoto připojení. 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Prohlížeče webových stránek</a:t>
            </a:r>
            <a:endParaRPr lang="cs-CZ" sz="36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683568" y="1484784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Jaké znáte internetové prohlížeče</a:t>
            </a:r>
            <a:endParaRPr lang="cs-CZ" sz="2000" b="1" cap="all" dirty="0" smtClean="0">
              <a:solidFill>
                <a:schemeClr val="tx2">
                  <a:satMod val="130000"/>
                </a:schemeClr>
              </a:solidFill>
              <a:latin typeface="Arial"/>
              <a:ea typeface="Times New Roman"/>
              <a:cs typeface="+mj-cs"/>
            </a:endParaRP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8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/>
              <a:t>Prohlížeče </a:t>
            </a:r>
            <a:r>
              <a:rPr lang="cs-CZ" sz="3600" dirty="0" smtClean="0"/>
              <a:t>webových </a:t>
            </a:r>
            <a:r>
              <a:rPr lang="cs-CZ" sz="3600" dirty="0"/>
              <a:t>stránek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627784" y="1694748"/>
            <a:ext cx="392664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10" cap="all" dirty="0" smtClean="0">
                <a:hlinkClick r:id="rId2" tooltip="Webový prohlížeč"/>
              </a:rPr>
              <a:t>webové </a:t>
            </a:r>
            <a:r>
              <a:rPr lang="cs-CZ" sz="2410" cap="all" dirty="0">
                <a:hlinkClick r:id="rId2" tooltip="Webový prohlížeč"/>
              </a:rPr>
              <a:t>prohlížeče</a:t>
            </a:r>
            <a:endParaRPr lang="cs-CZ" sz="2410" b="1" cap="all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800052" y="4497602"/>
            <a:ext cx="3642987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err="1">
                <a:hlinkClick r:id="rId3" tooltip="Mozilla Firefox"/>
              </a:rPr>
              <a:t>Mozilla</a:t>
            </a:r>
            <a:r>
              <a:rPr lang="cs-CZ" sz="2400" dirty="0">
                <a:hlinkClick r:id="rId3" tooltip="Mozilla Firefox"/>
              </a:rPr>
              <a:t> </a:t>
            </a:r>
            <a:r>
              <a:rPr lang="cs-CZ" sz="2400" dirty="0" err="1">
                <a:hlinkClick r:id="rId3" tooltip="Mozilla Firefox"/>
              </a:rPr>
              <a:t>Firefox</a:t>
            </a:r>
            <a:r>
              <a:rPr lang="cs-CZ" sz="2400" dirty="0" smtClean="0"/>
              <a:t>  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770492" y="3341147"/>
            <a:ext cx="3641223" cy="80793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dirty="0">
                <a:hlinkClick r:id="rId4" tooltip="Internet Explorer"/>
              </a:rPr>
              <a:t>Internet Explorer</a:t>
            </a:r>
            <a:endParaRPr lang="cs-CZ" sz="2400" dirty="0"/>
          </a:p>
        </p:txBody>
      </p:sp>
      <p:sp>
        <p:nvSpPr>
          <p:cNvPr id="9" name="Volný tvar 8"/>
          <p:cNvSpPr/>
          <p:nvPr/>
        </p:nvSpPr>
        <p:spPr>
          <a:xfrm>
            <a:off x="2800052" y="5649730"/>
            <a:ext cx="3642987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5" tooltip="Google Chrome"/>
              </a:rPr>
              <a:t>Google </a:t>
            </a:r>
            <a:r>
              <a:rPr lang="cs-CZ" sz="2400" dirty="0" smtClean="0">
                <a:hlinkClick r:id="rId5" tooltip="Google Chrome"/>
              </a:rPr>
              <a:t>Chrome</a:t>
            </a:r>
            <a:r>
              <a:rPr lang="cs-CZ" sz="2400" dirty="0" smtClean="0"/>
              <a:t>, </a:t>
            </a:r>
            <a:r>
              <a:rPr lang="cs-CZ" sz="2400" dirty="0" smtClean="0">
                <a:hlinkClick r:id="rId6" tooltip="Opera (webový prohlížeč)"/>
              </a:rPr>
              <a:t>Opera</a:t>
            </a:r>
            <a:endParaRPr lang="cs-CZ" sz="2400" dirty="0" smtClean="0"/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a další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Služby elektronické pošty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1115616" y="1340768"/>
            <a:ext cx="7488832" cy="151216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10000"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10" b="1" cap="all" dirty="0" smtClean="0"/>
              <a:t>Poštovní klienti </a:t>
            </a:r>
            <a:r>
              <a:rPr lang="cs-CZ" sz="2410" cap="all" dirty="0" smtClean="0"/>
              <a:t>– </a:t>
            </a:r>
            <a:r>
              <a:rPr lang="cs-CZ" sz="2410" dirty="0" smtClean="0"/>
              <a:t>programy </a:t>
            </a:r>
            <a:r>
              <a:rPr lang="cs-CZ" sz="2800" dirty="0"/>
              <a:t>který komunikuje se vzdáleným serverem a pomocí příkazů dokáže uložit emaily na lokální disk a následně je odstranit </a:t>
            </a:r>
            <a:r>
              <a:rPr lang="cs-CZ" sz="2800" dirty="0" smtClean="0"/>
              <a:t>z mailového serveru</a:t>
            </a:r>
            <a:r>
              <a:rPr lang="cs-CZ" sz="2800" dirty="0"/>
              <a:t>. </a:t>
            </a:r>
            <a:r>
              <a:rPr lang="cs-CZ" sz="2800" dirty="0" smtClean="0"/>
              <a:t>Většina klientů pracuje s protokolem  </a:t>
            </a:r>
            <a:r>
              <a:rPr lang="cs-CZ" sz="2800" dirty="0">
                <a:hlinkClick r:id="rId2" tooltip="POP3"/>
              </a:rPr>
              <a:t>POP3</a:t>
            </a:r>
            <a:r>
              <a:rPr lang="cs-CZ" sz="2800" dirty="0" smtClean="0"/>
              <a:t>. </a:t>
            </a:r>
            <a:r>
              <a:rPr lang="cs-CZ" sz="2410" cap="all" dirty="0" smtClean="0"/>
              <a:t>   </a:t>
            </a:r>
            <a:endParaRPr lang="cs-CZ" sz="2410" b="1" cap="all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2800052" y="4497602"/>
            <a:ext cx="3642987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3" tooltip="Outlook Express"/>
              </a:rPr>
              <a:t>Microsoft Outlook Express</a:t>
            </a:r>
            <a:r>
              <a:rPr lang="cs-CZ" sz="2400" dirty="0"/>
              <a:t>: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770492" y="3341147"/>
            <a:ext cx="3641223" cy="80793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dirty="0">
                <a:hlinkClick r:id="rId4" tooltip="Microsoft Outlook"/>
              </a:rPr>
              <a:t>Microsoft Outlook</a:t>
            </a:r>
            <a:endParaRPr lang="cs-CZ" sz="2400" dirty="0"/>
          </a:p>
        </p:txBody>
      </p:sp>
      <p:sp>
        <p:nvSpPr>
          <p:cNvPr id="9" name="Volný tvar 8"/>
          <p:cNvSpPr/>
          <p:nvPr/>
        </p:nvSpPr>
        <p:spPr>
          <a:xfrm>
            <a:off x="2800052" y="5649730"/>
            <a:ext cx="3642987" cy="7920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err="1">
                <a:hlinkClick r:id="rId5" tooltip="Mozilla Thunderbird"/>
              </a:rPr>
              <a:t>Mozilla</a:t>
            </a:r>
            <a:r>
              <a:rPr lang="cs-CZ" sz="2400" dirty="0">
                <a:hlinkClick r:id="rId5" tooltip="Mozilla Thunderbird"/>
              </a:rPr>
              <a:t> </a:t>
            </a:r>
            <a:r>
              <a:rPr lang="cs-CZ" sz="2400" dirty="0" err="1">
                <a:hlinkClick r:id="rId5" tooltip="Mozilla Thunderbird"/>
              </a:rPr>
              <a:t>Thunderbird</a:t>
            </a:r>
            <a:r>
              <a:rPr lang="cs-CZ" sz="2400" dirty="0"/>
              <a:t>: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2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Internet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052736"/>
            <a:ext cx="792088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Clr>
                <a:srgbClr val="D16349"/>
              </a:buClr>
              <a:buFont typeface="Wingdings 2"/>
              <a:buNone/>
              <a:tabLst>
                <a:tab pos="4124325" algn="l"/>
              </a:tabLst>
            </a:pPr>
            <a:r>
              <a:rPr lang="cs-CZ" sz="2000" b="1" cap="all" dirty="0" smtClean="0">
                <a:solidFill>
                  <a:srgbClr val="646B86">
                    <a:satMod val="130000"/>
                  </a:srgbClr>
                </a:solidFill>
                <a:latin typeface="Arial"/>
                <a:ea typeface="Times New Roman"/>
              </a:rPr>
              <a:t>Doplňte:</a:t>
            </a: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K čemu slouží </a:t>
            </a:r>
            <a:r>
              <a:rPr lang="cs-CZ" sz="2400" b="1" dirty="0" smtClean="0">
                <a:solidFill>
                  <a:prstClr val="black"/>
                </a:solidFill>
              </a:rPr>
              <a:t>internet</a:t>
            </a:r>
            <a:endParaRPr lang="cs-CZ" sz="2400" b="1" dirty="0" smtClean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  <a:endParaRPr lang="cs-CZ" dirty="0" smtClean="0">
              <a:solidFill>
                <a:prstClr val="black"/>
              </a:solidFill>
            </a:endParaRP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Jaké znáte </a:t>
            </a:r>
            <a:r>
              <a:rPr lang="cs-CZ" sz="2400" b="1" dirty="0" smtClean="0">
                <a:solidFill>
                  <a:prstClr val="black"/>
                </a:solidFill>
              </a:rPr>
              <a:t>webové prohlížeče</a:t>
            </a:r>
            <a:endParaRPr lang="cs-CZ" sz="2400" b="1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 smtClean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82296" indent="0">
              <a:buClr>
                <a:srgbClr val="D16349"/>
              </a:buClr>
              <a:buFont typeface="Wingdings 2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Jaké znáte poštovní klienty</a:t>
            </a: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r>
              <a:rPr lang="cs-CZ" sz="2400" dirty="0">
                <a:solidFill>
                  <a:prstClr val="black"/>
                </a:solidFill>
              </a:rPr>
              <a:t>……………………………</a:t>
            </a:r>
            <a:endParaRPr lang="cs-CZ" sz="2400" dirty="0" smtClean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sz="2400" dirty="0">
              <a:solidFill>
                <a:prstClr val="black"/>
              </a:solidFill>
            </a:endParaRPr>
          </a:p>
          <a:p>
            <a:pPr marL="539496" indent="-457200">
              <a:buClr>
                <a:srgbClr val="D16349"/>
              </a:buClr>
              <a:buFont typeface="+mj-lt"/>
              <a:buAutoNum type="alphaLcParenR"/>
            </a:pPr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6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latin typeface="Times New Roman" pitchFamily="18" charset="0"/>
                <a:cs typeface="Times New Roman" pitchFamily="18" charset="0"/>
              </a:rPr>
            </a:b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55576" y="1052736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/>
              <a:t>NEZNÁMÝ. </a:t>
            </a:r>
            <a:r>
              <a:rPr lang="cs-CZ" i="1" dirty="0" err="1"/>
              <a:t>Soubor:Internet</a:t>
            </a:r>
            <a:r>
              <a:rPr lang="cs-CZ" i="1" dirty="0"/>
              <a:t> map 1024.jpg - Wikipedie:</a:t>
            </a:r>
            <a:r>
              <a:rPr lang="cs-CZ" dirty="0"/>
              <a:t> [online]. [cit. 30.3.2013]. Dostupný na WWW: http://cs.wikipedia.org/wiki/Soubor:Internet_map_1024.jpg </a:t>
            </a:r>
            <a:endParaRPr lang="cs-CZ" dirty="0" smtClean="0"/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Obrázek 2 </a:t>
            </a:r>
            <a:r>
              <a:rPr lang="cs-CZ" dirty="0"/>
              <a:t>KOZUCH. </a:t>
            </a:r>
            <a:r>
              <a:rPr lang="cs-CZ" i="1" dirty="0" err="1"/>
              <a:t>Soubor:Internet</a:t>
            </a:r>
            <a:r>
              <a:rPr lang="cs-CZ" i="1" dirty="0"/>
              <a:t> </a:t>
            </a:r>
            <a:r>
              <a:rPr lang="cs-CZ" i="1" dirty="0" err="1"/>
              <a:t>users</a:t>
            </a:r>
            <a:r>
              <a:rPr lang="cs-CZ" i="1" dirty="0"/>
              <a:t> per 100 </a:t>
            </a:r>
            <a:r>
              <a:rPr lang="cs-CZ" i="1" dirty="0" err="1"/>
              <a:t>inhabitants</a:t>
            </a:r>
            <a:r>
              <a:rPr lang="cs-CZ" i="1" dirty="0"/>
              <a:t> 1997-2007 ITU.png - Wikipedie:</a:t>
            </a:r>
            <a:r>
              <a:rPr lang="cs-CZ" dirty="0"/>
              <a:t> [online]. [cit. 30.3.2013]. Dostupný na WWW: http://cs.wikipedia.org/wiki/Soubor:Internet_users_per_100_inhabitants_1997-2007_ITU.png </a:t>
            </a:r>
          </a:p>
        </p:txBody>
      </p:sp>
    </p:spTree>
    <p:extLst>
      <p:ext uri="{BB962C8B-B14F-4D97-AF65-F5344CB8AC3E}">
        <p14:creationId xmlns:p14="http://schemas.microsoft.com/office/powerpoint/2010/main" val="8005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>
              <a:tabLst>
                <a:tab pos="1704975" algn="l"/>
              </a:tabLst>
            </a:pPr>
            <a:r>
              <a:rPr lang="cs-CZ" sz="3200" dirty="0" smtClean="0">
                <a:effectLst/>
                <a:latin typeface="Arial"/>
                <a:ea typeface="Times New Roman"/>
              </a:rPr>
              <a:t>internet</a:t>
            </a:r>
            <a:endParaRPr lang="cs-CZ" sz="32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83568" y="1340768"/>
            <a:ext cx="7920880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  <a:tabLst>
                <a:tab pos="4124325" algn="l"/>
              </a:tabLst>
            </a:pPr>
            <a:r>
              <a:rPr lang="cs-CZ" sz="2000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Co vám říká pojem </a:t>
            </a:r>
            <a:r>
              <a:rPr lang="cs-CZ" sz="2000" b="1" cap="all" dirty="0" smtClean="0">
                <a:solidFill>
                  <a:schemeClr val="tx2">
                    <a:satMod val="130000"/>
                  </a:schemeClr>
                </a:solidFill>
                <a:latin typeface="Arial"/>
                <a:ea typeface="Times New Roman"/>
                <a:cs typeface="+mj-cs"/>
              </a:rPr>
              <a:t>internet</a:t>
            </a:r>
          </a:p>
          <a:p>
            <a:pPr marL="82296" indent="0">
              <a:buNone/>
            </a:pPr>
            <a:r>
              <a:rPr lang="cs-CZ" sz="2400" dirty="0" smtClean="0"/>
              <a:t>Zkuste doplnit: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 smtClean="0"/>
              <a:t>……………………………</a:t>
            </a:r>
          </a:p>
          <a:p>
            <a:pPr marL="539496" indent="-457200">
              <a:buFont typeface="+mj-lt"/>
              <a:buAutoNum type="alphaLcParenR"/>
            </a:pPr>
            <a:r>
              <a:rPr lang="cs-CZ" sz="2400" dirty="0"/>
              <a:t>……………………………</a:t>
            </a:r>
            <a:endParaRPr lang="cs-CZ" sz="2400" dirty="0" smtClean="0"/>
          </a:p>
          <a:p>
            <a:pPr marL="539496" indent="-45720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Co je to internet</a:t>
            </a:r>
            <a:endParaRPr lang="cs-CZ" sz="3600" dirty="0"/>
          </a:p>
        </p:txBody>
      </p:sp>
      <p:sp>
        <p:nvSpPr>
          <p:cNvPr id="9" name="Volný tvar 8"/>
          <p:cNvSpPr/>
          <p:nvPr/>
        </p:nvSpPr>
        <p:spPr>
          <a:xfrm>
            <a:off x="179512" y="1439871"/>
            <a:ext cx="3277452" cy="4604550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/>
              <a:t>Internet</a:t>
            </a:r>
            <a:r>
              <a:rPr lang="cs-CZ" sz="2400" dirty="0"/>
              <a:t> </a:t>
            </a:r>
            <a:r>
              <a:rPr lang="cs-CZ" sz="2400" dirty="0" smtClean="0"/>
              <a:t>je celosvětová počítačová sít. Někdy také označována jako „síť sítí“. Počítače v této síti komunikují pomocí protokolů TCP/IP. </a:t>
            </a:r>
            <a:r>
              <a:rPr lang="cs-CZ" sz="2400" dirty="0"/>
              <a:t> </a:t>
            </a:r>
            <a:endParaRPr lang="cs-CZ" sz="2300" dirty="0">
              <a:solidFill>
                <a:prstClr val="white"/>
              </a:solidFill>
            </a:endParaRPr>
          </a:p>
        </p:txBody>
      </p:sp>
      <p:pic>
        <p:nvPicPr>
          <p:cNvPr id="1026" name="Picture 2" descr="Soubor:Internet map 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07729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761945" y="6090339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0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Hlavní funkce internetu</a:t>
            </a:r>
            <a:endParaRPr lang="cs-CZ" sz="3600" dirty="0"/>
          </a:p>
        </p:txBody>
      </p:sp>
      <p:sp>
        <p:nvSpPr>
          <p:cNvPr id="15" name="Volný tvar 14"/>
          <p:cNvSpPr/>
          <p:nvPr/>
        </p:nvSpPr>
        <p:spPr>
          <a:xfrm>
            <a:off x="2354416" y="1700577"/>
            <a:ext cx="5100511" cy="2218924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Zdroj informací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2354278" y="4154909"/>
            <a:ext cx="5098042" cy="2082403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dirty="0" smtClean="0">
                <a:solidFill>
                  <a:prstClr val="white"/>
                </a:solidFill>
              </a:rPr>
              <a:t>Komunikace</a:t>
            </a:r>
            <a:endParaRPr lang="cs-CZ" sz="23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Historie internetu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899592" y="1412776"/>
            <a:ext cx="7707704" cy="4248472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85000" lnSpcReduction="10000"/>
          </a:bodyPr>
          <a:lstStyle/>
          <a:p>
            <a:r>
              <a:rPr lang="cs-CZ" sz="3200" dirty="0"/>
              <a:t>Historie internetu </a:t>
            </a:r>
            <a:r>
              <a:rPr lang="cs-CZ" sz="3200" dirty="0" smtClean="0"/>
              <a:t>se začíná tvořit po roce 1945 kdy vznikaly první počítače, které následně byly mezi sebou propojeny do počítačové sítě. Dalším impulsem pro rozvoj internetu bylo zabezpečit pomocí  počítačů  komunikaci v případě výpadku klasické telekomunikační infrastruktury.  </a:t>
            </a:r>
          </a:p>
          <a:p>
            <a:endParaRPr lang="cs-CZ" sz="3200" dirty="0"/>
          </a:p>
          <a:p>
            <a:r>
              <a:rPr lang="cs-CZ" sz="3200" dirty="0" smtClean="0"/>
              <a:t>Tato nová počítačová sít neměla mít žádné řídící uzly. Řízení bylo decentralizováno a proto mohla tato sít dále fungovat i pří výpadku některé její častí.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0954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Nárůst uživatelů internetu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611560" y="1916832"/>
            <a:ext cx="2520280" cy="374441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rmAutofit fontScale="47500" lnSpcReduction="20000"/>
          </a:bodyPr>
          <a:lstStyle/>
          <a:p>
            <a:r>
              <a:rPr lang="cs-CZ" sz="3200" dirty="0"/>
              <a:t>Historie internetu </a:t>
            </a:r>
            <a:r>
              <a:rPr lang="cs-CZ" sz="3200" dirty="0" smtClean="0"/>
              <a:t>se začíná tvořit po roce 1945 kdy vznikaly první počítače, které následně byly mezi sebou propojeny do počítačové sítě. Dalším impulsem pro rozvoj internetu bylo zabezpečit pomocí  počítačů  komunikaci v případě výpadku klasické telekomunikační infrastruktury.  </a:t>
            </a:r>
          </a:p>
          <a:p>
            <a:endParaRPr lang="cs-CZ" sz="3200" dirty="0"/>
          </a:p>
          <a:p>
            <a:r>
              <a:rPr lang="cs-CZ" sz="3200" dirty="0" smtClean="0"/>
              <a:t>Tato nová počítačová sít neměla mít žádné řídící uzly. Řízení bylo decentralizováno a proto mohla tato sít dále fungovat i pří výpadku některé její častí. </a:t>
            </a:r>
          </a:p>
          <a:p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3160"/>
            <a:ext cx="4768576" cy="40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203848" y="5759661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Počet internetových uživatelů na 100 obyvatel v letech 1997 až 2007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26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Základní služby internetu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Zobrazovány webovým prohlížečem,  protokol </a:t>
            </a:r>
            <a:r>
              <a:rPr lang="cs-CZ" sz="2400" b="1" dirty="0" smtClean="0"/>
              <a:t>http</a:t>
            </a:r>
            <a:r>
              <a:rPr lang="cs-CZ" sz="2400" dirty="0" smtClean="0"/>
              <a:t> případně </a:t>
            </a:r>
            <a:r>
              <a:rPr lang="cs-CZ" sz="2400" b="1" dirty="0" smtClean="0"/>
              <a:t>https </a:t>
            </a:r>
            <a:r>
              <a:rPr lang="cs-CZ" sz="2400" dirty="0" smtClean="0"/>
              <a:t>zabezpečený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447861"/>
            <a:ext cx="4214810" cy="1069371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Aplikace mají někdy shodný název s protokolem </a:t>
            </a:r>
            <a:r>
              <a:rPr lang="cs-CZ" sz="2400" dirty="0">
                <a:hlinkClick r:id="rId2" tooltip="ICQ"/>
              </a:rPr>
              <a:t>ICQ</a:t>
            </a:r>
            <a:r>
              <a:rPr lang="cs-CZ" sz="2400" dirty="0"/>
              <a:t>, </a:t>
            </a:r>
            <a:r>
              <a:rPr lang="cs-CZ" sz="2400" dirty="0" err="1">
                <a:hlinkClick r:id="rId3" tooltip="Jabber"/>
              </a:rPr>
              <a:t>Jabber</a:t>
            </a:r>
            <a:r>
              <a:rPr lang="cs-CZ" sz="2400" dirty="0"/>
              <a:t>, 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dirty="0" smtClean="0">
              <a:solidFill>
                <a:prstClr val="white"/>
              </a:solidFill>
            </a:endParaRPr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300" dirty="0" smtClean="0">
                <a:solidFill>
                  <a:prstClr val="white"/>
                </a:solidFill>
              </a:rPr>
              <a:t>Přenos </a:t>
            </a:r>
            <a:r>
              <a:rPr lang="cs-CZ" sz="2000" dirty="0" smtClean="0">
                <a:hlinkClick r:id="rId4" tooltip="Simple Mail Transfer Protocol"/>
              </a:rPr>
              <a:t>SMTP</a:t>
            </a:r>
            <a:r>
              <a:rPr lang="cs-CZ" sz="2300" dirty="0">
                <a:solidFill>
                  <a:prstClr val="white"/>
                </a:solidFill>
              </a:rPr>
              <a:t> </a:t>
            </a:r>
            <a:r>
              <a:rPr lang="cs-CZ" sz="2300" dirty="0" smtClean="0">
                <a:solidFill>
                  <a:prstClr val="white"/>
                </a:solidFill>
              </a:rPr>
              <a:t>protokol, poštovní programy protokoly </a:t>
            </a:r>
            <a:r>
              <a:rPr lang="cs-CZ" sz="2000" dirty="0">
                <a:hlinkClick r:id="rId5" tooltip="POP3"/>
              </a:rPr>
              <a:t>POP3</a:t>
            </a:r>
            <a:r>
              <a:rPr lang="cs-CZ" sz="2000" dirty="0"/>
              <a:t>, </a:t>
            </a:r>
            <a:r>
              <a:rPr lang="cs-CZ" sz="2000" dirty="0">
                <a:hlinkClick r:id="rId6" tooltip="Internet Message Access Protocol"/>
              </a:rPr>
              <a:t>IMAP</a:t>
            </a:r>
            <a:endParaRPr lang="cs-CZ" sz="2000" dirty="0"/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000" dirty="0"/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b="1" dirty="0" smtClean="0">
                <a:solidFill>
                  <a:prstClr val="white"/>
                </a:solidFill>
              </a:rPr>
              <a:t>WWW stránky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425095" y="4454055"/>
            <a:ext cx="3926640" cy="106317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7" tooltip="Instant messaging"/>
              </a:rPr>
              <a:t>Instant </a:t>
            </a:r>
            <a:r>
              <a:rPr lang="cs-CZ" sz="2400" dirty="0" err="1">
                <a:hlinkClick r:id="rId7" tooltip="Instant messaging"/>
              </a:rPr>
              <a:t>messaging</a:t>
            </a:r>
            <a:r>
              <a:rPr lang="cs-CZ" sz="2400" dirty="0"/>
              <a:t> </a:t>
            </a:r>
            <a:endParaRPr lang="cs-CZ" sz="2400" dirty="0" smtClean="0"/>
          </a:p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 </a:t>
            </a:r>
            <a:r>
              <a:rPr lang="cs-CZ" sz="2400" dirty="0"/>
              <a:t>online </a:t>
            </a:r>
            <a:r>
              <a:rPr lang="cs-CZ" sz="2400" dirty="0" smtClean="0"/>
              <a:t>komunikace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3064634"/>
            <a:ext cx="3924739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r>
              <a:rPr lang="cs-CZ" sz="2400" dirty="0">
                <a:hlinkClick r:id="rId8" tooltip="E-mail"/>
              </a:rPr>
              <a:t>E-mail</a:t>
            </a:r>
            <a:r>
              <a:rPr lang="cs-CZ" sz="2400" dirty="0"/>
              <a:t> – elektronická </a:t>
            </a:r>
            <a:r>
              <a:rPr lang="cs-CZ" sz="2400" dirty="0" smtClean="0"/>
              <a:t>pošta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0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Základní služby internetu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 Umožnuje hlasovou komunikaci pomocí internetu (</a:t>
            </a:r>
            <a:r>
              <a:rPr lang="cs-CZ" sz="2400" dirty="0" err="1"/>
              <a:t>S</a:t>
            </a:r>
            <a:r>
              <a:rPr lang="cs-CZ" sz="2400" dirty="0" err="1" smtClean="0"/>
              <a:t>kype</a:t>
            </a:r>
            <a:r>
              <a:rPr lang="cs-CZ" sz="2400" dirty="0" smtClean="0"/>
              <a:t>)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447861"/>
            <a:ext cx="4214810" cy="1069371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/>
              <a:t>systém jmen počítačů </a:t>
            </a:r>
            <a:r>
              <a:rPr lang="cs-CZ" sz="2400" dirty="0" err="1" smtClean="0"/>
              <a:t>umožňujě</a:t>
            </a:r>
            <a:r>
              <a:rPr lang="cs-CZ" sz="2400" dirty="0" smtClean="0"/>
              <a:t> jejich snadnější </a:t>
            </a:r>
            <a:r>
              <a:rPr lang="cs-CZ" sz="2400" dirty="0"/>
              <a:t>zapamatování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dirty="0" smtClean="0"/>
              <a:t>Slouží k ukládání a přenosu souborů na webový server,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err="1">
                <a:hlinkClick r:id="rId2" tooltip="Voice over Internet Protocol"/>
              </a:rPr>
              <a:t>VoIP</a:t>
            </a:r>
            <a:r>
              <a:rPr lang="cs-CZ" sz="2400" dirty="0"/>
              <a:t> – telefonování pomocí Internetu 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425095" y="4454055"/>
            <a:ext cx="3926640" cy="106317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>
                <a:hlinkClick r:id="rId3" tooltip="Domain Name System"/>
              </a:rPr>
              <a:t>DNS</a:t>
            </a:r>
            <a:r>
              <a:rPr lang="cs-CZ" sz="2400" dirty="0"/>
              <a:t> – </a:t>
            </a:r>
            <a:r>
              <a:rPr lang="cs-CZ" sz="2400" dirty="0" smtClean="0">
                <a:hlinkClick r:id="rId4" tooltip="Internetová doména"/>
              </a:rPr>
              <a:t>domény</a:t>
            </a:r>
            <a:r>
              <a:rPr lang="cs-CZ" sz="2400" dirty="0" smtClean="0"/>
              <a:t> – jména počítačů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8" name="Volný tvar 17"/>
          <p:cNvSpPr/>
          <p:nvPr/>
        </p:nvSpPr>
        <p:spPr>
          <a:xfrm>
            <a:off x="395535" y="3064634"/>
            <a:ext cx="3924739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r>
              <a:rPr lang="cs-CZ" sz="2400" dirty="0" smtClean="0">
                <a:hlinkClick r:id="rId5" tooltip="File Transfer Protocol"/>
              </a:rPr>
              <a:t>FTP</a:t>
            </a:r>
            <a:r>
              <a:rPr lang="cs-CZ" sz="2400" dirty="0" smtClean="0"/>
              <a:t> – přenos souborů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7555" y="476672"/>
            <a:ext cx="8568952" cy="61993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cs-CZ" sz="3600" dirty="0" smtClean="0"/>
              <a:t>Způsoby připojení k internetu </a:t>
            </a:r>
            <a:endParaRPr lang="cs-CZ" sz="3600" dirty="0"/>
          </a:p>
        </p:txBody>
      </p:sp>
      <p:sp>
        <p:nvSpPr>
          <p:cNvPr id="10" name="Volný tvar 9"/>
          <p:cNvSpPr/>
          <p:nvPr/>
        </p:nvSpPr>
        <p:spPr>
          <a:xfrm>
            <a:off x="4502030" y="1694748"/>
            <a:ext cx="421481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 Modem, ISDN, ADSL, </a:t>
            </a:r>
            <a:endParaRPr lang="cs-CZ" sz="2300" b="1" dirty="0">
              <a:solidFill>
                <a:prstClr val="white"/>
              </a:solidFill>
            </a:endParaRPr>
          </a:p>
        </p:txBody>
      </p:sp>
      <p:sp>
        <p:nvSpPr>
          <p:cNvPr id="12" name="Volný tvar 11"/>
          <p:cNvSpPr/>
          <p:nvPr/>
        </p:nvSpPr>
        <p:spPr>
          <a:xfrm>
            <a:off x="4499992" y="4447861"/>
            <a:ext cx="4214810" cy="1069371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 Wi-Fi, případně mobilní operátoři,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4502031" y="3064634"/>
            <a:ext cx="4212770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000" dirty="0" smtClean="0"/>
              <a:t> Připojení optickým kabelem nebo pomocí kabelové televize,</a:t>
            </a:r>
            <a:endParaRPr lang="cs-CZ" sz="2300" dirty="0" smtClean="0">
              <a:solidFill>
                <a:prstClr val="white"/>
              </a:solidFill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395674" y="1694748"/>
            <a:ext cx="3926640" cy="1158188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</a:pPr>
            <a:r>
              <a:rPr lang="cs-CZ" sz="2400" dirty="0" smtClean="0"/>
              <a:t> Telefonní linka</a:t>
            </a:r>
            <a:endParaRPr lang="cs-CZ" sz="2400" b="1" dirty="0">
              <a:solidFill>
                <a:prstClr val="white"/>
              </a:solidFill>
            </a:endParaRPr>
          </a:p>
        </p:txBody>
      </p:sp>
      <p:sp>
        <p:nvSpPr>
          <p:cNvPr id="16" name="Volný tvar 15"/>
          <p:cNvSpPr/>
          <p:nvPr/>
        </p:nvSpPr>
        <p:spPr>
          <a:xfrm>
            <a:off x="425095" y="4454055"/>
            <a:ext cx="3926640" cy="1063177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dirty="0" smtClean="0"/>
              <a:t> Bezdrátové připojení</a:t>
            </a:r>
          </a:p>
        </p:txBody>
      </p:sp>
      <p:sp>
        <p:nvSpPr>
          <p:cNvPr id="18" name="Volný tvar 17"/>
          <p:cNvSpPr/>
          <p:nvPr/>
        </p:nvSpPr>
        <p:spPr>
          <a:xfrm>
            <a:off x="395535" y="3064634"/>
            <a:ext cx="3924739" cy="1084446"/>
          </a:xfrm>
          <a:custGeom>
            <a:avLst/>
            <a:gdLst>
              <a:gd name="connsiteX0" fmla="*/ 0 w 4172388"/>
              <a:gd name="connsiteY0" fmla="*/ 153189 h 919117"/>
              <a:gd name="connsiteX1" fmla="*/ 153189 w 4172388"/>
              <a:gd name="connsiteY1" fmla="*/ 0 h 919117"/>
              <a:gd name="connsiteX2" fmla="*/ 4019199 w 4172388"/>
              <a:gd name="connsiteY2" fmla="*/ 0 h 919117"/>
              <a:gd name="connsiteX3" fmla="*/ 4172388 w 4172388"/>
              <a:gd name="connsiteY3" fmla="*/ 153189 h 919117"/>
              <a:gd name="connsiteX4" fmla="*/ 4172388 w 4172388"/>
              <a:gd name="connsiteY4" fmla="*/ 765928 h 919117"/>
              <a:gd name="connsiteX5" fmla="*/ 4019199 w 4172388"/>
              <a:gd name="connsiteY5" fmla="*/ 919117 h 919117"/>
              <a:gd name="connsiteX6" fmla="*/ 153189 w 4172388"/>
              <a:gd name="connsiteY6" fmla="*/ 919117 h 919117"/>
              <a:gd name="connsiteX7" fmla="*/ 0 w 4172388"/>
              <a:gd name="connsiteY7" fmla="*/ 765928 h 919117"/>
              <a:gd name="connsiteX8" fmla="*/ 0 w 4172388"/>
              <a:gd name="connsiteY8" fmla="*/ 153189 h 91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2388" h="919117">
                <a:moveTo>
                  <a:pt x="0" y="153189"/>
                </a:moveTo>
                <a:cubicBezTo>
                  <a:pt x="0" y="68585"/>
                  <a:pt x="68585" y="0"/>
                  <a:pt x="153189" y="0"/>
                </a:cubicBezTo>
                <a:lnTo>
                  <a:pt x="4019199" y="0"/>
                </a:lnTo>
                <a:cubicBezTo>
                  <a:pt x="4103803" y="0"/>
                  <a:pt x="4172388" y="68585"/>
                  <a:pt x="4172388" y="153189"/>
                </a:cubicBezTo>
                <a:lnTo>
                  <a:pt x="4172388" y="765928"/>
                </a:lnTo>
                <a:cubicBezTo>
                  <a:pt x="4172388" y="850532"/>
                  <a:pt x="4103803" y="919117"/>
                  <a:pt x="4019199" y="919117"/>
                </a:cubicBezTo>
                <a:lnTo>
                  <a:pt x="153189" y="919117"/>
                </a:lnTo>
                <a:cubicBezTo>
                  <a:pt x="68585" y="919117"/>
                  <a:pt x="0" y="850532"/>
                  <a:pt x="0" y="765928"/>
                </a:cubicBezTo>
                <a:lnTo>
                  <a:pt x="0" y="153189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498" tIns="88683" rIns="132498" bIns="88683" numCol="1" spcCol="1270" anchor="ctr" anchorCtr="0">
            <a:noAutofit/>
          </a:bodyPr>
          <a:lstStyle/>
          <a:p>
            <a:pPr algn="ctr"/>
            <a:r>
              <a:rPr lang="cs-CZ" sz="2400" dirty="0" smtClean="0"/>
              <a:t> Kabelové připojení</a:t>
            </a:r>
          </a:p>
        </p:txBody>
      </p:sp>
    </p:spTree>
    <p:extLst>
      <p:ext uri="{BB962C8B-B14F-4D97-AF65-F5344CB8AC3E}">
        <p14:creationId xmlns:p14="http://schemas.microsoft.com/office/powerpoint/2010/main" val="423157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7329</TotalTime>
  <Words>664</Words>
  <Application>Microsoft Office PowerPoint</Application>
  <PresentationFormat>Předvádění na obrazovce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Slunovrat</vt:lpstr>
      <vt:lpstr>Prezentace aplikace PowerPoint</vt:lpstr>
      <vt:lpstr>internet</vt:lpstr>
      <vt:lpstr>Co je to internet</vt:lpstr>
      <vt:lpstr>Hlavní funkce internetu</vt:lpstr>
      <vt:lpstr>Historie internetu</vt:lpstr>
      <vt:lpstr>Nárůst uživatelů internetu</vt:lpstr>
      <vt:lpstr>Základní služby internetu</vt:lpstr>
      <vt:lpstr>Základní služby internetu</vt:lpstr>
      <vt:lpstr>Způsoby připojení k internetu </vt:lpstr>
      <vt:lpstr>Rychlost připojení</vt:lpstr>
      <vt:lpstr>Prohlížeče webových stránek</vt:lpstr>
      <vt:lpstr>Prohlížeče webových stránek</vt:lpstr>
      <vt:lpstr>Služby elektronické pošty</vt:lpstr>
      <vt:lpstr>Internet</vt:lpstr>
      <vt:lpstr>Použitá literatura, citace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Internet, jeho struktura, základní pojmy</dc:title>
  <dc:creator>SŠZePř</dc:creator>
  <cp:lastModifiedBy>Martin</cp:lastModifiedBy>
  <cp:revision>286</cp:revision>
  <dcterms:created xsi:type="dcterms:W3CDTF">2012-07-01T09:09:54Z</dcterms:created>
  <dcterms:modified xsi:type="dcterms:W3CDTF">2013-04-01T09:38:43Z</dcterms:modified>
</cp:coreProperties>
</file>