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9" r:id="rId2"/>
    <p:sldId id="293" r:id="rId3"/>
    <p:sldId id="307" r:id="rId4"/>
    <p:sldId id="309" r:id="rId5"/>
    <p:sldId id="312" r:id="rId6"/>
    <p:sldId id="310" r:id="rId7"/>
    <p:sldId id="315" r:id="rId8"/>
    <p:sldId id="314" r:id="rId9"/>
    <p:sldId id="313" r:id="rId10"/>
    <p:sldId id="317" r:id="rId11"/>
    <p:sldId id="319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30" r:id="rId20"/>
    <p:sldId id="329" r:id="rId21"/>
    <p:sldId id="331" r:id="rId22"/>
    <p:sldId id="289" r:id="rId23"/>
    <p:sldId id="321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4AE69A2-97EF-4896-BCE1-F5A926F6966A}">
          <p14:sldIdLst>
            <p14:sldId id="259"/>
            <p14:sldId id="293"/>
            <p14:sldId id="307"/>
            <p14:sldId id="309"/>
            <p14:sldId id="312"/>
            <p14:sldId id="310"/>
            <p14:sldId id="315"/>
            <p14:sldId id="314"/>
            <p14:sldId id="313"/>
            <p14:sldId id="317"/>
            <p14:sldId id="319"/>
            <p14:sldId id="322"/>
            <p14:sldId id="323"/>
            <p14:sldId id="324"/>
            <p14:sldId id="325"/>
            <p14:sldId id="326"/>
            <p14:sldId id="327"/>
            <p14:sldId id="328"/>
            <p14:sldId id="330"/>
            <p14:sldId id="329"/>
            <p14:sldId id="331"/>
            <p14:sldId id="289"/>
            <p14:sldId id="3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9" autoAdjust="0"/>
    <p:restoredTop sz="94286" autoAdjust="0"/>
  </p:normalViewPr>
  <p:slideViewPr>
    <p:cSldViewPr>
      <p:cViewPr varScale="1">
        <p:scale>
          <a:sx n="110" d="100"/>
          <a:sy n="110" d="100"/>
        </p:scale>
        <p:origin x="153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6982C-0328-4620-9968-C8F8EDF3EB27}" type="datetimeFigureOut">
              <a:rPr lang="cs-CZ" smtClean="0"/>
              <a:pPr/>
              <a:t>28. 8. 2013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D816A-803D-4C66-BF54-EC5D516D63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66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965E1-277D-4341-9327-60F292FD89B3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32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4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2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7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4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17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5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89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82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06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58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D16349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3278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1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www.zlinskedumy.cz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Neziskov%C3%A1_organizace" TargetMode="External"/><Relationship Id="rId7" Type="http://schemas.openxmlformats.org/officeDocument/2006/relationships/hyperlink" Target="http://cs.wikipedia.org/wiki/Autorsk%C3%BD_z%C3%A1kon" TargetMode="External"/><Relationship Id="rId2" Type="http://schemas.openxmlformats.org/officeDocument/2006/relationships/hyperlink" Target="http://cs.wikipedia.org/wiki/Spojen%C3%A9_st%C3%A1ty_americk%C3%A9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cs.wikipedia.org/wiki/Autorsk%C3%A9_pr%C3%A1vo" TargetMode="External"/><Relationship Id="rId5" Type="http://schemas.openxmlformats.org/officeDocument/2006/relationships/hyperlink" Target="http://cs.wikipedia.org/wiki/Licence" TargetMode="External"/><Relationship Id="rId4" Type="http://schemas.openxmlformats.org/officeDocument/2006/relationships/hyperlink" Target="http://cs.wikipedia.org/wiki/Autorsk%C3%A9_d%C3%ADlo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ftware" TargetMode="External"/><Relationship Id="rId2" Type="http://schemas.openxmlformats.org/officeDocument/2006/relationships/hyperlink" Target="http://cs.wikipedia.org/wiki/Informatika_(po%C4%8D%C3%ADta%C4%8Dov%C3%A1_v%C4%9Bda)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cs.wikipedia.org/wiki/Autorsk%C3%BD_z%C3%A1ko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vobodn%C3%BD_software" TargetMode="External"/><Relationship Id="rId2" Type="http://schemas.openxmlformats.org/officeDocument/2006/relationships/hyperlink" Target="http://cs.wikipedia.org/wiki/Licence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cs.wikipedia.org/wiki/Copyleft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Propriet%C3%A1rn%C3%AD_software" TargetMode="External"/><Relationship Id="rId3" Type="http://schemas.openxmlformats.org/officeDocument/2006/relationships/hyperlink" Target="http://cs.wikipedia.org/wiki/GNU_General_Public_License" TargetMode="External"/><Relationship Id="rId7" Type="http://schemas.openxmlformats.org/officeDocument/2006/relationships/hyperlink" Target="http://cs.wikipedia.org/wiki/Massachusetts_Institute_of_Technology" TargetMode="External"/><Relationship Id="rId2" Type="http://schemas.openxmlformats.org/officeDocument/2006/relationships/hyperlink" Target="http://cs.wikipedia.org/wiki/Free_Software_Foundation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cs.wikipedia.org/wiki/Svobodn%C3%BD_software" TargetMode="External"/><Relationship Id="rId5" Type="http://schemas.openxmlformats.org/officeDocument/2006/relationships/hyperlink" Target="http://cs.wikipedia.org/wiki/MIT_Licence" TargetMode="External"/><Relationship Id="rId4" Type="http://schemas.openxmlformats.org/officeDocument/2006/relationships/hyperlink" Target="http://cs.wikipedia.org/wiki/BSD_licence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GNU_Lesser_General_Public_License" TargetMode="External"/><Relationship Id="rId3" Type="http://schemas.openxmlformats.org/officeDocument/2006/relationships/hyperlink" Target="http://cs.wikipedia.org/wiki/Svobodn%C3%BD_software" TargetMode="External"/><Relationship Id="rId7" Type="http://schemas.openxmlformats.org/officeDocument/2006/relationships/hyperlink" Target="http://cs.wikipedia.org/wiki/GNU_General_Public_License" TargetMode="External"/><Relationship Id="rId2" Type="http://schemas.openxmlformats.org/officeDocument/2006/relationships/hyperlink" Target="http://cs.wikipedia.org/wiki/Licence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cs.wikipedia.org/wiki/Mozilla_Public_License#cite_note-2" TargetMode="External"/><Relationship Id="rId5" Type="http://schemas.openxmlformats.org/officeDocument/2006/relationships/hyperlink" Target="http://cs.wikipedia.org/wiki/Netscape_Communications_Corporation" TargetMode="External"/><Relationship Id="rId10" Type="http://schemas.openxmlformats.org/officeDocument/2006/relationships/hyperlink" Target="http://cs.wikipedia.org/wiki/Mozilla_Thunderbird" TargetMode="External"/><Relationship Id="rId4" Type="http://schemas.openxmlformats.org/officeDocument/2006/relationships/hyperlink" Target="http://cs.wikipedia.org/wiki/Mitchell_Bakerov%C3%A1" TargetMode="External"/><Relationship Id="rId9" Type="http://schemas.openxmlformats.org/officeDocument/2006/relationships/hyperlink" Target="http://cs.wikipedia.org/wiki/Mozilla_Firefo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ftware" TargetMode="External"/><Relationship Id="rId2" Type="http://schemas.openxmlformats.org/officeDocument/2006/relationships/hyperlink" Target="http://cs.wikipedia.org/wiki/Angli%C4%8Dtina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cs.wikipedia.org/wiki/Propriet%C3%A1rn%C3%AD_software" TargetMode="External"/><Relationship Id="rId5" Type="http://schemas.openxmlformats.org/officeDocument/2006/relationships/hyperlink" Target="http://cs.wikipedia.org/wiki/Licence" TargetMode="External"/><Relationship Id="rId4" Type="http://schemas.openxmlformats.org/officeDocument/2006/relationships/hyperlink" Target="http://cs.wikipedia.org/wiki/Zdrojov%C3%BD_k%C3%B3d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Hardware" TargetMode="External"/><Relationship Id="rId2" Type="http://schemas.openxmlformats.org/officeDocument/2006/relationships/hyperlink" Target="http://cs.wikipedia.org/wiki/Licence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cs.wikipedia.org/wiki/Microsoft" TargetMode="External"/><Relationship Id="rId4" Type="http://schemas.openxmlformats.org/officeDocument/2006/relationships/hyperlink" Target="http://cs.wikipedia.org/wiki/Microsoft_Windows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/index.php?title=COA&amp;action=edit&amp;redlink=1" TargetMode="Externa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D%C3%ADlo" TargetMode="External"/><Relationship Id="rId2" Type="http://schemas.openxmlformats.org/officeDocument/2006/relationships/hyperlink" Target="http://cs.wikipedia.org/wiki/Pr%C3%A1vo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cs.wikipedia.org/wiki/Du%C5%A1evn%C3%AD_vlastnictv%C3%AD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Abandonware" TargetMode="External"/><Relationship Id="rId3" Type="http://schemas.openxmlformats.org/officeDocument/2006/relationships/hyperlink" Target="http://cs.wikipedia.org/wiki/Cardware" TargetMode="External"/><Relationship Id="rId7" Type="http://schemas.openxmlformats.org/officeDocument/2006/relationships/hyperlink" Target="http://cs.wikipedia.org/wiki/Shareware" TargetMode="External"/><Relationship Id="rId2" Type="http://schemas.openxmlformats.org/officeDocument/2006/relationships/hyperlink" Target="http://cs.wikipedia.org/wiki/Adware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cs.wikipedia.org/wiki/Freeware" TargetMode="External"/><Relationship Id="rId5" Type="http://schemas.openxmlformats.org/officeDocument/2006/relationships/hyperlink" Target="http://cs.wikipedia.org/wiki/Demo_(komer%C4%8Dn%C3%AD_software)" TargetMode="External"/><Relationship Id="rId4" Type="http://schemas.openxmlformats.org/officeDocument/2006/relationships/hyperlink" Target="http://cs.wikipedia.org/wiki/Donationware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U+2117.svg" TargetMode="External"/><Relationship Id="rId7" Type="http://schemas.openxmlformats.org/officeDocument/2006/relationships/hyperlink" Target="http://cs.wikipedia.org/wiki/Soubor:Cc-nc_white.svg" TargetMode="External"/><Relationship Id="rId2" Type="http://schemas.openxmlformats.org/officeDocument/2006/relationships/hyperlink" Target="http://cs.wikipedia.org/wiki/Soubor:Copyright.svg#file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cs.wikipedia.org/wiki/Soubor:Cc-by_new_white.svg" TargetMode="External"/><Relationship Id="rId5" Type="http://schemas.openxmlformats.org/officeDocument/2006/relationships/hyperlink" Target="http://en.wikipedia.org/wiki/File:Microsoft_logo_and_wordmark.svg" TargetMode="External"/><Relationship Id="rId4" Type="http://schemas.openxmlformats.org/officeDocument/2006/relationships/hyperlink" Target="http://cs.wikipedia.org/wiki/Soubor:Copyleft.svg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Cc-sa_white.svg" TargetMode="External"/><Relationship Id="rId2" Type="http://schemas.openxmlformats.org/officeDocument/2006/relationships/hyperlink" Target="http://cs.wikipedia.org/wiki/Soubor:Cc-nd_white.svg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/index.php?title=V%C5%A1eobecn%C3%A1_%C3%BAmluva_o_autorsk%C3%A9m_pr%C3%A1vu&amp;action=edit&amp;redlink=1" TargetMode="External"/><Relationship Id="rId2" Type="http://schemas.openxmlformats.org/officeDocument/2006/relationships/hyperlink" Target="http://cs.wikipedia.org/wiki/Bernsk%C3%A1_%C3%BAmluva_o_ochran%C4%9B_liter%C3%A1rn%C3%ADch_a_um%C4%9Bleck%C3%BDch_d%C4%9Bl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cs.wikipedia.org/wiki/Sv%C4%9Btov%C3%A1_organizace_du%C5%A1evn%C3%ADho_vlastnictv%C3%A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cs.wikipedia.org/wiki/Autorsk%C3%A9_pr%C3%A1vo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Licence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cs.wikipedia.org/wiki/Microsoft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529" y="188640"/>
            <a:ext cx="57070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949182"/>
              </p:ext>
            </p:extLst>
          </p:nvPr>
        </p:nvGraphicFramePr>
        <p:xfrm>
          <a:off x="1331640" y="1833324"/>
          <a:ext cx="7560840" cy="4420821"/>
        </p:xfrm>
        <a:graphic>
          <a:graphicData uri="http://schemas.openxmlformats.org/drawingml/2006/table">
            <a:tbl>
              <a:tblPr firstRow="1" firstCol="1"/>
              <a:tblGrid>
                <a:gridCol w="1950561"/>
                <a:gridCol w="5610279"/>
              </a:tblGrid>
              <a:tr h="6058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a adresa školy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Střední škola zemědělská a přírodovědná Rožnov pod Radhoštěm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nábřeží Dukelských Hrdinů 570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756 61 Rožnov pod Radhoštěm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operačního programu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OP Vzdělávání pro konkurenceschopnost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Registrační číslo projektu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24225" algn="l"/>
                        </a:tabLs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CZ.1.07/1.5.00/34.0441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Označení vzdělávacího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VY_32_INOVACE_PP1.PRA.15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Stupeň a typ vzdělávání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Odborné vzdělávání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oblast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Všeobecné vzdělání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obor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ICT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tematické oblasti (sady)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Informatika – základní pojmy </a:t>
                      </a:r>
                      <a:endParaRPr kumimoji="0" lang="cs-CZ" sz="11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vzdělávacího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Autorská práva, Počítačová etika</a:t>
                      </a:r>
                      <a:endParaRPr kumimoji="0" lang="cs-CZ" sz="11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Druh učebního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Prezentace 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762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Anotace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6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Klíčová slova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CD, CD-R,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CD-RW, </a:t>
                      </a:r>
                      <a:r>
                        <a:rPr lang="cs-CZ" sz="1100" baseline="0" dirty="0" err="1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Blu-ray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, HDD, Disketa, </a:t>
                      </a:r>
                      <a:r>
                        <a:rPr lang="cs-CZ" sz="1100" baseline="0" dirty="0" err="1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Flash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disk, paměťová karta</a:t>
                      </a:r>
                      <a:endParaRPr lang="cs-CZ" sz="110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Ročník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I.-</a:t>
                      </a: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IV.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Typická věková skupina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16 - 19 let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Autor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Ing.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Prašivka Jan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Datum zhotovení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2267542" y="1261790"/>
            <a:ext cx="5689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3200" dirty="0" smtClean="0">
                <a:latin typeface="Calibri" pitchFamily="34" charset="0"/>
                <a:ea typeface="Calibri"/>
                <a:cs typeface="Calibri" pitchFamily="34" charset="0"/>
              </a:rPr>
              <a:t>Informatika</a:t>
            </a:r>
            <a:r>
              <a:rPr lang="cs-CZ" sz="3200" dirty="0">
                <a:latin typeface="Calibri" pitchFamily="34" charset="0"/>
                <a:ea typeface="Calibri"/>
                <a:cs typeface="Calibri" pitchFamily="34" charset="0"/>
              </a:rPr>
              <a:t>, základní </a:t>
            </a:r>
            <a:r>
              <a:rPr lang="cs-CZ" sz="3200" dirty="0" smtClean="0">
                <a:latin typeface="Calibri" pitchFamily="34" charset="0"/>
                <a:ea typeface="Calibri"/>
                <a:cs typeface="Calibri" pitchFamily="34" charset="0"/>
              </a:rPr>
              <a:t>pojmy</a:t>
            </a:r>
            <a:endParaRPr lang="cs-CZ" sz="3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331640" y="6305550"/>
            <a:ext cx="1512168" cy="476250"/>
          </a:xfrm>
        </p:spPr>
        <p:txBody>
          <a:bodyPr lIns="72000" anchor="ctr"/>
          <a:lstStyle/>
          <a:p>
            <a:r>
              <a:rPr lang="cs-CZ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4"/>
              </a:rPr>
              <a:t>www.zlinskedumy.cz</a:t>
            </a:r>
            <a:endParaRPr lang="cs-CZ" dirty="0">
              <a:solidFill>
                <a:srgbClr val="C5D1D7">
                  <a:lumMod val="75000"/>
                </a:srgbClr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40" y="6305550"/>
            <a:ext cx="1348740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3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8153400" cy="4392488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cs-CZ" sz="2400" b="1" dirty="0" err="1"/>
              <a:t>Creative</a:t>
            </a:r>
            <a:r>
              <a:rPr lang="cs-CZ" sz="2400" b="1" dirty="0"/>
              <a:t> </a:t>
            </a:r>
            <a:r>
              <a:rPr lang="cs-CZ" sz="2400" b="1" dirty="0" err="1"/>
              <a:t>Commons</a:t>
            </a:r>
            <a:r>
              <a:rPr lang="cs-CZ" sz="2400" dirty="0"/>
              <a:t> (</a:t>
            </a:r>
            <a:r>
              <a:rPr lang="cs-CZ" sz="2400" b="1" dirty="0" smtClean="0"/>
              <a:t>CC) </a:t>
            </a:r>
            <a:r>
              <a:rPr lang="cs-CZ" sz="2400" dirty="0" smtClean="0"/>
              <a:t>je </a:t>
            </a:r>
            <a:r>
              <a:rPr lang="cs-CZ" sz="2400" dirty="0">
                <a:hlinkClick r:id="rId2" tooltip="Spojené státy americké"/>
              </a:rPr>
              <a:t>americká</a:t>
            </a:r>
            <a:r>
              <a:rPr lang="cs-CZ" sz="2400" dirty="0"/>
              <a:t> </a:t>
            </a:r>
            <a:r>
              <a:rPr lang="cs-CZ" sz="2400" dirty="0">
                <a:hlinkClick r:id="rId3" tooltip="Nezisková organizace"/>
              </a:rPr>
              <a:t>nezisková organizace</a:t>
            </a:r>
            <a:r>
              <a:rPr lang="cs-CZ" sz="2400" dirty="0"/>
              <a:t>, která si za cíl klade rozšířit množství </a:t>
            </a:r>
            <a:r>
              <a:rPr lang="cs-CZ" sz="2400" dirty="0">
                <a:hlinkClick r:id="rId4" tooltip="Autorské dílo"/>
              </a:rPr>
              <a:t>autorských děl</a:t>
            </a:r>
            <a:r>
              <a:rPr lang="cs-CZ" sz="2400" dirty="0"/>
              <a:t> dostupných veřejnosti k legálnímu využívání a sdílení.</a:t>
            </a:r>
          </a:p>
          <a:p>
            <a:pPr marL="82296" indent="0" algn="just">
              <a:buNone/>
            </a:pPr>
            <a:r>
              <a:rPr lang="cs-CZ" sz="2400" dirty="0" err="1"/>
              <a:t>Creative</a:t>
            </a:r>
            <a:r>
              <a:rPr lang="cs-CZ" sz="2400" dirty="0"/>
              <a:t> </a:t>
            </a:r>
            <a:r>
              <a:rPr lang="cs-CZ" sz="2400" dirty="0" err="1"/>
              <a:t>Commons</a:t>
            </a:r>
            <a:r>
              <a:rPr lang="cs-CZ" sz="2400" dirty="0"/>
              <a:t> nabízí </a:t>
            </a:r>
            <a:r>
              <a:rPr lang="cs-CZ" sz="2400" dirty="0" smtClean="0"/>
              <a:t>několik různých </a:t>
            </a:r>
            <a:r>
              <a:rPr lang="cs-CZ" sz="2400" dirty="0" smtClean="0">
                <a:hlinkClick r:id="rId5" tooltip="Licence"/>
              </a:rPr>
              <a:t>licenčních</a:t>
            </a:r>
            <a:r>
              <a:rPr lang="cs-CZ" sz="2400" dirty="0" smtClean="0"/>
              <a:t> </a:t>
            </a:r>
            <a:r>
              <a:rPr lang="cs-CZ" sz="2400" dirty="0"/>
              <a:t>schémat, která držitelům </a:t>
            </a:r>
            <a:r>
              <a:rPr lang="cs-CZ" sz="2400" dirty="0">
                <a:hlinkClick r:id="rId6" tooltip="Autorské právo"/>
              </a:rPr>
              <a:t>autorských práv</a:t>
            </a:r>
            <a:r>
              <a:rPr lang="cs-CZ" sz="2400" dirty="0"/>
              <a:t> umožňují nabídnout některá práva na užívání díla veřejnosti, zatímco jiná práva jim </a:t>
            </a:r>
            <a:r>
              <a:rPr lang="cs-CZ" sz="2400" dirty="0" smtClean="0"/>
              <a:t> </a:t>
            </a:r>
            <a:r>
              <a:rPr lang="cs-CZ" sz="2400" dirty="0"/>
              <a:t>zůstávají. Cílem je omezit potíže, které platné </a:t>
            </a:r>
            <a:r>
              <a:rPr lang="cs-CZ" sz="2400" dirty="0">
                <a:hlinkClick r:id="rId7" tooltip="Autorský zákon"/>
              </a:rPr>
              <a:t>autorské zákony</a:t>
            </a:r>
            <a:r>
              <a:rPr lang="cs-CZ" sz="2400" dirty="0"/>
              <a:t> kladou sdílení informací.</a:t>
            </a:r>
          </a:p>
          <a:p>
            <a:pPr marL="82296" indent="0" algn="just">
              <a:buNone/>
            </a:pPr>
            <a:r>
              <a:rPr lang="cs-CZ" sz="2400" dirty="0"/>
              <a:t>Na webových stránkách </a:t>
            </a:r>
            <a:r>
              <a:rPr lang="cs-CZ" sz="2400" dirty="0" err="1"/>
              <a:t>Creative</a:t>
            </a:r>
            <a:r>
              <a:rPr lang="cs-CZ" sz="2400" dirty="0"/>
              <a:t> </a:t>
            </a:r>
            <a:r>
              <a:rPr lang="cs-CZ" sz="2400" dirty="0" err="1"/>
              <a:t>Commons</a:t>
            </a:r>
            <a:r>
              <a:rPr lang="cs-CZ" sz="2400" dirty="0"/>
              <a:t> si držitel autorských práv může vybrat z řady volných licencí, které poté může použít při zveřejnění svého </a:t>
            </a:r>
            <a:r>
              <a:rPr lang="cs-CZ" sz="2400" dirty="0" smtClean="0"/>
              <a:t>díla. </a:t>
            </a:r>
            <a:endParaRPr lang="cs-CZ" sz="240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err="1" smtClean="0"/>
              <a:t>Creative</a:t>
            </a:r>
            <a:r>
              <a:rPr lang="cs-CZ" sz="3600" dirty="0" smtClean="0"/>
              <a:t> </a:t>
            </a:r>
            <a:r>
              <a:rPr lang="cs-CZ" sz="3600" dirty="0" err="1" smtClean="0"/>
              <a:t>commons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66658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err="1" smtClean="0"/>
              <a:t>Creative</a:t>
            </a:r>
            <a:r>
              <a:rPr lang="cs-CZ" sz="3600" dirty="0" smtClean="0"/>
              <a:t> </a:t>
            </a:r>
            <a:r>
              <a:rPr lang="cs-CZ" sz="3600" dirty="0" err="1" smtClean="0"/>
              <a:t>commons</a:t>
            </a:r>
            <a:endParaRPr lang="cs-CZ" sz="3600" dirty="0"/>
          </a:p>
        </p:txBody>
      </p:sp>
      <p:sp>
        <p:nvSpPr>
          <p:cNvPr id="8" name="Obdélník 7"/>
          <p:cNvSpPr/>
          <p:nvPr/>
        </p:nvSpPr>
        <p:spPr>
          <a:xfrm>
            <a:off x="251520" y="1340768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/>
              <a:t>CC-BY </a:t>
            </a:r>
            <a:r>
              <a:rPr lang="cs-CZ" dirty="0" err="1"/>
              <a:t>Attribution</a:t>
            </a:r>
            <a:r>
              <a:rPr lang="cs-CZ" dirty="0"/>
              <a:t> </a:t>
            </a:r>
            <a:r>
              <a:rPr lang="cs-CZ" dirty="0" smtClean="0"/>
              <a:t>(by</a:t>
            </a:r>
            <a:r>
              <a:rPr lang="cs-CZ" dirty="0"/>
              <a:t>): Umožňuje </a:t>
            </a:r>
            <a:r>
              <a:rPr lang="cs-CZ" dirty="0" smtClean="0"/>
              <a:t>rozmnožovat</a:t>
            </a:r>
            <a:r>
              <a:rPr lang="cs-CZ" dirty="0"/>
              <a:t>, rozšiřovat, vystavovat a sdělovat dílo a z něj odvozená díla pouze při uvedení autora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CC-NC </a:t>
            </a:r>
            <a:r>
              <a:rPr lang="cs-CZ" dirty="0" err="1"/>
              <a:t>Noncommercial</a:t>
            </a:r>
            <a:r>
              <a:rPr lang="cs-CZ" dirty="0"/>
              <a:t> (</a:t>
            </a:r>
            <a:r>
              <a:rPr lang="cs-CZ" dirty="0" err="1"/>
              <a:t>nc</a:t>
            </a:r>
            <a:r>
              <a:rPr lang="cs-CZ" dirty="0"/>
              <a:t>): Umožňuje </a:t>
            </a:r>
            <a:r>
              <a:rPr lang="cs-CZ" dirty="0" smtClean="0"/>
              <a:t>rozmnožovat</a:t>
            </a:r>
            <a:r>
              <a:rPr lang="cs-CZ" dirty="0"/>
              <a:t>, rozšiřovat, vystavovat a sdělovat dílo a z něj odvozená díla pouze pro nevýdělečné účely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CC-ND No </a:t>
            </a:r>
            <a:r>
              <a:rPr lang="cs-CZ" dirty="0" err="1"/>
              <a:t>Derivative</a:t>
            </a:r>
            <a:r>
              <a:rPr lang="cs-CZ" dirty="0"/>
              <a:t> Works (</a:t>
            </a:r>
            <a:r>
              <a:rPr lang="cs-CZ" dirty="0" err="1"/>
              <a:t>nd</a:t>
            </a:r>
            <a:r>
              <a:rPr lang="cs-CZ" dirty="0"/>
              <a:t>): Umožňuje </a:t>
            </a:r>
            <a:r>
              <a:rPr lang="cs-CZ" dirty="0" smtClean="0"/>
              <a:t>rozmnožovat</a:t>
            </a:r>
            <a:r>
              <a:rPr lang="cs-CZ" dirty="0"/>
              <a:t>, rozšiřovat, vystavovat a sdělovat pouze dílo v původní podobě, nikoli díla z něj odvozená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CC-SA </a:t>
            </a:r>
            <a:r>
              <a:rPr lang="cs-CZ" dirty="0" err="1"/>
              <a:t>Share</a:t>
            </a:r>
            <a:r>
              <a:rPr lang="cs-CZ" dirty="0"/>
              <a:t> </a:t>
            </a:r>
            <a:r>
              <a:rPr lang="cs-CZ" dirty="0" err="1"/>
              <a:t>Alike</a:t>
            </a:r>
            <a:r>
              <a:rPr lang="cs-CZ" dirty="0"/>
              <a:t> (</a:t>
            </a:r>
            <a:r>
              <a:rPr lang="cs-CZ" dirty="0" err="1"/>
              <a:t>sa</a:t>
            </a:r>
            <a:r>
              <a:rPr lang="cs-CZ" dirty="0"/>
              <a:t>): Umožňuje </a:t>
            </a:r>
            <a:r>
              <a:rPr lang="cs-CZ" dirty="0" smtClean="0"/>
              <a:t>rozšiřovat </a:t>
            </a:r>
            <a:r>
              <a:rPr lang="cs-CZ" dirty="0"/>
              <a:t>odvozená díla pouze za podmínek identické licence. (Viz též </a:t>
            </a:r>
            <a:r>
              <a:rPr lang="cs-CZ" dirty="0" err="1"/>
              <a:t>copyleft</a:t>
            </a:r>
            <a:r>
              <a:rPr lang="cs-CZ" dirty="0"/>
              <a:t>.)</a:t>
            </a:r>
          </a:p>
        </p:txBody>
      </p:sp>
      <p:pic>
        <p:nvPicPr>
          <p:cNvPr id="7185" name="Picture 17" descr="Soubor:Cc-by new whit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02" y="4796259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7" name="Picture 19" descr="Náhled verze z 11. 9. 2012, 21: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09" y="5877272"/>
            <a:ext cx="653265" cy="65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oubor:Cc-nd white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785212"/>
            <a:ext cx="642920" cy="64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oubor:Cc-sa white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877272"/>
            <a:ext cx="642920" cy="64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1187624" y="5091173"/>
            <a:ext cx="2178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5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CC-BY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259632" y="6143927"/>
            <a:ext cx="2191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5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CC-NC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436096" y="5058800"/>
            <a:ext cx="2191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7 – CC-ND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436096" y="6143927"/>
            <a:ext cx="2153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8 – CC-SA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20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8153400" cy="2016224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Softwarová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je v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2" tooltip="Informatika (počítačová věda)"/>
              </a:rPr>
              <a:t>informatice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právní nástroj, který umožňuje používat nebo redistribuovat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3" tooltip="Software"/>
              </a:rPr>
              <a:t>software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který je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chráněný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zákonem. V České republice se jedná o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4" tooltip="Autorský zákon"/>
              </a:rPr>
              <a:t>Autorský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 tooltip="Autorský zákon"/>
              </a:rPr>
              <a:t>zákon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err="1" smtClean="0"/>
              <a:t>SOFTWAROVé</a:t>
            </a:r>
            <a:r>
              <a:rPr lang="cs-CZ" sz="3600" dirty="0" smtClean="0"/>
              <a:t> Licence</a:t>
            </a:r>
            <a:endParaRPr lang="cs-CZ" sz="3600" dirty="0"/>
          </a:p>
        </p:txBody>
      </p:sp>
      <p:sp>
        <p:nvSpPr>
          <p:cNvPr id="2" name="Oválný bublinový popisek 1"/>
          <p:cNvSpPr/>
          <p:nvPr/>
        </p:nvSpPr>
        <p:spPr>
          <a:xfrm>
            <a:off x="611560" y="3140968"/>
            <a:ext cx="7128792" cy="3312368"/>
          </a:xfrm>
          <a:prstGeom prst="wedgeEllipseCallout">
            <a:avLst>
              <a:gd name="adj1" fmla="val 63659"/>
              <a:gd name="adj2" fmla="val 49242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i="1" dirty="0" smtClean="0"/>
              <a:t>Zkuste sami uvést příklady některých licencí</a:t>
            </a:r>
          </a:p>
          <a:p>
            <a:pPr algn="ctr"/>
            <a:endParaRPr lang="cs-CZ" sz="2800" b="1" dirty="0"/>
          </a:p>
          <a:p>
            <a:pPr algn="ctr"/>
            <a:r>
              <a:rPr lang="cs-CZ" sz="2800" b="1" dirty="0" smtClean="0"/>
              <a:t>……………………………………………………………………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86031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531304" y="1398707"/>
            <a:ext cx="8153400" cy="21602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BSD licence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2" tooltip="Licence"/>
              </a:rPr>
              <a:t>licence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3" tooltip="Svobodný software"/>
              </a:rPr>
              <a:t>svobodný software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mezi kterými je jednou z nejsvobodnějších. Umožňuje volné šíření licencovaného obsahu, přičemž vyžaduje pouze uvedení autora a informace 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licenci. Zároveň s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upozorněním na zřeknutí se odpovědnosti za dílo.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5536" y="404664"/>
            <a:ext cx="8424936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3600" dirty="0" smtClean="0"/>
              <a:t>Příklady licencí</a:t>
            </a:r>
            <a:endParaRPr lang="cs-CZ" sz="3600" dirty="0"/>
          </a:p>
        </p:txBody>
      </p:sp>
      <p:sp>
        <p:nvSpPr>
          <p:cNvPr id="6" name="Obdélník 5"/>
          <p:cNvSpPr/>
          <p:nvPr/>
        </p:nvSpPr>
        <p:spPr>
          <a:xfrm>
            <a:off x="531304" y="4077072"/>
            <a:ext cx="815340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GNU General Public </a:t>
            </a:r>
            <a:r>
              <a:rPr lang="cs-CZ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License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GNU GPL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(česky „všeobecná veřejná licence GNU“) je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2" tooltip="Licence"/>
              </a:rPr>
              <a:t>licence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3" tooltip="Svobodný software"/>
              </a:rPr>
              <a:t>svobodný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 tooltip="Svobodný software"/>
              </a:rPr>
              <a:t>software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GPL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nejpopulárnější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známý příklad 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  <a:hlinkClick r:id="rId4" tooltip="Copyleft"/>
              </a:rPr>
              <a:t>copyleftové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licence, která vyžaduje, aby byla odvozená díla dostupná pod toutéž licencí. </a:t>
            </a:r>
          </a:p>
        </p:txBody>
      </p:sp>
    </p:spTree>
    <p:extLst>
      <p:ext uri="{BB962C8B-B14F-4D97-AF65-F5344CB8AC3E}">
        <p14:creationId xmlns:p14="http://schemas.microsoft.com/office/powerpoint/2010/main" val="270757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531304" y="1398706"/>
            <a:ext cx="8153400" cy="23183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GNU </a:t>
            </a:r>
            <a:r>
              <a:rPr lang="cs-CZ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Lesser</a:t>
            </a: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General Public </a:t>
            </a:r>
            <a:r>
              <a:rPr lang="cs-CZ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nebo </a:t>
            </a: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LGPL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je licence svobodného softwaru, publikovaná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2" tooltip="Free Software Foundation"/>
              </a:rPr>
              <a:t>Free Software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  <a:hlinkClick r:id="rId2" tooltip="Free Software Foundation"/>
              </a:rPr>
              <a:t>Foundation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Byla navržena jako kompromis mezi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licencí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3" tooltip="GNU General Public License"/>
              </a:rPr>
              <a:t>GNU General Public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  <a:hlinkClick r:id="rId3" tooltip="GNU General Public License"/>
              </a:rPr>
              <a:t>License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(GPL) a permisivními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licencemi (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 tooltip="BSD licence"/>
              </a:rPr>
              <a:t>BSD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4" tooltip="BSD licence"/>
              </a:rPr>
              <a:t>licence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nebo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5" tooltip="MIT Licence"/>
              </a:rPr>
              <a:t>MIT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5" tooltip="MIT Licence"/>
              </a:rPr>
              <a:t>Licence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5536" y="404664"/>
            <a:ext cx="8424936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3600" dirty="0" smtClean="0"/>
              <a:t>Příklady licencí</a:t>
            </a:r>
            <a:endParaRPr lang="cs-CZ" sz="3600" dirty="0"/>
          </a:p>
        </p:txBody>
      </p:sp>
      <p:sp>
        <p:nvSpPr>
          <p:cNvPr id="6" name="Obdélník 5"/>
          <p:cNvSpPr/>
          <p:nvPr/>
        </p:nvSpPr>
        <p:spPr>
          <a:xfrm>
            <a:off x="531304" y="4293096"/>
            <a:ext cx="815340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Licence MIT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6" tooltip="Svobodný software"/>
              </a:rPr>
              <a:t>svobodná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licence, která vznikla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7" tooltip="Massachusetts Institute of Technology"/>
              </a:rPr>
              <a:t>Massachusetts Institute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  <a:hlinkClick r:id="rId7" tooltip="Massachusetts Institute of Technology"/>
              </a:rPr>
              <a:t>of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7" tooltip="Massachusetts Institute of Technology"/>
              </a:rPr>
              <a:t> Technology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(MIT). Software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pod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touto licencí je možné použít jak v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8" tooltip="Proprietární software"/>
              </a:rPr>
              <a:t>proprietárním software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(s podmínkou, že text licence MIT musí být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dodán společně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 daným software), tak i s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3" tooltip="GNU General Public License"/>
              </a:rPr>
              <a:t>GPL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software.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22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531304" y="1844824"/>
            <a:ext cx="8153400" cy="32544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2296" indent="0">
              <a:buNone/>
            </a:pPr>
            <a:r>
              <a:rPr lang="cs-CZ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Mozilla</a:t>
            </a: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Public </a:t>
            </a:r>
            <a:r>
              <a:rPr lang="cs-CZ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License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MPL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2" tooltip="Licence"/>
              </a:rPr>
              <a:t>licence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3" tooltip="Svobodný software"/>
              </a:rPr>
              <a:t>svobodný software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Původní verzi 1.0 vytvořila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  <a:hlinkClick r:id="rId4" tooltip="Mitchell Bakerová"/>
              </a:rPr>
              <a:t>Mitchell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4" tooltip="Mitchell Bakerová"/>
              </a:rPr>
              <a:t> Bakerová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v době, kdy pracovala pro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  <a:hlinkClick r:id="rId5" tooltip="Netscape Communications Corporation"/>
              </a:rPr>
              <a:t>Netscape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5" tooltip="Netscape Communications Corporation"/>
              </a:rPr>
              <a:t> Communications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  <a:hlinkClick r:id="rId5" tooltip="Netscape Communications Corporation"/>
              </a:rPr>
              <a:t>Corporation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upravená verze 1.1 vznikla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dalším roce 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aktuální verze 2.0 je z roku 2012</a:t>
            </a:r>
            <a:r>
              <a:rPr lang="cs-CZ" sz="2400" baseline="300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[2]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Spolu s licencemi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7" tooltip="GNU General Public License"/>
              </a:rPr>
              <a:t>GNU GPL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8" tooltip="GNU Lesser General Public License"/>
              </a:rPr>
              <a:t>LGPL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MPL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používá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 zdrojový kód software vydávaný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Mozilla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Corporation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například pro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  <a:hlinkClick r:id="rId9" tooltip="Mozilla Firefox"/>
              </a:rPr>
              <a:t>Firefox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či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  <a:hlinkClick r:id="rId10" tooltip="Mozilla Thunderbird"/>
              </a:rPr>
              <a:t>Thunderbird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5536" y="404664"/>
            <a:ext cx="8424936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3600" dirty="0" smtClean="0"/>
              <a:t>Příklady licencí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91827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531304" y="1844824"/>
            <a:ext cx="8153400" cy="39604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2296" indent="0" algn="just">
              <a:buNone/>
            </a:pP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Otevřený software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2" tooltip="Angličtina"/>
              </a:rPr>
              <a:t>anglicky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open-source software</a:t>
            </a: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nebo </a:t>
            </a:r>
            <a:r>
              <a:rPr lang="cs-CZ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software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zkratka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OSS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 je počítačový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 tooltip="Software"/>
              </a:rPr>
              <a:t>software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otevřeným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4" tooltip="Zdrojový kód"/>
              </a:rPr>
              <a:t>zdrojovým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 tooltip="Zdrojový kód"/>
              </a:rPr>
              <a:t>kódem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just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Otevřenost znamená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jak technickou dostupnost kódu, tak legální dostupnost -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5" tooltip="Licence"/>
              </a:rPr>
              <a:t>licenci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software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která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umožní,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při dodržení jistých podmínek, uživatelům zdrojový kód využívat, například prohlížet a upravovat (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narozdíl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6" tooltip="Proprietární software"/>
              </a:rPr>
              <a:t>proprietárního software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82296" indent="0" algn="just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5536" y="404664"/>
            <a:ext cx="8424936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3600" dirty="0" smtClean="0"/>
              <a:t>Příklady licencí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6016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531304" y="1412776"/>
            <a:ext cx="8153400" cy="489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2296" indent="0" algn="just">
              <a:buNone/>
            </a:pP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OEM licence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 způsob licencování softwaru, kdy je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2" tooltip="Licence"/>
              </a:rPr>
              <a:t>licence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k danému programovému vybavení získána koncovým uživatelem současně se zakoupením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3" tooltip="Hardware"/>
              </a:rPr>
              <a:t>hardwaru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či jiného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softwaru.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OEM verze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může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mít stejný rozsah funkcí jako plná verze, ale je poměrně časté, že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funkce OEM verze jsou omezené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Software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licencovaný touto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licencí OEM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bývá většinou možné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použít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pouze na daném hardwarovém vybavení a je nepřenositelný na jiný hardware. Pod tímto druhem licence je často prodáván např. operační systém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4" tooltip="Microsoft Windows"/>
              </a:rPr>
              <a:t>Windows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od firmy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5" tooltip="Microsoft"/>
              </a:rPr>
              <a:t>Microsoft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5536" y="404664"/>
            <a:ext cx="8424936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3600" dirty="0" smtClean="0"/>
              <a:t>Příklady licencí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0092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8153400" cy="42484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lvl="0" indent="0" algn="just">
              <a:buClr>
                <a:srgbClr val="D16349"/>
              </a:buClr>
              <a:buNone/>
            </a:pPr>
            <a:r>
              <a:rPr lang="cs-CZ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</a:t>
            </a: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poskytovaný OEM licencí </a:t>
            </a:r>
            <a:r>
              <a:rPr lang="cs-CZ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možné používat jen na </a:t>
            </a: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počítači</a:t>
            </a:r>
            <a:r>
              <a:rPr lang="cs-CZ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na kterém byl výrobcem nainstalován. </a:t>
            </a:r>
            <a:endParaRPr lang="cs-CZ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 algn="just">
              <a:buClr>
                <a:srgbClr val="D16349"/>
              </a:buClr>
              <a:buNone/>
            </a:pPr>
            <a:endParaRPr lang="cs-CZ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 algn="just">
              <a:buClr>
                <a:srgbClr val="D16349"/>
              </a:buClr>
              <a:buNone/>
            </a:pP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Výhodou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výrazně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nižší cena oproti stejnému softwaru 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možností instalace na libovolný hardware. Pokud chce uživatel počítač s OEM softwarem od Microsoftu používat, musí přijmout podmínky přiložené licenční smlouvy. V opačném případě </a:t>
            </a:r>
            <a:r>
              <a:rPr lang="cs-CZ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možné licenci vrátit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pokud kupující vrátí štítek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COA (stránka neexistuje)"/>
              </a:rPr>
              <a:t>COA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podepíše prohlášení, že software odinstaluje a nebude jej v budoucnu 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využívat.</a:t>
            </a:r>
            <a:endParaRPr lang="cs-CZ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979712" y="332656"/>
            <a:ext cx="5129064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3600" dirty="0" smtClean="0"/>
              <a:t>Příklady licencí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65940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3"/>
          <p:cNvSpPr txBox="1">
            <a:spLocks/>
          </p:cNvSpPr>
          <p:nvPr/>
        </p:nvSpPr>
        <p:spPr>
          <a:xfrm>
            <a:off x="467544" y="1231246"/>
            <a:ext cx="8153400" cy="1609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just">
              <a:buClr>
                <a:srgbClr val="D16349"/>
              </a:buClr>
              <a:buNone/>
            </a:pPr>
            <a:r>
              <a:rPr lang="cs-CZ" sz="2400" b="1" dirty="0">
                <a:solidFill>
                  <a:srgbClr val="C00000"/>
                </a:solidFill>
              </a:rPr>
              <a:t>Multilicence</a:t>
            </a:r>
            <a:r>
              <a:rPr lang="cs-CZ" sz="2400" dirty="0"/>
              <a:t> je </a:t>
            </a:r>
            <a:r>
              <a:rPr lang="cs-CZ" sz="2400" dirty="0" smtClean="0"/>
              <a:t>vlastně hromadná </a:t>
            </a:r>
            <a:r>
              <a:rPr lang="cs-CZ" sz="2400" dirty="0"/>
              <a:t>licence. </a:t>
            </a:r>
            <a:r>
              <a:rPr lang="cs-CZ" sz="2400" dirty="0" smtClean="0"/>
              <a:t>Zákazník při </a:t>
            </a:r>
            <a:r>
              <a:rPr lang="cs-CZ" sz="2400" dirty="0"/>
              <a:t>jednom nákupu nakoupí více licencí, popřípadě licence na více kusů prodávaného softwaru. Multilicence bývá </a:t>
            </a:r>
            <a:r>
              <a:rPr lang="cs-CZ" sz="2400" dirty="0" smtClean="0"/>
              <a:t>levnější </a:t>
            </a:r>
            <a:r>
              <a:rPr lang="cs-CZ" sz="2400" dirty="0"/>
              <a:t>než zakoupení jednotlivých licencí zvlášť.</a:t>
            </a:r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907704" y="332656"/>
            <a:ext cx="5129064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3600" dirty="0" smtClean="0"/>
              <a:t>Příklady licencí</a:t>
            </a:r>
            <a:endParaRPr lang="cs-CZ" sz="3600" dirty="0"/>
          </a:p>
        </p:txBody>
      </p:sp>
      <p:sp>
        <p:nvSpPr>
          <p:cNvPr id="7" name="Oválný bublinový popisek 6"/>
          <p:cNvSpPr/>
          <p:nvPr/>
        </p:nvSpPr>
        <p:spPr>
          <a:xfrm>
            <a:off x="611560" y="3212976"/>
            <a:ext cx="7128792" cy="3312368"/>
          </a:xfrm>
          <a:prstGeom prst="wedgeEllipseCallout">
            <a:avLst>
              <a:gd name="adj1" fmla="val 63659"/>
              <a:gd name="adj2" fmla="val 49242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i="1" dirty="0" smtClean="0"/>
              <a:t>Znáte nějaké </a:t>
            </a:r>
            <a:r>
              <a:rPr lang="cs-CZ" sz="2800" b="1" i="1" dirty="0" err="1" smtClean="0"/>
              <a:t>licensované</a:t>
            </a:r>
            <a:r>
              <a:rPr lang="cs-CZ" sz="2800" b="1" i="1" dirty="0" smtClean="0"/>
              <a:t> produkty?</a:t>
            </a:r>
          </a:p>
          <a:p>
            <a:pPr algn="ctr"/>
            <a:endParaRPr lang="cs-CZ" sz="2800" b="1" dirty="0" smtClean="0"/>
          </a:p>
          <a:p>
            <a:pPr algn="ctr"/>
            <a:r>
              <a:rPr lang="cs-CZ" sz="2800" b="1" dirty="0" smtClean="0"/>
              <a:t>……………………………………………………………………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46539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Autorská práva</a:t>
            </a:r>
            <a:endParaRPr lang="cs-CZ" sz="36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83568" y="1340768"/>
            <a:ext cx="7920880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Autorské právo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copyright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 je odvětví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 tooltip="Právo"/>
              </a:rPr>
              <a:t>práva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Zabývá se právními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vztahy uživatelů a tvůrců tzv. „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3" tooltip="Dílo"/>
              </a:rPr>
              <a:t>autorských děl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“ k příslušným dílům.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Mezi tvůrce řadíme třeba spisovatele, hudebníky, filmaře, architekty, nebo programátory.</a:t>
            </a:r>
          </a:p>
          <a:p>
            <a:pPr marL="82296" indent="0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Prostřednictvím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autorského práva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poskytuje daný stát autorům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 jistou omezenou dobu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výlučná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práva k jejich dílu. Autorské právo je součástí tzv.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4" tooltip="Duševní vlastnictví"/>
              </a:rPr>
              <a:t>duševního vlastnictví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5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93440" y="1196752"/>
            <a:ext cx="8280920" cy="54726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2296" indent="0" algn="just">
              <a:buNone/>
            </a:pP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  <a:hlinkClick r:id="rId2" tooltip="Adware"/>
              </a:rPr>
              <a:t>Adware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– programy, které mají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sobě integrovanou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nepříjemnou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reklamu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  <a:hlinkClick r:id="rId3" tooltip="Cardware"/>
              </a:rPr>
              <a:t>Cardware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– autor žádá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jiného uživatele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 zaslání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pohlednice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  <a:hlinkClick r:id="rId4" tooltip="Donationware"/>
              </a:rPr>
              <a:t>Donationware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– autor žádá uživatele o příspěvek na své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konto, například na dobročinné účely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5" tooltip="Demo (komerční software)"/>
              </a:rPr>
              <a:t>Demo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– funkčně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nebo časově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trial verze)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omezená verze komerčního software,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šíří se zdarma</a:t>
            </a:r>
          </a:p>
          <a:p>
            <a:pPr marL="82296" indent="0" algn="just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6" tooltip="Freeware"/>
              </a:rPr>
              <a:t>Freeware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– software, jehož užívání je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zdarma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7" tooltip="Shareware"/>
              </a:rPr>
              <a:t>Shareware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– software, který lze volně distribuovat a zdarma vyzkoušet, pro další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použití je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třeba zaplatit</a:t>
            </a:r>
          </a:p>
          <a:p>
            <a:pPr marL="82296" indent="0" algn="just">
              <a:buNone/>
            </a:pP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  <a:hlinkClick r:id="rId8" tooltip="Abandonware"/>
              </a:rPr>
              <a:t>Abandonware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program už není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výrobcem prodáván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podporován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tolerováno jeho šíření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neoficiální cestou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49424" y="260648"/>
            <a:ext cx="8568952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3600" dirty="0" err="1" smtClean="0"/>
              <a:t>ZPůSoby</a:t>
            </a:r>
            <a:r>
              <a:rPr lang="cs-CZ" sz="3600" dirty="0" smtClean="0"/>
              <a:t> distribuce softwaru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9466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1907704" y="332656"/>
            <a:ext cx="5129064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3600" dirty="0" smtClean="0"/>
              <a:t>opakování</a:t>
            </a:r>
            <a:endParaRPr lang="cs-CZ" sz="3600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51520" y="1268760"/>
            <a:ext cx="5760640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457200" indent="-457200" algn="ctr">
              <a:buAutoNum type="arabicPeriod"/>
            </a:pPr>
            <a:r>
              <a:rPr lang="cs-CZ" sz="2400" dirty="0" smtClean="0">
                <a:solidFill>
                  <a:srgbClr val="C00000"/>
                </a:solidFill>
              </a:rPr>
              <a:t>Co jsou autorská práva ? </a:t>
            </a:r>
            <a:endParaRPr lang="cs-CZ" sz="3600" dirty="0"/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491195" y="2953082"/>
            <a:ext cx="6668671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3.   Co je licence  a jaké typy znáte ? 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539552" y="3717032"/>
            <a:ext cx="8424936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4.   Jaký je rozdíl mezi freeware a shareware ? 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395853" y="4480982"/>
            <a:ext cx="4076383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5.   Co je </a:t>
            </a:r>
            <a:r>
              <a:rPr lang="cs-CZ" sz="2400" dirty="0" err="1" smtClean="0">
                <a:solidFill>
                  <a:schemeClr val="accent6">
                    <a:lumMod val="50000"/>
                  </a:schemeClr>
                </a:solidFill>
              </a:rPr>
              <a:t>coa</a:t>
            </a: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 štítek ?</a:t>
            </a:r>
            <a:endParaRPr lang="cs-CZ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467544" y="2110921"/>
            <a:ext cx="5976664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2400" dirty="0" smtClean="0">
                <a:solidFill>
                  <a:srgbClr val="0070C0"/>
                </a:solidFill>
              </a:rPr>
              <a:t>2.   Co je copyright a </a:t>
            </a:r>
            <a:r>
              <a:rPr lang="cs-CZ" sz="2400" dirty="0" err="1" smtClean="0">
                <a:solidFill>
                  <a:srgbClr val="0070C0"/>
                </a:solidFill>
              </a:rPr>
              <a:t>copyleft</a:t>
            </a:r>
            <a:r>
              <a:rPr lang="cs-CZ" sz="2400" dirty="0" smtClean="0">
                <a:solidFill>
                  <a:srgbClr val="0070C0"/>
                </a:solidFill>
              </a:rPr>
              <a:t> ? 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467544" y="5263541"/>
            <a:ext cx="7344499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2400" dirty="0">
                <a:solidFill>
                  <a:srgbClr val="7030A0"/>
                </a:solidFill>
              </a:rPr>
              <a:t>6</a:t>
            </a:r>
            <a:r>
              <a:rPr lang="cs-CZ" sz="2400" dirty="0" smtClean="0">
                <a:solidFill>
                  <a:srgbClr val="7030A0"/>
                </a:solidFill>
              </a:rPr>
              <a:t>.   Znáte nějaký svobodný software ?</a:t>
            </a:r>
            <a:endParaRPr lang="cs-CZ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3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cs typeface="Times New Roman" pitchFamily="18" charset="0"/>
              </a:rPr>
              <a:t>Použitá literatura, citace</a:t>
            </a:r>
            <a:br>
              <a:rPr lang="cs-CZ" sz="3600" dirty="0" smtClean="0">
                <a:cs typeface="Times New Roman" pitchFamily="18" charset="0"/>
              </a:rPr>
            </a:br>
            <a:endParaRPr lang="cs-CZ" sz="3600" dirty="0"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3568" y="980728"/>
            <a:ext cx="7848872" cy="2088232"/>
          </a:xfrm>
        </p:spPr>
        <p:txBody>
          <a:bodyPr>
            <a:normAutofit/>
          </a:bodyPr>
          <a:lstStyle/>
          <a:p>
            <a:pPr marL="82296" indent="0">
              <a:lnSpc>
                <a:spcPct val="120000"/>
              </a:lnSpc>
              <a:buNone/>
            </a:pPr>
            <a:endParaRPr lang="cs-CZ" sz="28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2296" indent="0">
              <a:lnSpc>
                <a:spcPct val="120000"/>
              </a:lnSpc>
              <a:buNone/>
            </a:pPr>
            <a:endParaRPr lang="cs-CZ" sz="2800" b="1" cap="all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18497" y="1268760"/>
            <a:ext cx="81369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Obrázek 1 </a:t>
            </a:r>
            <a:r>
              <a:rPr lang="cs-CZ" dirty="0" smtClean="0"/>
              <a:t>NEZNÁMÝ. </a:t>
            </a:r>
            <a:r>
              <a:rPr lang="cs-CZ" i="1" dirty="0"/>
              <a:t>Soubor:Copyright.svg– </a:t>
            </a:r>
            <a:r>
              <a:rPr lang="cs-CZ" i="1" dirty="0" smtClean="0"/>
              <a:t>Wikipedie</a:t>
            </a:r>
            <a:r>
              <a:rPr lang="cs-CZ" dirty="0" smtClean="0"/>
              <a:t> [online]. [cit. 21.9.2012]. Dostupný na WWW: </a:t>
            </a:r>
            <a:r>
              <a:rPr lang="cs-CZ" dirty="0" smtClean="0">
                <a:hlinkClick r:id="rId2"/>
              </a:rPr>
              <a:t>http://cs.wikipedia.org/wiki/Soubor:Copyright.svg#file</a:t>
            </a:r>
            <a:endParaRPr lang="cs-CZ" dirty="0" smtClean="0"/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dirty="0"/>
              <a:t>NEZNÁMÝ. </a:t>
            </a:r>
            <a:r>
              <a:rPr lang="cs-CZ" i="1" dirty="0" smtClean="0"/>
              <a:t>Soubor:U+2117.svg– </a:t>
            </a:r>
            <a:r>
              <a:rPr lang="cs-CZ" i="1" dirty="0"/>
              <a:t>Wikipedie</a:t>
            </a:r>
            <a:r>
              <a:rPr lang="cs-CZ" dirty="0"/>
              <a:t> [online]. [cit. </a:t>
            </a:r>
            <a:r>
              <a:rPr lang="cs-CZ" dirty="0" smtClean="0"/>
              <a:t>7.7.2007]. </a:t>
            </a:r>
            <a:r>
              <a:rPr lang="cs-CZ" dirty="0"/>
              <a:t>Dostupný na WWW: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cs.wikipedia.org/wiki/Soubor:U%2B2117.svg</a:t>
            </a:r>
            <a:endParaRPr lang="cs-CZ" dirty="0" smtClean="0"/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dirty="0"/>
              <a:t>NEZNÁMÝ. </a:t>
            </a:r>
            <a:r>
              <a:rPr lang="cs-CZ" i="1" dirty="0" err="1" smtClean="0"/>
              <a:t>Soubor:Copyleft.svg</a:t>
            </a:r>
            <a:r>
              <a:rPr lang="cs-CZ" i="1" dirty="0" smtClean="0"/>
              <a:t>– </a:t>
            </a:r>
            <a:r>
              <a:rPr lang="cs-CZ" i="1" dirty="0"/>
              <a:t>Wikipedie</a:t>
            </a:r>
            <a:r>
              <a:rPr lang="cs-CZ" dirty="0"/>
              <a:t> [online]. [cit. </a:t>
            </a:r>
            <a:r>
              <a:rPr lang="cs-CZ" dirty="0" smtClean="0"/>
              <a:t>21.12.2005]. </a:t>
            </a:r>
            <a:r>
              <a:rPr lang="cs-CZ" dirty="0"/>
              <a:t>Dostupný na WWW: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4"/>
              </a:rPr>
              <a:t>cs.wikipedia.org/wiki/Soubor:Copyleft.svg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Obrázek 4 </a:t>
            </a:r>
            <a:r>
              <a:rPr lang="cs-CZ" dirty="0"/>
              <a:t>NEZNÁMÝ. </a:t>
            </a:r>
            <a:r>
              <a:rPr lang="cs-CZ" i="1" dirty="0" smtClean="0">
                <a:latin typeface="+mj-lt"/>
              </a:rPr>
              <a:t>Soubor: </a:t>
            </a:r>
            <a:r>
              <a:rPr lang="cs-CZ" i="1" dirty="0" err="1" smtClean="0">
                <a:latin typeface="+mj-lt"/>
                <a:cs typeface="Times New Roman" pitchFamily="18" charset="0"/>
              </a:rPr>
              <a:t>Microsoft_logo_and_wordmark.svg</a:t>
            </a:r>
            <a:r>
              <a:rPr lang="cs-CZ" i="1" dirty="0" smtClean="0">
                <a:latin typeface="+mj-lt"/>
                <a:cs typeface="Times New Roman" pitchFamily="18" charset="0"/>
              </a:rPr>
              <a:t> </a:t>
            </a:r>
            <a:r>
              <a:rPr lang="cs-CZ" dirty="0" smtClean="0"/>
              <a:t>[online</a:t>
            </a:r>
            <a:r>
              <a:rPr lang="cs-CZ" dirty="0"/>
              <a:t>]. [cit. </a:t>
            </a:r>
            <a:r>
              <a:rPr lang="cs-CZ" dirty="0" smtClean="0"/>
              <a:t>23.4.2012]. </a:t>
            </a:r>
            <a:r>
              <a:rPr lang="cs-CZ" dirty="0"/>
              <a:t>Dostupný na </a:t>
            </a:r>
            <a:r>
              <a:rPr lang="cs-CZ" dirty="0" smtClean="0"/>
              <a:t>WWW: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5"/>
              </a:rPr>
              <a:t>http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5"/>
              </a:rPr>
              <a:t>://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5"/>
              </a:rPr>
              <a:t>en.wikipedia.org/wiki/File:Microsoft_logo_and_wordmark.svg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cs-CZ" dirty="0"/>
              <a:t>NEZNÁMÝ. </a:t>
            </a:r>
            <a:r>
              <a:rPr lang="cs-CZ" i="1" dirty="0" err="1"/>
              <a:t>Soubor:Cc-by</a:t>
            </a:r>
            <a:r>
              <a:rPr lang="cs-CZ" i="1" dirty="0"/>
              <a:t> </a:t>
            </a:r>
            <a:r>
              <a:rPr lang="cs-CZ" i="1" dirty="0" err="1"/>
              <a:t>new</a:t>
            </a:r>
            <a:r>
              <a:rPr lang="cs-CZ" i="1" dirty="0"/>
              <a:t> </a:t>
            </a:r>
            <a:r>
              <a:rPr lang="cs-CZ" i="1" dirty="0" err="1" smtClean="0"/>
              <a:t>white.svg</a:t>
            </a:r>
            <a:r>
              <a:rPr lang="cs-CZ" i="1" dirty="0" smtClean="0"/>
              <a:t> </a:t>
            </a:r>
            <a:r>
              <a:rPr lang="cs-CZ" dirty="0" smtClean="0"/>
              <a:t>[online</a:t>
            </a:r>
            <a:r>
              <a:rPr lang="cs-CZ" dirty="0"/>
              <a:t>]. [cit. </a:t>
            </a:r>
            <a:r>
              <a:rPr lang="cs-CZ" dirty="0" smtClean="0"/>
              <a:t>Prosinec 2006]. </a:t>
            </a:r>
            <a:r>
              <a:rPr lang="cs-CZ" dirty="0"/>
              <a:t>Dostupný na WWW: 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6"/>
              </a:rPr>
              <a:t>cs.wikipedia.org/wiki/Soubor:Cc-by_new_white.svg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cs-CZ" dirty="0"/>
              <a:t>NEZNÁMÝ. </a:t>
            </a:r>
            <a:r>
              <a:rPr lang="cs-CZ" i="1" dirty="0" err="1"/>
              <a:t>Cc-nc</a:t>
            </a:r>
            <a:r>
              <a:rPr lang="cs-CZ" i="1" dirty="0"/>
              <a:t> </a:t>
            </a:r>
            <a:r>
              <a:rPr lang="cs-CZ" i="1" dirty="0" err="1"/>
              <a:t>white.svg</a:t>
            </a:r>
            <a:r>
              <a:rPr lang="cs-CZ" dirty="0" smtClean="0"/>
              <a:t>[online</a:t>
            </a:r>
            <a:r>
              <a:rPr lang="cs-CZ" dirty="0"/>
              <a:t>]. [cit. </a:t>
            </a:r>
            <a:r>
              <a:rPr lang="cs-CZ" dirty="0" smtClean="0"/>
              <a:t>22.4.2006]. </a:t>
            </a:r>
            <a:r>
              <a:rPr lang="cs-CZ" dirty="0"/>
              <a:t>Dostupný na WWW: 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7"/>
              </a:rPr>
              <a:t>cs.wikipedia.org/wiki/Soubor:Cc-nc_white.svg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0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cs typeface="Times New Roman" pitchFamily="18" charset="0"/>
              </a:rPr>
              <a:t>Použitá literatura, citace</a:t>
            </a:r>
            <a:br>
              <a:rPr lang="cs-CZ" sz="3600" dirty="0" smtClean="0">
                <a:cs typeface="Times New Roman" pitchFamily="18" charset="0"/>
              </a:rPr>
            </a:br>
            <a:endParaRPr lang="cs-CZ" sz="3600" dirty="0"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3568" y="980728"/>
            <a:ext cx="7848872" cy="2088232"/>
          </a:xfrm>
        </p:spPr>
        <p:txBody>
          <a:bodyPr>
            <a:normAutofit/>
          </a:bodyPr>
          <a:lstStyle/>
          <a:p>
            <a:pPr marL="82296" indent="0">
              <a:lnSpc>
                <a:spcPct val="120000"/>
              </a:lnSpc>
              <a:buNone/>
            </a:pPr>
            <a:endParaRPr lang="cs-CZ" sz="28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2296" indent="0">
              <a:lnSpc>
                <a:spcPct val="120000"/>
              </a:lnSpc>
              <a:buNone/>
            </a:pPr>
            <a:endParaRPr lang="cs-CZ" sz="2800" b="1" cap="all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18497" y="1268760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Obrázek 7 </a:t>
            </a:r>
            <a:r>
              <a:rPr lang="cs-CZ" dirty="0" smtClean="0"/>
              <a:t>NEZNÁMÝ. </a:t>
            </a:r>
            <a:r>
              <a:rPr lang="cs-CZ" i="1" dirty="0" err="1" smtClean="0"/>
              <a:t>Soubor:Cc-nd</a:t>
            </a:r>
            <a:r>
              <a:rPr lang="cs-CZ" i="1" dirty="0" smtClean="0"/>
              <a:t> </a:t>
            </a:r>
            <a:r>
              <a:rPr lang="cs-CZ" i="1" dirty="0" err="1" smtClean="0"/>
              <a:t>white.svg</a:t>
            </a:r>
            <a:r>
              <a:rPr lang="cs-CZ" i="1" dirty="0" smtClean="0"/>
              <a:t>– Wikipedie</a:t>
            </a:r>
            <a:r>
              <a:rPr lang="cs-CZ" dirty="0" smtClean="0"/>
              <a:t> [online]. [cit. 22.4.2006]. Dostupný na WWW: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cs.wikipedia.org/wiki/Soubor:Cc-nd_white.svg</a:t>
            </a:r>
            <a:endParaRPr lang="cs-CZ" dirty="0" smtClean="0"/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8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/>
              <a:t>NEZNÁMÝ. </a:t>
            </a:r>
            <a:r>
              <a:rPr lang="cs-CZ" i="1" dirty="0" err="1"/>
              <a:t>Soubor:Cc-sa</a:t>
            </a:r>
            <a:r>
              <a:rPr lang="cs-CZ" i="1" dirty="0"/>
              <a:t> </a:t>
            </a:r>
            <a:r>
              <a:rPr lang="cs-CZ" i="1" dirty="0" err="1"/>
              <a:t>white.svg</a:t>
            </a:r>
            <a:r>
              <a:rPr lang="cs-CZ" i="1" dirty="0"/>
              <a:t>– Wikipedie</a:t>
            </a:r>
            <a:r>
              <a:rPr lang="cs-CZ" dirty="0"/>
              <a:t> [online]. [cit. </a:t>
            </a:r>
            <a:r>
              <a:rPr lang="cs-CZ" dirty="0" smtClean="0"/>
              <a:t>22.4.2006]. </a:t>
            </a:r>
            <a:r>
              <a:rPr lang="cs-CZ" dirty="0"/>
              <a:t>Dostupný na WWW: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cs.wikipedia.org/wiki/Soubor:Cc-sa_white.svg</a:t>
            </a:r>
            <a:endParaRPr lang="cs-CZ" dirty="0" smtClean="0"/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9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531304" y="1628800"/>
            <a:ext cx="8153400" cy="4608511"/>
          </a:xfrm>
        </p:spPr>
        <p:txBody>
          <a:bodyPr>
            <a:normAutofit fontScale="47500" lnSpcReduction="20000"/>
          </a:bodyPr>
          <a:lstStyle/>
          <a:p>
            <a:pPr marL="82296" indent="0" algn="just">
              <a:buNone/>
            </a:pPr>
            <a: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  <a:t>Autorské právo nechrání samotné </a:t>
            </a:r>
            <a:r>
              <a:rPr lang="cs-CZ" sz="5100" i="1" dirty="0">
                <a:latin typeface="Arial" panose="020B0604020202020204" pitchFamily="34" charset="0"/>
                <a:cs typeface="Arial" panose="020B0604020202020204" pitchFamily="34" charset="0"/>
              </a:rPr>
              <a:t>myšlenky</a:t>
            </a:r>
            <a: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  <a:t> či </a:t>
            </a:r>
            <a:r>
              <a:rPr lang="cs-CZ" sz="5100" i="1" dirty="0">
                <a:latin typeface="Arial" panose="020B0604020202020204" pitchFamily="34" charset="0"/>
                <a:cs typeface="Arial" panose="020B0604020202020204" pitchFamily="34" charset="0"/>
              </a:rPr>
              <a:t>ideje</a:t>
            </a:r>
            <a: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  <a:t>; chrání pouze </a:t>
            </a:r>
            <a:r>
              <a:rPr lang="cs-CZ" sz="5100" b="1" dirty="0">
                <a:latin typeface="Arial" panose="020B0604020202020204" pitchFamily="34" charset="0"/>
                <a:cs typeface="Arial" panose="020B0604020202020204" pitchFamily="34" charset="0"/>
              </a:rPr>
              <a:t>konkrétní </a:t>
            </a:r>
            <a:r>
              <a:rPr lang="cs-CZ" sz="5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díla</a:t>
            </a:r>
            <a:r>
              <a:rPr lang="cs-CZ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82296" indent="0" algn="just">
              <a:buNone/>
            </a:pPr>
            <a:endParaRPr lang="cs-CZ" sz="5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cs-CZ" sz="5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Autorským </a:t>
            </a:r>
            <a:r>
              <a:rPr lang="cs-CZ" sz="5100" b="1" dirty="0">
                <a:latin typeface="Arial" panose="020B0604020202020204" pitchFamily="34" charset="0"/>
                <a:cs typeface="Arial" panose="020B0604020202020204" pitchFamily="34" charset="0"/>
              </a:rPr>
              <a:t>dílem</a:t>
            </a:r>
            <a: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5100" b="1" dirty="0">
                <a:latin typeface="Arial" panose="020B0604020202020204" pitchFamily="34" charset="0"/>
                <a:cs typeface="Arial" panose="020B0604020202020204" pitchFamily="34" charset="0"/>
              </a:rPr>
              <a:t>je pouze jedinečný výsledek tvůrčí činnosti </a:t>
            </a:r>
            <a:r>
              <a:rPr lang="cs-CZ" sz="5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autora. </a:t>
            </a:r>
            <a:r>
              <a:rPr lang="cs-CZ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Mezi díla nepatří </a:t>
            </a:r>
            <a: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  <a:t>námět, zpráva, informace, metoda, teorie, vzorec, graf, tabulka fyzikálních </a:t>
            </a:r>
            <a:r>
              <a:rPr lang="cs-CZ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konstant nebo třeba výstup </a:t>
            </a:r>
            <a: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  <a:t>počítačového </a:t>
            </a:r>
            <a:r>
              <a:rPr lang="cs-CZ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programu. </a:t>
            </a:r>
          </a:p>
          <a:p>
            <a:pPr marL="82296" indent="0" algn="just">
              <a:buNone/>
            </a:pPr>
            <a:endParaRPr lang="cs-CZ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cs-CZ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Vedle </a:t>
            </a:r>
            <a: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  <a:t>autorského práva </a:t>
            </a:r>
            <a:r>
              <a:rPr lang="cs-CZ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jsou </a:t>
            </a:r>
            <a: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  <a:t>chráněna také tzv. práva související s právem autorským, kam patří práva výkonného umělce k vlastnímu výkonu, práva výrobců zvukových a zvukově obrazových záznamů, právo rozhlasového a televizního vysílatele a právo nakladatele. </a:t>
            </a:r>
            <a:r>
              <a:rPr lang="cs-CZ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Obdobné je to u ochrany databáze.</a:t>
            </a:r>
            <a:endParaRPr lang="cs-CZ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Autorská práva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59599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531304" y="1628801"/>
            <a:ext cx="8153400" cy="2520279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Autorské právo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České republice upravuje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autorský zákon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(zákon č. 121/2000 Sb. ve znění pozdějších novelizací), v mezinárodním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právu je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základem několik mezinárodních úmluv,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např. </a:t>
            </a:r>
            <a:r>
              <a:rPr lang="cs-CZ" sz="2400" i="1" dirty="0" smtClean="0">
                <a:latin typeface="Arial" panose="020B0604020202020204" pitchFamily="34" charset="0"/>
                <a:cs typeface="Arial" panose="020B0604020202020204" pitchFamily="34" charset="0"/>
                <a:hlinkClick r:id="rId2" tooltip="Bernská úmluva o ochraně literárních a uměleckých děl"/>
              </a:rPr>
              <a:t>Bernská 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  <a:hlinkClick r:id="rId2" tooltip="Bernská úmluva o ochraně literárních a uměleckých děl"/>
              </a:rPr>
              <a:t>úmluva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z roku 1886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400" i="1" dirty="0" smtClean="0">
                <a:latin typeface="Arial" panose="020B0604020202020204" pitchFamily="34" charset="0"/>
                <a:cs typeface="Arial" panose="020B0604020202020204" pitchFamily="34" charset="0"/>
                <a:hlinkClick r:id="rId3" tooltip="Všeobecná úmluva o autorském právu (stránka neexistuje)"/>
              </a:rPr>
              <a:t>Všeobecná 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  <a:hlinkClick r:id="rId3" tooltip="Všeobecná úmluva o autorském právu (stránka neexistuje)"/>
              </a:rPr>
              <a:t>úmluva o autorském právu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uzavřená v Ženevě v roce 1952.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podporu ochrany duševního vlastnictví vznikla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 tooltip="Světová organizace duševního vlastnictví"/>
              </a:rPr>
              <a:t>Světová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4" tooltip="Světová organizace duševního vlastnictví"/>
              </a:rPr>
              <a:t>organizace duševního vlastnictví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Intellectual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WIPO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Autorská práva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93031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15035" y="1340768"/>
            <a:ext cx="8153400" cy="2520279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Abychom poznali,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že dané dílo je chráněným autorským dílem, se často signalizuje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symbolem © následovaným jménem autora a rokem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Tento symbol má však v Česku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 většině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jiných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zemí pouze informativní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význam – dílo je plně chráněno i tehdy, není-li to na něm nijak uvedeno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copyright</a:t>
            </a:r>
            <a:endParaRPr lang="cs-CZ" sz="3600" dirty="0"/>
          </a:p>
        </p:txBody>
      </p:sp>
      <p:pic>
        <p:nvPicPr>
          <p:cNvPr id="1028" name="Picture 4" descr="Soubor:Copyrigh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85808"/>
            <a:ext cx="187642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5436096" y="5592901"/>
            <a:ext cx="2460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 – Copyright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541054" y="1844824"/>
            <a:ext cx="81534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82296" indent="0" algn="just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Obdobou symbolu © je symbol ℗, který označuje tzv. </a:t>
            </a:r>
            <a:r>
              <a:rPr lang="cs-CZ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fonogramovou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výhradu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Takto se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např. na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zvukových nosičích uvádějí informace o nositelích práv k fonogramu a k právu výkonného umělce k jeho výkonu.</a:t>
            </a: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err="1" smtClean="0"/>
              <a:t>Fonogramová</a:t>
            </a:r>
            <a:r>
              <a:rPr lang="cs-CZ" sz="3600" dirty="0" smtClean="0"/>
              <a:t>  výhrada</a:t>
            </a:r>
            <a:endParaRPr lang="cs-CZ" sz="3600" dirty="0"/>
          </a:p>
        </p:txBody>
      </p:sp>
      <p:sp>
        <p:nvSpPr>
          <p:cNvPr id="7" name="Obdélník 6"/>
          <p:cNvSpPr/>
          <p:nvPr/>
        </p:nvSpPr>
        <p:spPr>
          <a:xfrm>
            <a:off x="4986256" y="5661248"/>
            <a:ext cx="3698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2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Fonogramová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výhrada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Soubor:U+2117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982829"/>
            <a:ext cx="10477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86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15035" y="1340768"/>
            <a:ext cx="8153400" cy="324036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Copyleft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je zvláštní použití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2" tooltip="Autorské právo"/>
              </a:rPr>
              <a:t>autorského práva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Při vytvoření odvozeného díla z díla, jež je dostupné jen pod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copyleft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licencí, musí být toto odvozené dílo nabízeno pod stejnou (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copyleft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 licencí jako dílo původní.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Symbolem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copyleftu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je převrácené 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v kroužku (to ovšem nemá žádný právní význam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 Na závěr je nutné připomenout, že většina autorů jsou také uživatelé. Výhody pro uživatele mohou být tedy také výhodami pro autory.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err="1" smtClean="0"/>
              <a:t>copyleft</a:t>
            </a:r>
            <a:endParaRPr lang="cs-CZ" sz="3600" dirty="0"/>
          </a:p>
        </p:txBody>
      </p:sp>
      <p:pic>
        <p:nvPicPr>
          <p:cNvPr id="3074" name="Picture 2" descr="Soubor:Copyleft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758315"/>
            <a:ext cx="1770130" cy="1770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5364088" y="6157450"/>
            <a:ext cx="2294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3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Copyleft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40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515712" y="1196752"/>
            <a:ext cx="81534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82296" indent="0" algn="just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Právo na různé způsoby užití díla je možno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převádět nebo prodávat. Základním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typem dohody o autorských právech je tzv. </a:t>
            </a:r>
            <a:r>
              <a:rPr lang="cs-CZ" sz="2400" i="1" dirty="0" smtClean="0">
                <a:latin typeface="Arial" panose="020B0604020202020204" pitchFamily="34" charset="0"/>
                <a:cs typeface="Arial" panose="020B0604020202020204" pitchFamily="34" charset="0"/>
                <a:hlinkClick r:id="rId2" tooltip="Licence"/>
              </a:rPr>
              <a:t>licence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neboli </a:t>
            </a:r>
            <a:r>
              <a:rPr lang="cs-CZ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licenční </a:t>
            </a: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smlouva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Pomocí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licenční smlouvy autor poskytuje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oprávnění k užití díla za určitých podmínek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(třeba na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základě odměny). Licence může být výhradní nebo nevýhradní – v případě výhradní licence se autor zavazuje, že licenci neposkytne nikomu jinému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Český právní řád neumožňuje převést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či prodat samotná autorská práva – ta zůstávají vždy autorovi. </a:t>
            </a: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licence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15869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8153400" cy="295232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 koupí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programu a jeho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používáním, se zavazujete dodržovat výrobcem stanovenou licenci. Většina licencí programů,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např. programy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firmy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2" tooltip="Microsoft"/>
              </a:rPr>
              <a:t>Microsoft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vám neumožňují vytvářet odvozená díla nebo kopie a ty dále prodávat. Při porušení licence, která je ve většině případů mnohastránková a těžko pochopitelná, můžete být podle zákona stíháni.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licence</a:t>
            </a:r>
            <a:endParaRPr lang="cs-CZ" sz="3600" dirty="0"/>
          </a:p>
        </p:txBody>
      </p:sp>
      <p:pic>
        <p:nvPicPr>
          <p:cNvPr id="6146" name="Picture 2" descr="File:Microsoft logo and wordmark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301208"/>
            <a:ext cx="4924966" cy="1052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6109541" y="5827564"/>
            <a:ext cx="2405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4 – Microsoft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63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7003</TotalTime>
  <Words>1707</Words>
  <Application>Microsoft Office PowerPoint</Application>
  <PresentationFormat>Předvádění na obrazovce (4:3)</PresentationFormat>
  <Paragraphs>145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Gill Sans MT</vt:lpstr>
      <vt:lpstr>Times New Roman</vt:lpstr>
      <vt:lpstr>Verdana</vt:lpstr>
      <vt:lpstr>Wingdings 2</vt:lpstr>
      <vt:lpstr>Slunovrat</vt:lpstr>
      <vt:lpstr>Prezentace aplikace PowerPoint</vt:lpstr>
      <vt:lpstr>Autorská práva</vt:lpstr>
      <vt:lpstr>Autorská práva</vt:lpstr>
      <vt:lpstr>Autorská práva</vt:lpstr>
      <vt:lpstr>copyright</vt:lpstr>
      <vt:lpstr>Fonogramová  výhrada</vt:lpstr>
      <vt:lpstr>copyleft</vt:lpstr>
      <vt:lpstr>licence</vt:lpstr>
      <vt:lpstr>licence</vt:lpstr>
      <vt:lpstr>Creative commons</vt:lpstr>
      <vt:lpstr>Creative commons</vt:lpstr>
      <vt:lpstr>SOFTWAROVé Licence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Použitá literatura, citace </vt:lpstr>
      <vt:lpstr>Použitá literatura, citace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Záznamová media, jejich parametry a práce s nimi</dc:title>
  <dc:creator>SŠZePř</dc:creator>
  <cp:lastModifiedBy>Martin Šulgan</cp:lastModifiedBy>
  <cp:revision>249</cp:revision>
  <dcterms:created xsi:type="dcterms:W3CDTF">2012-07-01T09:09:54Z</dcterms:created>
  <dcterms:modified xsi:type="dcterms:W3CDTF">2013-08-28T11:46:04Z</dcterms:modified>
</cp:coreProperties>
</file>