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6"/>
  </p:notesMasterIdLst>
  <p:handoutMasterIdLst>
    <p:handoutMasterId r:id="rId37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9" r:id="rId20"/>
    <p:sldId id="280" r:id="rId21"/>
    <p:sldId id="281" r:id="rId22"/>
    <p:sldId id="282" r:id="rId23"/>
    <p:sldId id="277" r:id="rId24"/>
    <p:sldId id="289" r:id="rId25"/>
    <p:sldId id="287" r:id="rId26"/>
    <p:sldId id="288" r:id="rId27"/>
    <p:sldId id="283" r:id="rId28"/>
    <p:sldId id="284" r:id="rId29"/>
    <p:sldId id="285" r:id="rId30"/>
    <p:sldId id="286" r:id="rId31"/>
    <p:sldId id="290" r:id="rId32"/>
    <p:sldId id="291" r:id="rId33"/>
    <p:sldId id="294" r:id="rId34"/>
    <p:sldId id="293" r:id="rId3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4AE69A2-97EF-4896-BCE1-F5A926F6966A}">
          <p14:sldIdLst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9"/>
            <p14:sldId id="280"/>
            <p14:sldId id="281"/>
            <p14:sldId id="282"/>
            <p14:sldId id="277"/>
            <p14:sldId id="289"/>
            <p14:sldId id="287"/>
            <p14:sldId id="288"/>
            <p14:sldId id="283"/>
            <p14:sldId id="284"/>
            <p14:sldId id="285"/>
            <p14:sldId id="286"/>
            <p14:sldId id="290"/>
            <p14:sldId id="291"/>
            <p14:sldId id="294"/>
            <p14:sldId id="293"/>
          </p14:sldIdLst>
        </p14:section>
        <p14:section name="Oddíl bez názvu" id="{F46804FE-B9A3-41DD-8849-F0E87E180A9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4444" autoAdjust="0"/>
  </p:normalViewPr>
  <p:slideViewPr>
    <p:cSldViewPr>
      <p:cViewPr varScale="1">
        <p:scale>
          <a:sx n="95" d="100"/>
          <a:sy n="95" d="100"/>
        </p:scale>
        <p:origin x="40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0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EB6B7-C0BA-4BCE-B5C6-E9129EBD3204}" type="datetimeFigureOut">
              <a:rPr lang="cs-CZ" smtClean="0"/>
              <a:t>21. 10. 2013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1CCE7-CDD8-427D-9AD5-495A085222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874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6982C-0328-4620-9968-C8F8EDF3EB27}" type="datetimeFigureOut">
              <a:rPr lang="cs-CZ" smtClean="0"/>
              <a:t>21. 10. 2013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D816A-803D-4C66-BF54-EC5D516D63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663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965E1-277D-4341-9327-60F292FD89B3}" type="slidenum">
              <a:rPr lang="cs-CZ" smtClean="0">
                <a:solidFill>
                  <a:prstClr val="black"/>
                </a:solidFill>
              </a:rPr>
              <a:pPr/>
              <a:t>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325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21. 10. 2013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21. 10. 2013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21. 10. 2013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21. 10. 2013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21. 10. 2013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21. 10. 2013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21. 10. 2013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21. 10. 2013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21. 10. 2013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21. 10. 2013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21. 10. 2013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21. 10. 2013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hyperlink" Target="http://www.zlinskedumy.cz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3000"/>
                <a:shade val="97000"/>
                <a:satMod val="230000"/>
              </a:schemeClr>
            </a:gs>
            <a:gs pos="81000">
              <a:srgbClr val="7030A0"/>
            </a:gs>
          </a:gsLst>
          <a:path path="circle">
            <a:fillToRect l="15000" t="50000" r="85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529" y="188640"/>
            <a:ext cx="5707063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841053"/>
              </p:ext>
            </p:extLst>
          </p:nvPr>
        </p:nvGraphicFramePr>
        <p:xfrm>
          <a:off x="1331640" y="1833324"/>
          <a:ext cx="7560840" cy="4510168"/>
        </p:xfrm>
        <a:graphic>
          <a:graphicData uri="http://schemas.openxmlformats.org/drawingml/2006/table">
            <a:tbl>
              <a:tblPr firstRow="1" firstCol="1"/>
              <a:tblGrid>
                <a:gridCol w="1950561"/>
                <a:gridCol w="5610279"/>
              </a:tblGrid>
              <a:tr h="6058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a adresa školy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Střední škola zemědělská a přírodovědná Rožnov pod Radhoštěm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nábřeží Dukelských Hrdinů 570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756 61 Rožnov pod Radhoštěm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operačního programu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OP Vzdělávání pro konkurenceschopnost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Registrační číslo projektu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24225" algn="l"/>
                        </a:tabLst>
                      </a:pPr>
                      <a:r>
                        <a:rPr lang="cs-CZ" sz="11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CZ.1.07/1.5.00/34.0441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Označení vzdělávacího materiálu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VY_32_INOVACE_PP1.PRA.07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Stupeň a typ vzdělávání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Odborné vzdělávání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Vzdělávací oblast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Všeobecné vzdělání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Vzdělávací obor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ICT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tematické oblasti (sady)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kern="12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Informatika – základní pojmy </a:t>
                      </a:r>
                      <a:endParaRPr kumimoji="0" lang="cs-CZ" sz="1100" kern="12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vzdělávacího materiálu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/>
                          <a:ea typeface="Times New Roman"/>
                        </a:rPr>
                        <a:t>Test vědomostí ze základních pojmů INFORMATIKY</a:t>
                      </a:r>
                      <a:endParaRPr kumimoji="0" lang="cs-CZ" sz="1100" kern="12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Druh učebního materiálu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4762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Anotace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Test</a:t>
                      </a:r>
                      <a:r>
                        <a:rPr lang="cs-CZ" sz="1100" baseline="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základních znalostí informatiky s využitím prezentace a výběrem odpovědí.  Možno využít i v tištěné formě nebo jako prezentaci přes dataprojektor. 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962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Klíčová slova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Informatika, Informace,  bit,</a:t>
                      </a:r>
                      <a:r>
                        <a:rPr lang="cs-CZ" sz="1100" baseline="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bajt, zdroje informace,  kódování, ASCII, UNICODE, HDD, CD, DVD, tiskárna, skener, </a:t>
                      </a:r>
                      <a:r>
                        <a:rPr lang="cs-CZ" sz="1100" baseline="0" dirty="0" err="1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flash</a:t>
                      </a:r>
                      <a:r>
                        <a:rPr lang="cs-CZ" sz="1100" baseline="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disk, 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Ročník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I.-IV.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Typická věková skupina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16 - 19 let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Autor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Ing.</a:t>
                      </a:r>
                      <a:r>
                        <a:rPr lang="cs-CZ" sz="1100" baseline="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Prašivka Jan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Datum zhotovení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solidFill>
                            <a:schemeClr val="bg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http://www.vascak.cz</a:t>
                      </a:r>
                      <a:endParaRPr lang="cs-CZ" sz="1100" dirty="0">
                        <a:solidFill>
                          <a:schemeClr val="bg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2267542" y="1261790"/>
            <a:ext cx="5689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cs-CZ" sz="32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 pitchFamily="34" charset="0"/>
                <a:ea typeface="Calibri"/>
                <a:cs typeface="Calibri" pitchFamily="34" charset="0"/>
              </a:rPr>
              <a:t>Informatika</a:t>
            </a:r>
            <a:r>
              <a:rPr lang="cs-CZ" sz="3200" dirty="0">
                <a:solidFill>
                  <a:schemeClr val="bg1">
                    <a:lumMod val="75000"/>
                    <a:lumOff val="25000"/>
                  </a:schemeClr>
                </a:solidFill>
                <a:latin typeface="Calibri" pitchFamily="34" charset="0"/>
                <a:ea typeface="Calibri"/>
                <a:cs typeface="Calibri" pitchFamily="34" charset="0"/>
              </a:rPr>
              <a:t>, základní </a:t>
            </a:r>
            <a:r>
              <a:rPr lang="cs-CZ" sz="32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 pitchFamily="34" charset="0"/>
                <a:ea typeface="Calibri"/>
                <a:cs typeface="Calibri" pitchFamily="34" charset="0"/>
              </a:rPr>
              <a:t>pojmy</a:t>
            </a:r>
            <a:endParaRPr lang="cs-CZ" sz="3000" dirty="0">
              <a:solidFill>
                <a:schemeClr val="bg1">
                  <a:lumMod val="75000"/>
                  <a:lumOff val="25000"/>
                </a:schemeClr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331640" y="6305550"/>
            <a:ext cx="1512168" cy="476250"/>
          </a:xfrm>
        </p:spPr>
        <p:txBody>
          <a:bodyPr lIns="72000" anchor="ctr"/>
          <a:lstStyle/>
          <a:p>
            <a:r>
              <a:rPr lang="cs-CZ" u="sng" dirty="0">
                <a:solidFill>
                  <a:schemeClr val="bg1">
                    <a:lumMod val="75000"/>
                    <a:lumOff val="25000"/>
                  </a:schemeClr>
                </a:solidFill>
                <a:latin typeface="Calibri"/>
                <a:ea typeface="Calibri"/>
                <a:cs typeface="Times New Roman"/>
                <a:hlinkClick r:id="rId4"/>
              </a:rPr>
              <a:t>www.zlinskedumy.cz</a:t>
            </a:r>
            <a:endParaRPr lang="cs-CZ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740" y="6305550"/>
            <a:ext cx="1348740" cy="46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35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Mezi hardware nepatří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>
            <a:normAutofit/>
          </a:bodyPr>
          <a:lstStyle/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Tiskárna</a:t>
            </a:r>
            <a:endParaRPr lang="cs-CZ" sz="3600" dirty="0"/>
          </a:p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Operační systém</a:t>
            </a:r>
            <a:endParaRPr lang="cs-CZ" sz="3600" dirty="0"/>
          </a:p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Skříň počítače</a:t>
            </a:r>
          </a:p>
        </p:txBody>
      </p:sp>
    </p:spTree>
    <p:extLst>
      <p:ext uri="{BB962C8B-B14F-4D97-AF65-F5344CB8AC3E}">
        <p14:creationId xmlns:p14="http://schemas.microsoft.com/office/powerpoint/2010/main" val="366192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</a:t>
            </a:r>
            <a:r>
              <a:rPr lang="cs-CZ" sz="4800" dirty="0" smtClean="0"/>
              <a:t> </a:t>
            </a:r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 vstupním zařízením patří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621632"/>
            <a:ext cx="7715200" cy="3903712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Klávesnice, myš</a:t>
            </a:r>
            <a:endParaRPr lang="cs-CZ" sz="3600" dirty="0"/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Monitor tiskárna</a:t>
            </a:r>
            <a:endParaRPr lang="cs-CZ" sz="3600" dirty="0"/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Napájecí zdroj</a:t>
            </a:r>
            <a:endParaRPr lang="cs-CZ" sz="3600" dirty="0"/>
          </a:p>
        </p:txBody>
      </p:sp>
      <p:sp>
        <p:nvSpPr>
          <p:cNvPr id="4" name="Tlačítko akce: Vlastní 3">
            <a:hlinkClick r:id="rId2" action="ppaction://hlinksldjump" highlightClick="1"/>
          </p:cNvPr>
          <p:cNvSpPr/>
          <p:nvPr/>
        </p:nvSpPr>
        <p:spPr>
          <a:xfrm>
            <a:off x="6588224" y="5733256"/>
            <a:ext cx="1800200" cy="792088"/>
          </a:xfrm>
          <a:prstGeom prst="actionButtonBlank">
            <a:avLst/>
          </a:prstGeom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ODPOVĚĎ</a:t>
            </a:r>
            <a:endParaRPr lang="cs-CZ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7578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</a:t>
            </a:r>
            <a:r>
              <a:rPr lang="cs-CZ" sz="4800" dirty="0" smtClean="0"/>
              <a:t> </a:t>
            </a:r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 vstupním zařízením patří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621632"/>
            <a:ext cx="7715200" cy="3903712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Klávesnice, myš</a:t>
            </a:r>
            <a:endParaRPr lang="cs-CZ" sz="3600" dirty="0"/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Monitor tiskárna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Napájecí zdroj</a:t>
            </a:r>
          </a:p>
        </p:txBody>
      </p:sp>
    </p:spTree>
    <p:extLst>
      <p:ext uri="{BB962C8B-B14F-4D97-AF65-F5344CB8AC3E}">
        <p14:creationId xmlns:p14="http://schemas.microsoft.com/office/powerpoint/2010/main" val="106917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cs-CZ" sz="4800" dirty="0" smtClean="0"/>
              <a:t> </a:t>
            </a:r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 vstupním zařízením nepatří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621632"/>
            <a:ext cx="7715200" cy="3903712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Tiskárna</a:t>
            </a:r>
            <a:endParaRPr lang="cs-CZ" sz="3600" dirty="0"/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Skener</a:t>
            </a:r>
            <a:endParaRPr lang="cs-CZ" sz="3600" dirty="0"/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Čtečka čárového kódu</a:t>
            </a:r>
            <a:endParaRPr lang="cs-CZ" sz="3600" dirty="0"/>
          </a:p>
        </p:txBody>
      </p:sp>
      <p:sp>
        <p:nvSpPr>
          <p:cNvPr id="4" name="Tlačítko akce: Vlastní 3">
            <a:hlinkClick r:id="rId2" action="ppaction://hlinksldjump" highlightClick="1"/>
          </p:cNvPr>
          <p:cNvSpPr/>
          <p:nvPr/>
        </p:nvSpPr>
        <p:spPr>
          <a:xfrm>
            <a:off x="6588224" y="5733256"/>
            <a:ext cx="1800200" cy="792088"/>
          </a:xfrm>
          <a:prstGeom prst="actionButtonBlank">
            <a:avLst/>
          </a:prstGeom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ODPOVĚĎ</a:t>
            </a:r>
            <a:endParaRPr lang="cs-CZ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438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cs-CZ" sz="4800" dirty="0" smtClean="0"/>
              <a:t> </a:t>
            </a:r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 vstupním zařízením nepatří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621632"/>
            <a:ext cx="7715200" cy="3903712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Tiskárna</a:t>
            </a:r>
            <a:endParaRPr lang="cs-CZ" sz="3600" dirty="0"/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Skener</a:t>
            </a:r>
            <a:endParaRPr lang="cs-CZ" sz="3600" dirty="0"/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Čtečka čárového kódu</a:t>
            </a:r>
          </a:p>
        </p:txBody>
      </p:sp>
    </p:spTree>
    <p:extLst>
      <p:ext uri="{BB962C8B-B14F-4D97-AF65-F5344CB8AC3E}">
        <p14:creationId xmlns:p14="http://schemas.microsoft.com/office/powerpoint/2010/main" val="2853035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</a:t>
            </a:r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Základní jednotka informace je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708920"/>
            <a:ext cx="7715200" cy="3615680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>
                <a:solidFill>
                  <a:schemeClr val="tx1"/>
                </a:solidFill>
              </a:rPr>
              <a:t>bajt</a:t>
            </a:r>
            <a:endParaRPr lang="cs-CZ" sz="3600" dirty="0">
              <a:solidFill>
                <a:schemeClr val="tx1"/>
              </a:solidFill>
            </a:endParaRP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>
                <a:solidFill>
                  <a:schemeClr val="tx1"/>
                </a:solidFill>
              </a:rPr>
              <a:t>kilobajt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>
                <a:solidFill>
                  <a:schemeClr val="tx1"/>
                </a:solidFill>
              </a:rPr>
              <a:t>bit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4" name="Tlačítko akce: Vlastní 3">
            <a:hlinkClick r:id="rId2" action="ppaction://hlinksldjump" highlightClick="1"/>
          </p:cNvPr>
          <p:cNvSpPr/>
          <p:nvPr/>
        </p:nvSpPr>
        <p:spPr>
          <a:xfrm>
            <a:off x="6588224" y="5733256"/>
            <a:ext cx="1800200" cy="792088"/>
          </a:xfrm>
          <a:prstGeom prst="actionButtonBlank">
            <a:avLst/>
          </a:prstGeom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ODPOVĚĎ</a:t>
            </a:r>
            <a:endParaRPr lang="cs-CZ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963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cs-CZ" sz="4800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Základní jednotka informace je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708920"/>
            <a:ext cx="7715200" cy="2520280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>
                <a:solidFill>
                  <a:schemeClr val="tx1"/>
                </a:solidFill>
              </a:rPr>
              <a:t>bajt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>
                <a:solidFill>
                  <a:schemeClr val="tx1"/>
                </a:solidFill>
              </a:rPr>
              <a:t>kilobajt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>
                <a:solidFill>
                  <a:schemeClr val="tx1"/>
                </a:solidFill>
              </a:rPr>
              <a:t>bit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32579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4800" dirty="0" smtClean="0">
                <a:solidFill>
                  <a:srgbClr val="CCFF33"/>
                </a:solidFill>
              </a:rPr>
              <a:t>Které DVD je přepisovatelné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708920"/>
            <a:ext cx="7715200" cy="3615680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>
                <a:solidFill>
                  <a:schemeClr val="tx1"/>
                </a:solidFill>
              </a:rPr>
              <a:t>DVD R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>
                <a:solidFill>
                  <a:schemeClr val="tx1"/>
                </a:solidFill>
              </a:rPr>
              <a:t>DVD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>
                <a:solidFill>
                  <a:schemeClr val="tx1"/>
                </a:solidFill>
              </a:rPr>
              <a:t>DVD RW</a:t>
            </a:r>
            <a:endParaRPr lang="cs-CZ" sz="3600" dirty="0"/>
          </a:p>
        </p:txBody>
      </p:sp>
      <p:sp>
        <p:nvSpPr>
          <p:cNvPr id="4" name="Tlačítko akce: Vlastní 3">
            <a:hlinkClick r:id="rId2" action="ppaction://hlinksldjump" highlightClick="1"/>
          </p:cNvPr>
          <p:cNvSpPr/>
          <p:nvPr/>
        </p:nvSpPr>
        <p:spPr>
          <a:xfrm>
            <a:off x="6588224" y="5733256"/>
            <a:ext cx="1800200" cy="792088"/>
          </a:xfrm>
          <a:prstGeom prst="actionButtonBlank">
            <a:avLst/>
          </a:prstGeom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ODPOVĚĎ</a:t>
            </a:r>
            <a:endParaRPr lang="cs-CZ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963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</a:t>
            </a:r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4800" dirty="0">
                <a:solidFill>
                  <a:srgbClr val="CCFF33"/>
                </a:solidFill>
              </a:rPr>
              <a:t>Které DVD je přepisovatelné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708920"/>
            <a:ext cx="7715200" cy="3615680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>
                <a:solidFill>
                  <a:schemeClr val="tx1"/>
                </a:solidFill>
              </a:rPr>
              <a:t>DVD R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>
                <a:solidFill>
                  <a:schemeClr val="tx1"/>
                </a:solidFill>
              </a:rPr>
              <a:t>DVD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>
                <a:solidFill>
                  <a:schemeClr val="tx1"/>
                </a:solidFill>
              </a:rPr>
              <a:t>DVD RW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32579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cs-CZ" sz="4800" dirty="0" smtClean="0"/>
              <a:t> </a:t>
            </a:r>
            <a:r>
              <a:rPr lang="cs-CZ" sz="4800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Pomocí kterého portu se připojuje tiskárna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621632"/>
            <a:ext cx="7715200" cy="3903712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 </a:t>
            </a:r>
            <a:r>
              <a:rPr lang="cs-CZ" sz="3600" dirty="0"/>
              <a:t>USB	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 LPT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 COM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endParaRPr lang="cs-CZ" sz="3600" dirty="0"/>
          </a:p>
        </p:txBody>
      </p:sp>
      <p:sp>
        <p:nvSpPr>
          <p:cNvPr id="4" name="Tlačítko akce: Vlastní 3">
            <a:hlinkClick r:id="rId2" action="ppaction://hlinksldjump" highlightClick="1"/>
          </p:cNvPr>
          <p:cNvSpPr/>
          <p:nvPr/>
        </p:nvSpPr>
        <p:spPr>
          <a:xfrm>
            <a:off x="6588224" y="5733256"/>
            <a:ext cx="1800200" cy="792088"/>
          </a:xfrm>
          <a:prstGeom prst="actionButtonBlank">
            <a:avLst/>
          </a:prstGeom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ODPOVĚĎ</a:t>
            </a:r>
            <a:endParaRPr lang="cs-CZ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7572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POUŽITÍ TESTU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363272" cy="4047728"/>
          </a:xfrm>
        </p:spPr>
        <p:txBody>
          <a:bodyPr>
            <a:normAutofit/>
          </a:bodyPr>
          <a:lstStyle/>
          <a:p>
            <a:pPr>
              <a:buClr>
                <a:srgbClr val="CCFF33"/>
              </a:buClr>
            </a:pPr>
            <a:r>
              <a:rPr lang="cs-CZ" sz="3600" dirty="0" smtClean="0"/>
              <a:t>Testovací otázky se </a:t>
            </a:r>
            <a:r>
              <a:rPr lang="cs-CZ" sz="3600" dirty="0"/>
              <a:t>v prezentaci </a:t>
            </a:r>
            <a:r>
              <a:rPr lang="cs-CZ" sz="3600" dirty="0" smtClean="0"/>
              <a:t>zobrazují po kliknutí postupně za sebou</a:t>
            </a:r>
            <a:endParaRPr lang="cs-CZ" sz="3600" dirty="0"/>
          </a:p>
          <a:p>
            <a:pPr>
              <a:buClr>
                <a:srgbClr val="CCFF33"/>
              </a:buClr>
            </a:pPr>
            <a:endParaRPr lang="cs-CZ" sz="1200" dirty="0" smtClean="0"/>
          </a:p>
          <a:p>
            <a:pPr>
              <a:buClr>
                <a:srgbClr val="CCFF33"/>
              </a:buClr>
            </a:pPr>
            <a:r>
              <a:rPr lang="cs-CZ" sz="3600" dirty="0" smtClean="0"/>
              <a:t>Snímky s odpovědí jsou skryté, to znamená, že správná </a:t>
            </a:r>
            <a:r>
              <a:rPr lang="cs-CZ" sz="3600" dirty="0"/>
              <a:t>odpověď se objeví až po kliknutí na tlačítko </a:t>
            </a:r>
          </a:p>
        </p:txBody>
      </p:sp>
      <p:sp>
        <p:nvSpPr>
          <p:cNvPr id="4" name="Tlačítko akce: Vlastní 3">
            <a:hlinkClick r:id="" action="ppaction://noaction" highlightClick="1"/>
          </p:cNvPr>
          <p:cNvSpPr/>
          <p:nvPr/>
        </p:nvSpPr>
        <p:spPr>
          <a:xfrm>
            <a:off x="5220072" y="5021593"/>
            <a:ext cx="1800200" cy="792088"/>
          </a:xfrm>
          <a:prstGeom prst="actionButtonBlank">
            <a:avLst/>
          </a:prstGeom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ODPOVĚĎ</a:t>
            </a:r>
            <a:endParaRPr lang="cs-CZ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9131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</a:t>
            </a:r>
            <a:r>
              <a:rPr lang="cs-CZ" sz="4800" dirty="0" smtClean="0"/>
              <a:t> </a:t>
            </a:r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Pomocí kterého portu se připojuje tiskárna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621632"/>
            <a:ext cx="7715200" cy="3903712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 USB	</a:t>
            </a:r>
            <a:endParaRPr lang="cs-CZ" sz="3600" dirty="0"/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 LPT</a:t>
            </a:r>
            <a:endParaRPr lang="cs-CZ" sz="3600" dirty="0"/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 COM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66475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cs-CZ" sz="4800" dirty="0" smtClean="0"/>
              <a:t> </a:t>
            </a:r>
            <a:r>
              <a:rPr lang="cs-CZ" sz="4800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Které tvrzení platí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621632"/>
            <a:ext cx="7715200" cy="3903712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1kB = 1024 MB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1kB = 1024 B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1000 </a:t>
            </a:r>
            <a:r>
              <a:rPr lang="cs-CZ" sz="3600" dirty="0"/>
              <a:t>kB = 1 MB</a:t>
            </a:r>
          </a:p>
        </p:txBody>
      </p:sp>
      <p:sp>
        <p:nvSpPr>
          <p:cNvPr id="4" name="Tlačítko akce: Vlastní 3">
            <a:hlinkClick r:id="rId2" action="ppaction://hlinksldjump" highlightClick="1"/>
          </p:cNvPr>
          <p:cNvSpPr/>
          <p:nvPr/>
        </p:nvSpPr>
        <p:spPr>
          <a:xfrm>
            <a:off x="6588224" y="5733256"/>
            <a:ext cx="1800200" cy="792088"/>
          </a:xfrm>
          <a:prstGeom prst="actionButtonBlank">
            <a:avLst/>
          </a:prstGeom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ODPOVĚĎ</a:t>
            </a:r>
            <a:endParaRPr lang="cs-CZ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7572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cs-CZ" sz="4800" dirty="0" smtClean="0"/>
              <a:t> </a:t>
            </a:r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Které tvrzení platí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621632"/>
            <a:ext cx="7715200" cy="3903712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1kB = 1024 MB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1kB = 1024 B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1000 kB = 1 MB</a:t>
            </a:r>
          </a:p>
        </p:txBody>
      </p:sp>
    </p:spTree>
    <p:extLst>
      <p:ext uri="{BB962C8B-B14F-4D97-AF65-F5344CB8AC3E}">
        <p14:creationId xmlns:p14="http://schemas.microsoft.com/office/powerpoint/2010/main" val="66475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FF33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33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</a:t>
            </a:r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4800" dirty="0">
                <a:solidFill>
                  <a:srgbClr val="CCFF33"/>
                </a:solidFill>
              </a:rPr>
              <a:t>Kde najdeme </a:t>
            </a:r>
            <a:r>
              <a:rPr lang="cs-CZ" sz="4800" dirty="0" err="1">
                <a:solidFill>
                  <a:srgbClr val="CCFF33"/>
                </a:solidFill>
              </a:rPr>
              <a:t>mikrokontrolery</a:t>
            </a:r>
            <a:r>
              <a:rPr lang="cs-CZ" sz="4800" dirty="0">
                <a:solidFill>
                  <a:srgbClr val="CCFF33"/>
                </a:solidFill>
              </a:rPr>
              <a:t> 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708920"/>
            <a:ext cx="7715200" cy="3615680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>
                <a:solidFill>
                  <a:schemeClr val="tx1"/>
                </a:solidFill>
              </a:rPr>
              <a:t>Zvuková karta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>
                <a:solidFill>
                  <a:schemeClr val="tx1"/>
                </a:solidFill>
              </a:rPr>
              <a:t>Grafická karta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>
                <a:solidFill>
                  <a:schemeClr val="tx1"/>
                </a:solidFill>
              </a:rPr>
              <a:t>Spotřební elektronika, řídící </a:t>
            </a:r>
            <a:r>
              <a:rPr lang="cs-CZ" sz="3600" dirty="0" smtClean="0">
                <a:solidFill>
                  <a:schemeClr val="tx1"/>
                </a:solidFill>
              </a:rPr>
              <a:t>systémy</a:t>
            </a:r>
            <a:endParaRPr lang="cs-CZ" sz="3600" dirty="0"/>
          </a:p>
        </p:txBody>
      </p:sp>
      <p:sp>
        <p:nvSpPr>
          <p:cNvPr id="4" name="Tlačítko akce: Vlastní 3">
            <a:hlinkClick r:id="rId2" action="ppaction://hlinksldjump" highlightClick="1"/>
          </p:cNvPr>
          <p:cNvSpPr/>
          <p:nvPr/>
        </p:nvSpPr>
        <p:spPr>
          <a:xfrm>
            <a:off x="6588224" y="5733256"/>
            <a:ext cx="1800200" cy="792088"/>
          </a:xfrm>
          <a:prstGeom prst="actionButtonBlank">
            <a:avLst/>
          </a:prstGeom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ODPOVĚĎ</a:t>
            </a:r>
            <a:endParaRPr lang="cs-CZ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963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</a:t>
            </a:r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4800" dirty="0" smtClean="0">
                <a:solidFill>
                  <a:srgbClr val="CCFF33"/>
                </a:solidFill>
              </a:rPr>
              <a:t>Kde najdeme </a:t>
            </a:r>
            <a:r>
              <a:rPr lang="cs-CZ" sz="4800" dirty="0" err="1" smtClean="0">
                <a:solidFill>
                  <a:srgbClr val="CCFF33"/>
                </a:solidFill>
              </a:rPr>
              <a:t>mikrokontrolery</a:t>
            </a:r>
            <a:r>
              <a:rPr lang="cs-CZ" sz="4800" dirty="0" smtClean="0">
                <a:solidFill>
                  <a:srgbClr val="CCFF33"/>
                </a:solidFill>
              </a:rPr>
              <a:t> 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708920"/>
            <a:ext cx="7715200" cy="3615680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>
                <a:solidFill>
                  <a:schemeClr val="tx1"/>
                </a:solidFill>
              </a:rPr>
              <a:t>Zvuková karta</a:t>
            </a:r>
            <a:endParaRPr lang="cs-CZ" sz="3600" dirty="0">
              <a:solidFill>
                <a:schemeClr val="tx1"/>
              </a:solidFill>
            </a:endParaRP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>
                <a:solidFill>
                  <a:schemeClr val="tx1"/>
                </a:solidFill>
              </a:rPr>
              <a:t>Grafická karta</a:t>
            </a:r>
            <a:endParaRPr lang="cs-CZ" sz="3600" dirty="0">
              <a:solidFill>
                <a:schemeClr val="tx1"/>
              </a:solidFill>
            </a:endParaRP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>
                <a:solidFill>
                  <a:schemeClr val="tx1"/>
                </a:solidFill>
              </a:rPr>
              <a:t>Spotřební elektronika, řídící systémy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80740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Kapacita DVD je: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>
            <a:normAutofit/>
          </a:bodyPr>
          <a:lstStyle/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endParaRPr lang="cs-CZ" sz="3600" dirty="0"/>
          </a:p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20  GB </a:t>
            </a:r>
          </a:p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4,7 GB</a:t>
            </a:r>
          </a:p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650 MB</a:t>
            </a:r>
          </a:p>
        </p:txBody>
      </p:sp>
      <p:sp>
        <p:nvSpPr>
          <p:cNvPr id="4" name="Tlačítko akce: Vlastní 3">
            <a:hlinkClick r:id="rId2" action="ppaction://hlinksldjump" highlightClick="1"/>
          </p:cNvPr>
          <p:cNvSpPr/>
          <p:nvPr/>
        </p:nvSpPr>
        <p:spPr>
          <a:xfrm>
            <a:off x="6588224" y="5733256"/>
            <a:ext cx="1800200" cy="792088"/>
          </a:xfrm>
          <a:prstGeom prst="actionButtonBlank">
            <a:avLst/>
          </a:prstGeom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ODPOVĚĎ</a:t>
            </a:r>
          </a:p>
        </p:txBody>
      </p:sp>
    </p:spTree>
    <p:extLst>
      <p:ext uri="{BB962C8B-B14F-4D97-AF65-F5344CB8AC3E}">
        <p14:creationId xmlns:p14="http://schemas.microsoft.com/office/powerpoint/2010/main" val="317873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12. </a:t>
            </a:r>
            <a:r>
              <a:rPr lang="cs-CZ" sz="4800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Kapacita DVD je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>
            <a:normAutofit/>
          </a:bodyPr>
          <a:lstStyle/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20  GB </a:t>
            </a:r>
            <a:endParaRPr lang="cs-CZ" sz="3600" dirty="0"/>
          </a:p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4,7 GB</a:t>
            </a:r>
            <a:endParaRPr lang="cs-CZ" sz="3600" dirty="0"/>
          </a:p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650 MB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76640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 K čemu slouží skener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>
            <a:normAutofit/>
          </a:bodyPr>
          <a:lstStyle/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Ke komunikaci mezi dvěma počítači</a:t>
            </a:r>
          </a:p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Převod tištěných předloh do počítače</a:t>
            </a:r>
          </a:p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Kontrole pravopisu v textu</a:t>
            </a:r>
          </a:p>
        </p:txBody>
      </p:sp>
      <p:sp>
        <p:nvSpPr>
          <p:cNvPr id="4" name="Tlačítko akce: Vlastní 3">
            <a:hlinkClick r:id="rId2" action="ppaction://hlinksldjump" highlightClick="1"/>
          </p:cNvPr>
          <p:cNvSpPr/>
          <p:nvPr/>
        </p:nvSpPr>
        <p:spPr>
          <a:xfrm>
            <a:off x="6588224" y="5733256"/>
            <a:ext cx="1800200" cy="792088"/>
          </a:xfrm>
          <a:prstGeom prst="actionButtonBlank">
            <a:avLst/>
          </a:prstGeom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ODPOVĚĎ</a:t>
            </a:r>
          </a:p>
        </p:txBody>
      </p:sp>
    </p:spTree>
    <p:extLst>
      <p:ext uri="{BB962C8B-B14F-4D97-AF65-F5344CB8AC3E}">
        <p14:creationId xmlns:p14="http://schemas.microsoft.com/office/powerpoint/2010/main" val="317873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 K čemu slouží skener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>
            <a:normAutofit/>
          </a:bodyPr>
          <a:lstStyle/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Ke komunikaci mezi dvěma počítači</a:t>
            </a:r>
            <a:endParaRPr lang="cs-CZ" sz="3600" dirty="0"/>
          </a:p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Převod tištěných předloh do počítače</a:t>
            </a:r>
            <a:endParaRPr lang="cs-CZ" sz="3600" dirty="0"/>
          </a:p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Kontrole pravopisu v textu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76640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FF33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33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U </a:t>
            </a:r>
            <a:r>
              <a:rPr lang="cs-CZ" sz="4800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které tiskárny je nebezpečí zasychání barvy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>
            <a:normAutofit/>
          </a:bodyPr>
          <a:lstStyle/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Laserové</a:t>
            </a:r>
          </a:p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Inkoustové </a:t>
            </a:r>
          </a:p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Jehličkové</a:t>
            </a:r>
          </a:p>
        </p:txBody>
      </p:sp>
      <p:sp>
        <p:nvSpPr>
          <p:cNvPr id="4" name="Tlačítko akce: Vlastní 3">
            <a:hlinkClick r:id="rId2" action="ppaction://hlinksldjump" highlightClick="1"/>
          </p:cNvPr>
          <p:cNvSpPr/>
          <p:nvPr/>
        </p:nvSpPr>
        <p:spPr>
          <a:xfrm>
            <a:off x="6588224" y="5733256"/>
            <a:ext cx="1800200" cy="792088"/>
          </a:xfrm>
          <a:prstGeom prst="actionButtonBlank">
            <a:avLst/>
          </a:prstGeom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ODPOVĚĎ</a:t>
            </a:r>
          </a:p>
        </p:txBody>
      </p:sp>
    </p:spTree>
    <p:extLst>
      <p:ext uri="{BB962C8B-B14F-4D97-AF65-F5344CB8AC3E}">
        <p14:creationId xmlns:p14="http://schemas.microsoft.com/office/powerpoint/2010/main" val="317873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4800" dirty="0">
                <a:solidFill>
                  <a:srgbClr val="CCFF33"/>
                </a:solidFill>
              </a:rPr>
              <a:t>Procesor v počítači </a:t>
            </a:r>
            <a:r>
              <a:rPr lang="cs-CZ" sz="4800" dirty="0" smtClean="0">
                <a:solidFill>
                  <a:srgbClr val="CCFF33"/>
                </a:solidFill>
              </a:rPr>
              <a:t>slouží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708920"/>
            <a:ext cx="7715200" cy="3615680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>
                <a:solidFill>
                  <a:schemeClr val="tx1"/>
                </a:solidFill>
              </a:rPr>
              <a:t>K ukládání informací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>
                <a:solidFill>
                  <a:schemeClr val="tx1"/>
                </a:solidFill>
              </a:rPr>
              <a:t>K napájení počítače</a:t>
            </a:r>
            <a:endParaRPr lang="cs-CZ" sz="3600" dirty="0">
              <a:solidFill>
                <a:schemeClr val="tx1"/>
              </a:solidFill>
            </a:endParaRP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>
                <a:solidFill>
                  <a:schemeClr val="tx1"/>
                </a:solidFill>
              </a:rPr>
              <a:t>K provádění instrukcí programů a výpočtům</a:t>
            </a:r>
          </a:p>
        </p:txBody>
      </p:sp>
      <p:sp>
        <p:nvSpPr>
          <p:cNvPr id="4" name="Tlačítko akce: Vlastní 3">
            <a:hlinkClick r:id="rId2" action="ppaction://hlinksldjump" highlightClick="1"/>
          </p:cNvPr>
          <p:cNvSpPr/>
          <p:nvPr/>
        </p:nvSpPr>
        <p:spPr>
          <a:xfrm>
            <a:off x="6588224" y="5733256"/>
            <a:ext cx="1800200" cy="792088"/>
          </a:xfrm>
          <a:prstGeom prst="actionButtonBlank">
            <a:avLst/>
          </a:prstGeom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ODPOVĚĎ</a:t>
            </a:r>
            <a:endParaRPr lang="cs-CZ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8928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 </a:t>
            </a:r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které tiskárny je nebezpečí zasychání barvy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>
            <a:normAutofit/>
          </a:bodyPr>
          <a:lstStyle/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Laserové</a:t>
            </a:r>
            <a:endParaRPr lang="cs-CZ" sz="3600" dirty="0"/>
          </a:p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Inkoustové </a:t>
            </a:r>
          </a:p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Jehličkové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76640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  <p:bldP spid="3" grpId="2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buClr>
                <a:srgbClr val="CCFF33"/>
              </a:buClr>
            </a:pPr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 Jednotka DPI se udává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621632"/>
            <a:ext cx="7715200" cy="3903712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Tiskárny</a:t>
            </a:r>
            <a:endParaRPr lang="cs-CZ" sz="3600" dirty="0"/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Monitoru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Zdroje</a:t>
            </a:r>
            <a:endParaRPr lang="cs-CZ" sz="3600" dirty="0"/>
          </a:p>
        </p:txBody>
      </p:sp>
      <p:sp>
        <p:nvSpPr>
          <p:cNvPr id="4" name="Tlačítko akce: Vlastní 3">
            <a:hlinkClick r:id="rId2" action="ppaction://hlinksldjump" highlightClick="1"/>
          </p:cNvPr>
          <p:cNvSpPr/>
          <p:nvPr/>
        </p:nvSpPr>
        <p:spPr>
          <a:xfrm>
            <a:off x="6588224" y="5733256"/>
            <a:ext cx="1800200" cy="792088"/>
          </a:xfrm>
          <a:prstGeom prst="actionButtonBlank">
            <a:avLst/>
          </a:prstGeom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ODPOVĚĎ</a:t>
            </a:r>
            <a:endParaRPr lang="cs-CZ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5542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 Jednotka DPI se udává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621632"/>
            <a:ext cx="7715200" cy="3903712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Tiskárny</a:t>
            </a:r>
            <a:endParaRPr lang="cs-CZ" sz="3600" dirty="0"/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Monitoru</a:t>
            </a:r>
            <a:endParaRPr lang="cs-CZ" sz="3600" dirty="0"/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Zdroje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68166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FF33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33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800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Tabulka pro písemnou podobu testu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4973718"/>
              </p:ext>
            </p:extLst>
          </p:nvPr>
        </p:nvGraphicFramePr>
        <p:xfrm>
          <a:off x="457200" y="2060848"/>
          <a:ext cx="82296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1497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79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Správné řešení testu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8957275"/>
              </p:ext>
            </p:extLst>
          </p:nvPr>
        </p:nvGraphicFramePr>
        <p:xfrm>
          <a:off x="457200" y="2060848"/>
          <a:ext cx="82296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1497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0512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cs-CZ" sz="4800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4800" dirty="0">
                <a:solidFill>
                  <a:srgbClr val="CCFF33"/>
                </a:solidFill>
              </a:rPr>
              <a:t>Procesor v počítači slouží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708920"/>
            <a:ext cx="7715200" cy="3615680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>
                <a:solidFill>
                  <a:schemeClr val="tx1"/>
                </a:solidFill>
              </a:rPr>
              <a:t>K ukládání informací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>
                <a:solidFill>
                  <a:schemeClr val="tx1"/>
                </a:solidFill>
              </a:rPr>
              <a:t>K napájení počítače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>
                <a:solidFill>
                  <a:schemeClr val="tx1"/>
                </a:solidFill>
              </a:rPr>
              <a:t>K </a:t>
            </a:r>
            <a:r>
              <a:rPr lang="cs-CZ" sz="3600" dirty="0">
                <a:solidFill>
                  <a:schemeClr val="tx1"/>
                </a:solidFill>
              </a:rPr>
              <a:t>provádění instrukcí programů a </a:t>
            </a:r>
            <a:r>
              <a:rPr lang="cs-CZ" sz="3600" dirty="0" smtClean="0">
                <a:solidFill>
                  <a:schemeClr val="tx1"/>
                </a:solidFill>
              </a:rPr>
              <a:t>výpočtům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431376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cs-CZ" sz="4800" dirty="0" smtClean="0"/>
              <a:t> </a:t>
            </a:r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Operační paměť slouží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621632"/>
            <a:ext cx="7715200" cy="3903712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pl-PL" sz="3600" dirty="0"/>
              <a:t>K ukládání dat a programů po dobu práce s nimi </a:t>
            </a:r>
            <a:endParaRPr lang="cs-CZ" sz="3600" dirty="0"/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K ukládání informací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K trvalému uložení dat</a:t>
            </a:r>
          </a:p>
        </p:txBody>
      </p:sp>
      <p:sp>
        <p:nvSpPr>
          <p:cNvPr id="4" name="Tlačítko akce: Vlastní 3">
            <a:hlinkClick r:id="rId2" action="ppaction://hlinksldjump" highlightClick="1"/>
          </p:cNvPr>
          <p:cNvSpPr/>
          <p:nvPr/>
        </p:nvSpPr>
        <p:spPr>
          <a:xfrm>
            <a:off x="6588224" y="5733256"/>
            <a:ext cx="1800200" cy="792088"/>
          </a:xfrm>
          <a:prstGeom prst="actionButtonBlank">
            <a:avLst/>
          </a:prstGeom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ODPOVĚĎ</a:t>
            </a:r>
            <a:endParaRPr lang="cs-CZ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4045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cs-CZ" sz="4800" dirty="0" smtClean="0"/>
              <a:t> </a:t>
            </a:r>
            <a:r>
              <a:rPr lang="cs-CZ" sz="4800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Operační paměť slouží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2621632"/>
            <a:ext cx="7715200" cy="3903712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pl-PL" sz="3600" dirty="0"/>
              <a:t>K ukládání dat a programů po dobu práce s nimi </a:t>
            </a:r>
            <a:endParaRPr lang="cs-CZ" sz="3600" dirty="0"/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K ukládání informací</a:t>
            </a:r>
          </a:p>
          <a:p>
            <a:pPr marL="514350" indent="-5143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K trvalému uložení dat</a:t>
            </a:r>
          </a:p>
        </p:txBody>
      </p:sp>
    </p:spTree>
    <p:extLst>
      <p:ext uri="{BB962C8B-B14F-4D97-AF65-F5344CB8AC3E}">
        <p14:creationId xmlns:p14="http://schemas.microsoft.com/office/powerpoint/2010/main" val="220836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Pevný disk (HDD)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>
            <a:normAutofit/>
          </a:bodyPr>
          <a:lstStyle/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K dočasnému ukládání dat</a:t>
            </a:r>
          </a:p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K trvalému ukládání dat a programů</a:t>
            </a:r>
          </a:p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Pouze k ukládání </a:t>
            </a:r>
            <a:r>
              <a:rPr lang="cs-CZ" sz="3600" dirty="0" smtClean="0"/>
              <a:t>programů</a:t>
            </a:r>
            <a:endParaRPr lang="cs-CZ" sz="3600" dirty="0"/>
          </a:p>
        </p:txBody>
      </p:sp>
      <p:sp>
        <p:nvSpPr>
          <p:cNvPr id="4" name="Tlačítko akce: Vlastní 3">
            <a:hlinkClick r:id="rId2" action="ppaction://hlinksldjump" highlightClick="1"/>
          </p:cNvPr>
          <p:cNvSpPr/>
          <p:nvPr/>
        </p:nvSpPr>
        <p:spPr>
          <a:xfrm>
            <a:off x="6588224" y="5733256"/>
            <a:ext cx="1800200" cy="792088"/>
          </a:xfrm>
          <a:prstGeom prst="actionButtonBlank">
            <a:avLst/>
          </a:prstGeom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ODPOVĚĎ</a:t>
            </a:r>
          </a:p>
        </p:txBody>
      </p:sp>
    </p:spTree>
    <p:extLst>
      <p:ext uri="{BB962C8B-B14F-4D97-AF65-F5344CB8AC3E}">
        <p14:creationId xmlns:p14="http://schemas.microsoft.com/office/powerpoint/2010/main" val="272417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cs-CZ" sz="4800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Pevný disk (HDD)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>
            <a:normAutofit/>
          </a:bodyPr>
          <a:lstStyle/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K dočasnému ukládání dat</a:t>
            </a:r>
          </a:p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K trvalému ukládání dat a programů</a:t>
            </a:r>
          </a:p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/>
              <a:t>Pouze k ukládání programů</a:t>
            </a:r>
          </a:p>
        </p:txBody>
      </p:sp>
    </p:spTree>
    <p:extLst>
      <p:ext uri="{BB962C8B-B14F-4D97-AF65-F5344CB8AC3E}">
        <p14:creationId xmlns:p14="http://schemas.microsoft.com/office/powerpoint/2010/main" val="3657137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FF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  <p:bldP spid="3" grpId="2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Mezi hardware nepatří</a:t>
            </a:r>
            <a:endParaRPr lang="cs-CZ" sz="48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9120"/>
          </a:xfrm>
        </p:spPr>
        <p:txBody>
          <a:bodyPr>
            <a:normAutofit/>
          </a:bodyPr>
          <a:lstStyle/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Tiskárna</a:t>
            </a:r>
            <a:endParaRPr lang="cs-CZ" sz="3600" dirty="0"/>
          </a:p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Operační systém</a:t>
            </a:r>
            <a:endParaRPr lang="cs-CZ" sz="3600" dirty="0"/>
          </a:p>
          <a:p>
            <a:pPr marL="742950" indent="-742950">
              <a:buClr>
                <a:srgbClr val="CCFF33"/>
              </a:buClr>
              <a:buFont typeface="+mj-lt"/>
              <a:buAutoNum type="alphaUcPeriod"/>
            </a:pPr>
            <a:r>
              <a:rPr lang="cs-CZ" sz="3600" dirty="0" smtClean="0"/>
              <a:t>Skříň počítače</a:t>
            </a:r>
            <a:endParaRPr lang="cs-CZ" sz="3600" dirty="0"/>
          </a:p>
        </p:txBody>
      </p:sp>
      <p:sp>
        <p:nvSpPr>
          <p:cNvPr id="4" name="Tlačítko akce: Vlastní 3">
            <a:hlinkClick r:id="rId2" action="ppaction://hlinksldjump" highlightClick="1"/>
          </p:cNvPr>
          <p:cNvSpPr/>
          <p:nvPr/>
        </p:nvSpPr>
        <p:spPr>
          <a:xfrm>
            <a:off x="6588224" y="5733256"/>
            <a:ext cx="1800200" cy="792088"/>
          </a:xfrm>
          <a:prstGeom prst="actionButtonBlank">
            <a:avLst/>
          </a:prstGeom>
          <a:ln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ODPOVĚĎ</a:t>
            </a:r>
          </a:p>
        </p:txBody>
      </p:sp>
    </p:spTree>
    <p:extLst>
      <p:ext uri="{BB962C8B-B14F-4D97-AF65-F5344CB8AC3E}">
        <p14:creationId xmlns:p14="http://schemas.microsoft.com/office/powerpoint/2010/main" val="4040883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4189</TotalTime>
  <Words>652</Words>
  <Application>Microsoft Office PowerPoint</Application>
  <PresentationFormat>Předvádění na obrazovce (4:3)</PresentationFormat>
  <Paragraphs>224</Paragraphs>
  <Slides>34</Slides>
  <Notes>1</Notes>
  <HiddenSlides>17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9" baseType="lpstr">
      <vt:lpstr>Arial</vt:lpstr>
      <vt:lpstr>Calibri</vt:lpstr>
      <vt:lpstr>Times New Roman</vt:lpstr>
      <vt:lpstr>Tw Cen MT</vt:lpstr>
      <vt:lpstr>Došky</vt:lpstr>
      <vt:lpstr>Prezentace aplikace PowerPoint</vt:lpstr>
      <vt:lpstr>POUŽITÍ TESTU</vt:lpstr>
      <vt:lpstr>1. Procesor v počítači slouží</vt:lpstr>
      <vt:lpstr>1. Procesor v počítači slouží</vt:lpstr>
      <vt:lpstr>2. Operační paměť slouží</vt:lpstr>
      <vt:lpstr>2. Operační paměť slouží</vt:lpstr>
      <vt:lpstr>3. Pevný disk (HDD)</vt:lpstr>
      <vt:lpstr>3. Pevný disk (HDD)</vt:lpstr>
      <vt:lpstr>4. Mezi hardware nepatří</vt:lpstr>
      <vt:lpstr>4. Mezi hardware nepatří</vt:lpstr>
      <vt:lpstr>5. Ke vstupním zařízením patří</vt:lpstr>
      <vt:lpstr>5. Ke vstupním zařízením patří</vt:lpstr>
      <vt:lpstr>6. Ke vstupním zařízením nepatří</vt:lpstr>
      <vt:lpstr>6. Ke vstupním zařízením nepatří</vt:lpstr>
      <vt:lpstr>7. Základní jednotka informace je</vt:lpstr>
      <vt:lpstr>7. Základní jednotka informace je</vt:lpstr>
      <vt:lpstr>8. Které DVD je přepisovatelné</vt:lpstr>
      <vt:lpstr>8. Které DVD je přepisovatelné</vt:lpstr>
      <vt:lpstr>9. Pomocí kterého portu se připojuje tiskárna</vt:lpstr>
      <vt:lpstr>9. Pomocí kterého portu se připojuje tiskárna</vt:lpstr>
      <vt:lpstr>10. Které tvrzení platí</vt:lpstr>
      <vt:lpstr>10. Které tvrzení platí</vt:lpstr>
      <vt:lpstr>11. Kde najdeme mikrokontrolery </vt:lpstr>
      <vt:lpstr>11. Kde najdeme mikrokontrolery </vt:lpstr>
      <vt:lpstr>12. Kapacita DVD je:</vt:lpstr>
      <vt:lpstr>12. Kapacita DVD je</vt:lpstr>
      <vt:lpstr>13. K čemu slouží skener</vt:lpstr>
      <vt:lpstr>13. K čemu slouží skener</vt:lpstr>
      <vt:lpstr>14 U které tiskárny je nebezpečí zasychání barvy</vt:lpstr>
      <vt:lpstr>14. U které tiskárny je nebezpečí zasychání barvy</vt:lpstr>
      <vt:lpstr>15. Jednotka DPI se udává</vt:lpstr>
      <vt:lpstr>15. Jednotka DPI se udává</vt:lpstr>
      <vt:lpstr>Tabulka pro písemnou podobu testu</vt:lpstr>
      <vt:lpstr>Správné řešení testu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HARDWARE</dc:title>
  <dc:creator>SŠZePř</dc:creator>
  <cp:lastModifiedBy>Student</cp:lastModifiedBy>
  <cp:revision>216</cp:revision>
  <dcterms:created xsi:type="dcterms:W3CDTF">2012-07-01T09:09:54Z</dcterms:created>
  <dcterms:modified xsi:type="dcterms:W3CDTF">2013-10-21T06:35:42Z</dcterms:modified>
</cp:coreProperties>
</file>