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59" r:id="rId3"/>
    <p:sldId id="293" r:id="rId4"/>
    <p:sldId id="280" r:id="rId5"/>
    <p:sldId id="314" r:id="rId6"/>
    <p:sldId id="281" r:id="rId7"/>
    <p:sldId id="304" r:id="rId8"/>
    <p:sldId id="305" r:id="rId9"/>
    <p:sldId id="301" r:id="rId10"/>
    <p:sldId id="302" r:id="rId11"/>
    <p:sldId id="307" r:id="rId12"/>
    <p:sldId id="308" r:id="rId13"/>
    <p:sldId id="309" r:id="rId14"/>
    <p:sldId id="295" r:id="rId15"/>
    <p:sldId id="294" r:id="rId16"/>
    <p:sldId id="310" r:id="rId17"/>
    <p:sldId id="311" r:id="rId18"/>
    <p:sldId id="312" r:id="rId19"/>
    <p:sldId id="313" r:id="rId20"/>
    <p:sldId id="289" r:id="rId21"/>
    <p:sldId id="297" r:id="rId22"/>
    <p:sldId id="273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93"/>
            <p14:sldId id="280"/>
            <p14:sldId id="314"/>
          </p14:sldIdLst>
        </p14:section>
        <p14:section name="Oddíl bez názvu" id="{F46804FE-B9A3-41DD-8849-F0E87E180A94}">
          <p14:sldIdLst>
            <p14:sldId id="281"/>
            <p14:sldId id="304"/>
            <p14:sldId id="305"/>
            <p14:sldId id="301"/>
            <p14:sldId id="302"/>
            <p14:sldId id="307"/>
            <p14:sldId id="308"/>
            <p14:sldId id="309"/>
            <p14:sldId id="295"/>
            <p14:sldId id="294"/>
            <p14:sldId id="310"/>
            <p14:sldId id="311"/>
            <p14:sldId id="312"/>
            <p14:sldId id="313"/>
            <p14:sldId id="289"/>
            <p14:sldId id="297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94286" autoAdjust="0"/>
  </p:normalViewPr>
  <p:slideViewPr>
    <p:cSldViewPr>
      <p:cViewPr varScale="1">
        <p:scale>
          <a:sx n="110" d="100"/>
          <a:sy n="110" d="100"/>
        </p:scale>
        <p:origin x="108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414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161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202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20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76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41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27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13. 11. 2013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4383E7-97B3-4C05-82A8-BD1FDB51B2F6}" type="datetimeFigureOut">
              <a:rPr lang="cs-CZ" smtClean="0"/>
              <a:t>13. 11. 2013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2DDC47-2BBC-4BB4-B83C-C234377572B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Informa%C4%8Dn%C3%AD_technologie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Informa%C4%8Dn%C3%AD_technologie" TargetMode="Externa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s.wikipedia.org/wiki/Po&#269;&#237;ta&#269;ov&#225;_tisk&#225;rna#Terminologie_.28komer.C4.8Dn.C4.9B_pou.C5.BE.C3.ADvan.C3.A1.29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Informa%C4%8Dn%C3%AD_technologie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501962"/>
              </p:ext>
            </p:extLst>
          </p:nvPr>
        </p:nvGraphicFramePr>
        <p:xfrm>
          <a:off x="1331640" y="1833324"/>
          <a:ext cx="7560840" cy="4510168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VY_32_INOVACE_PP1.PRA.05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Arial"/>
                          <a:ea typeface="Times New Roman"/>
                        </a:rPr>
                        <a:t>Periferie počítače, rozdělení, funkce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Klávesnice, myš,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monitor, 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tiskárna, skener,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 vstupní zařízení, výstupní zařízení, dataprojektor, čtečka karet, otisků prstů, kamera</a:t>
                      </a:r>
                      <a:endParaRPr lang="cs-CZ" sz="11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IV.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rgbClr val="C5D1D7">
                  <a:lumMod val="75000"/>
                </a:srgb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Inkoustová tiskárna</a:t>
            </a:r>
            <a:endParaRPr lang="cs-CZ" sz="3600" dirty="0"/>
          </a:p>
        </p:txBody>
      </p:sp>
      <p:sp>
        <p:nvSpPr>
          <p:cNvPr id="14" name="Volný tvar 13"/>
          <p:cNvSpPr/>
          <p:nvPr/>
        </p:nvSpPr>
        <p:spPr>
          <a:xfrm>
            <a:off x="4632400" y="2708920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DRAHÝ IKOUST </a:t>
            </a: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/>
              <a:t>VÝHODY</a:t>
            </a:r>
            <a:endParaRPr lang="cs-CZ" sz="2400" b="1" dirty="0"/>
          </a:p>
        </p:txBody>
      </p:sp>
      <p:sp>
        <p:nvSpPr>
          <p:cNvPr id="18" name="Volný tvar 17"/>
          <p:cNvSpPr/>
          <p:nvPr/>
        </p:nvSpPr>
        <p:spPr>
          <a:xfrm>
            <a:off x="4632400" y="1723214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smtClean="0"/>
              <a:t>NEVÝHODY</a:t>
            </a:r>
            <a:endParaRPr lang="cs-CZ" sz="2300" kern="1200" dirty="0"/>
          </a:p>
        </p:txBody>
      </p:sp>
      <p:sp>
        <p:nvSpPr>
          <p:cNvPr id="19" name="Volný tvar 18"/>
          <p:cNvSpPr/>
          <p:nvPr/>
        </p:nvSpPr>
        <p:spPr>
          <a:xfrm>
            <a:off x="4679709" y="3618292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ZASYCHÁNÍ TRYSEK, UCPÁVÁNÍ INKOUSTEM</a:t>
            </a:r>
            <a:endParaRPr lang="cs-CZ" sz="2300" kern="1200" dirty="0"/>
          </a:p>
        </p:txBody>
      </p:sp>
      <p:sp>
        <p:nvSpPr>
          <p:cNvPr id="20" name="Volný tvar 19"/>
          <p:cNvSpPr/>
          <p:nvPr/>
        </p:nvSpPr>
        <p:spPr>
          <a:xfrm>
            <a:off x="4634470" y="4527664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OMEZENÁ ŽIVOTNOST (BLEDNOU BARVY)</a:t>
            </a:r>
            <a:endParaRPr lang="cs-CZ" sz="2300" kern="1200" dirty="0"/>
          </a:p>
        </p:txBody>
      </p:sp>
      <p:sp>
        <p:nvSpPr>
          <p:cNvPr id="21" name="Volný tvar 20"/>
          <p:cNvSpPr/>
          <p:nvPr/>
        </p:nvSpPr>
        <p:spPr>
          <a:xfrm>
            <a:off x="4703360" y="5517232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ROZMAZÁVÁNÍ, VODOU ROZPUSTNÁ BARVA</a:t>
            </a:r>
            <a:endParaRPr lang="cs-CZ" sz="2300" kern="1200" dirty="0"/>
          </a:p>
        </p:txBody>
      </p:sp>
      <p:sp>
        <p:nvSpPr>
          <p:cNvPr id="22" name="Volný tvar 21"/>
          <p:cNvSpPr/>
          <p:nvPr/>
        </p:nvSpPr>
        <p:spPr>
          <a:xfrm>
            <a:off x="395537" y="2708920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KVALITNÍ FOTOGRAFICKÝ TISK</a:t>
            </a:r>
            <a:endParaRPr lang="cs-CZ" sz="2300" kern="1200" dirty="0"/>
          </a:p>
        </p:txBody>
      </p:sp>
      <p:sp>
        <p:nvSpPr>
          <p:cNvPr id="23" name="Volný tvar 22"/>
          <p:cNvSpPr/>
          <p:nvPr/>
        </p:nvSpPr>
        <p:spPr>
          <a:xfrm>
            <a:off x="442846" y="3618292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VYSOKÉ ROZLIŠENÍ</a:t>
            </a:r>
            <a:endParaRPr lang="cs-CZ" sz="2300" kern="1200" dirty="0"/>
          </a:p>
        </p:txBody>
      </p:sp>
      <p:sp>
        <p:nvSpPr>
          <p:cNvPr id="24" name="Volný tvar 23"/>
          <p:cNvSpPr/>
          <p:nvPr/>
        </p:nvSpPr>
        <p:spPr>
          <a:xfrm>
            <a:off x="442846" y="4527664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BAREVNÝ TISK</a:t>
            </a:r>
            <a:endParaRPr lang="cs-CZ" sz="2300" kern="1200" dirty="0"/>
          </a:p>
        </p:txBody>
      </p:sp>
      <p:sp>
        <p:nvSpPr>
          <p:cNvPr id="25" name="Volný tvar 24"/>
          <p:cNvSpPr/>
          <p:nvPr/>
        </p:nvSpPr>
        <p:spPr>
          <a:xfrm>
            <a:off x="466497" y="5517232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LEVNÉ POŘIZOVACÍ NÁKLADY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262243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Laserová tiskárna</a:t>
            </a:r>
            <a:endParaRPr lang="cs-CZ" sz="3600" dirty="0"/>
          </a:p>
        </p:txBody>
      </p:sp>
      <p:sp>
        <p:nvSpPr>
          <p:cNvPr id="14" name="Volný tvar 13"/>
          <p:cNvSpPr/>
          <p:nvPr/>
        </p:nvSpPr>
        <p:spPr>
          <a:xfrm>
            <a:off x="4632400" y="2708920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VYSOKÉ PROVOZNÍ NÁKLADY</a:t>
            </a: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/>
              <a:t>VÝHODY</a:t>
            </a:r>
            <a:endParaRPr lang="cs-CZ" sz="2400" b="1" dirty="0"/>
          </a:p>
        </p:txBody>
      </p:sp>
      <p:sp>
        <p:nvSpPr>
          <p:cNvPr id="18" name="Volný tvar 17"/>
          <p:cNvSpPr/>
          <p:nvPr/>
        </p:nvSpPr>
        <p:spPr>
          <a:xfrm>
            <a:off x="4632400" y="1723214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smtClean="0"/>
              <a:t>NEVÝHODY</a:t>
            </a:r>
            <a:endParaRPr lang="cs-CZ" sz="2300" kern="1200" dirty="0"/>
          </a:p>
        </p:txBody>
      </p:sp>
      <p:sp>
        <p:nvSpPr>
          <p:cNvPr id="19" name="Volný tvar 18"/>
          <p:cNvSpPr/>
          <p:nvPr/>
        </p:nvSpPr>
        <p:spPr>
          <a:xfrm>
            <a:off x="4679709" y="3618292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VYSOKÉ POŘIZOVACÍ NÁKLADY</a:t>
            </a:r>
            <a:endParaRPr lang="cs-CZ" sz="2300" kern="1200" dirty="0"/>
          </a:p>
        </p:txBody>
      </p:sp>
      <p:sp>
        <p:nvSpPr>
          <p:cNvPr id="20" name="Volný tvar 19"/>
          <p:cNvSpPr/>
          <p:nvPr/>
        </p:nvSpPr>
        <p:spPr>
          <a:xfrm>
            <a:off x="4679709" y="4527664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92500" lnSpcReduction="20000"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NIŽŠÍ ROZLIŠENÍ </a:t>
            </a: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NEVHODNÉ PRO FOTOGRAFIE</a:t>
            </a:r>
            <a:endParaRPr lang="cs-CZ" sz="2300" kern="1200" dirty="0"/>
          </a:p>
        </p:txBody>
      </p:sp>
      <p:sp>
        <p:nvSpPr>
          <p:cNvPr id="21" name="Volný tvar 20"/>
          <p:cNvSpPr/>
          <p:nvPr/>
        </p:nvSpPr>
        <p:spPr>
          <a:xfrm>
            <a:off x="4703360" y="5517232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ZBYTKOVÝ TONER ZŮSTÁVÁ V DRÁZE PAPÍRU</a:t>
            </a:r>
            <a:endParaRPr lang="cs-CZ" sz="2300" kern="1200" dirty="0"/>
          </a:p>
        </p:txBody>
      </p:sp>
      <p:sp>
        <p:nvSpPr>
          <p:cNvPr id="22" name="Volný tvar 21"/>
          <p:cNvSpPr/>
          <p:nvPr/>
        </p:nvSpPr>
        <p:spPr>
          <a:xfrm>
            <a:off x="395537" y="2708920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RYCHLOST TISKU</a:t>
            </a:r>
            <a:endParaRPr lang="cs-CZ" sz="2300" kern="1200" dirty="0"/>
          </a:p>
        </p:txBody>
      </p:sp>
      <p:sp>
        <p:nvSpPr>
          <p:cNvPr id="23" name="Volný tvar 22"/>
          <p:cNvSpPr/>
          <p:nvPr/>
        </p:nvSpPr>
        <p:spPr>
          <a:xfrm>
            <a:off x="442846" y="3618292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TRVANLIVOST TISKU</a:t>
            </a:r>
            <a:endParaRPr lang="cs-CZ" sz="2300" kern="1200" dirty="0"/>
          </a:p>
        </p:txBody>
      </p:sp>
      <p:sp>
        <p:nvSpPr>
          <p:cNvPr id="24" name="Volný tvar 23"/>
          <p:cNvSpPr/>
          <p:nvPr/>
        </p:nvSpPr>
        <p:spPr>
          <a:xfrm>
            <a:off x="442846" y="4527664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NEZASYCHÁNÍ TONERU</a:t>
            </a:r>
            <a:endParaRPr lang="cs-CZ" sz="2300" kern="1200" dirty="0"/>
          </a:p>
        </p:txBody>
      </p:sp>
      <p:sp>
        <p:nvSpPr>
          <p:cNvPr id="25" name="Volný tvar 24"/>
          <p:cNvSpPr/>
          <p:nvPr/>
        </p:nvSpPr>
        <p:spPr>
          <a:xfrm>
            <a:off x="466497" y="5517232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VYSOKÁ KVALITA TISKU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82601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Skener</a:t>
            </a:r>
            <a:endParaRPr lang="cs-CZ" sz="36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2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k čemu slouží skener</a:t>
            </a:r>
            <a:endParaRPr lang="cs-CZ" sz="2400" dirty="0" smtClean="0">
              <a:hlinkClick r:id="rId2" tooltip="Informační technologie"/>
            </a:endParaRP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9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skener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774603"/>
            <a:ext cx="4320481" cy="45646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smtClean="0"/>
              <a:t>Zařízení, které umožňují </a:t>
            </a:r>
            <a:r>
              <a:rPr lang="cs-CZ" dirty="0"/>
              <a:t>převedení fyzické 2D nebo 3D předlohy do digitální podoby pro další využití, většinou pomocí počítače</a:t>
            </a:r>
            <a:r>
              <a:rPr lang="cs-CZ" dirty="0" smtClean="0"/>
              <a:t>. Se spojení s vhodným softwarem dokáží rozpoznávat text.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5116562" y="1757538"/>
            <a:ext cx="3415878" cy="4489066"/>
            <a:chOff x="5116562" y="1757538"/>
            <a:chExt cx="3415878" cy="4489066"/>
          </a:xfrm>
        </p:grpSpPr>
        <p:sp>
          <p:nvSpPr>
            <p:cNvPr id="14" name="Obdélník 13"/>
            <p:cNvSpPr/>
            <p:nvPr/>
          </p:nvSpPr>
          <p:spPr>
            <a:xfrm>
              <a:off x="5116562" y="5877272"/>
              <a:ext cx="341587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3  - Stolní skener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" name="Picture 2" descr="Soubor:Scanner.view.750pix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6562" y="1757538"/>
              <a:ext cx="3319709" cy="39692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668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Typy podle konstrukce</a:t>
            </a:r>
            <a:endParaRPr lang="cs-CZ" sz="3600" dirty="0"/>
          </a:p>
        </p:txBody>
      </p:sp>
      <p:sp>
        <p:nvSpPr>
          <p:cNvPr id="11" name="Volný tvar 10"/>
          <p:cNvSpPr/>
          <p:nvPr/>
        </p:nvSpPr>
        <p:spPr>
          <a:xfrm>
            <a:off x="2627784" y="1484785"/>
            <a:ext cx="3816424" cy="78602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/>
              <a:t>ČTEČKY ČÁROVÝCH KÓDŮ</a:t>
            </a:r>
            <a:endParaRPr lang="cs-CZ" sz="2400" b="1" dirty="0"/>
          </a:p>
        </p:txBody>
      </p:sp>
      <p:sp>
        <p:nvSpPr>
          <p:cNvPr id="12" name="Volný tvar 11"/>
          <p:cNvSpPr/>
          <p:nvPr/>
        </p:nvSpPr>
        <p:spPr>
          <a:xfrm>
            <a:off x="2627784" y="3284984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STOLNÍ</a:t>
            </a:r>
            <a:endParaRPr lang="cs-CZ" sz="2300" kern="1200" dirty="0" smtClean="0"/>
          </a:p>
        </p:txBody>
      </p:sp>
      <p:sp>
        <p:nvSpPr>
          <p:cNvPr id="13" name="Volný tvar 12"/>
          <p:cNvSpPr/>
          <p:nvPr/>
        </p:nvSpPr>
        <p:spPr>
          <a:xfrm>
            <a:off x="2627784" y="4149080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BUBNOVÉ</a:t>
            </a:r>
            <a:endParaRPr lang="cs-CZ" sz="2400" b="1" dirty="0"/>
          </a:p>
        </p:txBody>
      </p:sp>
      <p:sp>
        <p:nvSpPr>
          <p:cNvPr id="15" name="Volný tvar 14"/>
          <p:cNvSpPr/>
          <p:nvPr/>
        </p:nvSpPr>
        <p:spPr>
          <a:xfrm>
            <a:off x="2627784" y="2420888"/>
            <a:ext cx="3814576" cy="67824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RUČNÍ</a:t>
            </a:r>
            <a:endParaRPr lang="cs-CZ" sz="2300" kern="1200" dirty="0"/>
          </a:p>
        </p:txBody>
      </p:sp>
      <p:sp>
        <p:nvSpPr>
          <p:cNvPr id="16" name="Volný tvar 15"/>
          <p:cNvSpPr/>
          <p:nvPr/>
        </p:nvSpPr>
        <p:spPr>
          <a:xfrm>
            <a:off x="2627784" y="5013176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cap="all" dirty="0" smtClean="0"/>
              <a:t>FILMOVÉ</a:t>
            </a:r>
            <a:endParaRPr lang="cs-CZ" sz="2400" b="1" cap="all" dirty="0"/>
          </a:p>
        </p:txBody>
      </p:sp>
      <p:sp>
        <p:nvSpPr>
          <p:cNvPr id="17" name="Volný tvar 16"/>
          <p:cNvSpPr/>
          <p:nvPr/>
        </p:nvSpPr>
        <p:spPr>
          <a:xfrm>
            <a:off x="2645458" y="5871579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cap="all" dirty="0" smtClean="0"/>
              <a:t>3d</a:t>
            </a:r>
            <a:endParaRPr lang="cs-CZ" sz="2400" b="1" cap="all" dirty="0"/>
          </a:p>
        </p:txBody>
      </p:sp>
    </p:spTree>
    <p:extLst>
      <p:ext uri="{BB962C8B-B14F-4D97-AF65-F5344CB8AC3E}">
        <p14:creationId xmlns:p14="http://schemas.microsoft.com/office/powerpoint/2010/main" val="180083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Hlavní parametry skeneru</a:t>
            </a:r>
            <a:endParaRPr lang="cs-CZ" sz="3600" dirty="0"/>
          </a:p>
        </p:txBody>
      </p:sp>
      <p:sp>
        <p:nvSpPr>
          <p:cNvPr id="11" name="Volný tvar 10"/>
          <p:cNvSpPr/>
          <p:nvPr/>
        </p:nvSpPr>
        <p:spPr>
          <a:xfrm>
            <a:off x="2627784" y="1700808"/>
            <a:ext cx="3960440" cy="117761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/>
              <a:t>BAREVNÁ HLOUBKA</a:t>
            </a:r>
            <a:endParaRPr lang="cs-CZ" sz="2400" b="1" dirty="0"/>
          </a:p>
        </p:txBody>
      </p:sp>
      <p:sp>
        <p:nvSpPr>
          <p:cNvPr id="12" name="Volný tvar 11"/>
          <p:cNvSpPr/>
          <p:nvPr/>
        </p:nvSpPr>
        <p:spPr>
          <a:xfrm>
            <a:off x="2627784" y="4362477"/>
            <a:ext cx="3960440" cy="108274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FORMÁT PLOCHY</a:t>
            </a:r>
            <a:endParaRPr lang="cs-CZ" sz="2300" kern="1200" dirty="0" smtClean="0"/>
          </a:p>
        </p:txBody>
      </p:sp>
      <p:sp>
        <p:nvSpPr>
          <p:cNvPr id="15" name="Volný tvar 14"/>
          <p:cNvSpPr/>
          <p:nvPr/>
        </p:nvSpPr>
        <p:spPr>
          <a:xfrm>
            <a:off x="2627784" y="3132950"/>
            <a:ext cx="3958522" cy="101613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ROZLIŠENÍ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381088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dataprojektor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774603"/>
            <a:ext cx="3600400" cy="4564652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cs-CZ" b="1" dirty="0"/>
              <a:t>Dataprojektor</a:t>
            </a:r>
            <a:r>
              <a:rPr lang="cs-CZ" dirty="0"/>
              <a:t> </a:t>
            </a:r>
            <a:r>
              <a:rPr lang="cs-CZ" dirty="0" smtClean="0"/>
              <a:t>je zařízení sloužící k promítání obrazu na plátno případně i bílou stěnu</a:t>
            </a:r>
            <a:r>
              <a:rPr lang="cs-CZ" dirty="0"/>
              <a:t>. Datové projektory se vyrábí v různých provedeních a velikostech. </a:t>
            </a:r>
            <a:r>
              <a:rPr lang="cs-CZ" dirty="0" smtClean="0"/>
              <a:t> Májí různé technické řešení. Dále se také liší technickými parametry.  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Jako zdroj signálů může sloužit např. PC, Notebook, DVD přehrávač. V podstatě jakékoliv zařízení které má výstupní videosignál.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995936" y="5373216"/>
            <a:ext cx="3415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 - Dataprojektor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upload.wikimedia.org/wikipedia/commons/d/da/Kino_Scala_-_dataprojekt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80498"/>
            <a:ext cx="4998839" cy="334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4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Typy podle výrobní technologie</a:t>
            </a:r>
            <a:endParaRPr lang="cs-CZ" sz="3200" dirty="0"/>
          </a:p>
        </p:txBody>
      </p:sp>
      <p:sp>
        <p:nvSpPr>
          <p:cNvPr id="11" name="Volný tvar 10"/>
          <p:cNvSpPr/>
          <p:nvPr/>
        </p:nvSpPr>
        <p:spPr>
          <a:xfrm>
            <a:off x="2627784" y="1484785"/>
            <a:ext cx="3816424" cy="78602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 dirty="0"/>
              <a:t>DLP</a:t>
            </a:r>
          </a:p>
        </p:txBody>
      </p:sp>
      <p:sp>
        <p:nvSpPr>
          <p:cNvPr id="12" name="Volný tvar 11"/>
          <p:cNvSpPr/>
          <p:nvPr/>
        </p:nvSpPr>
        <p:spPr>
          <a:xfrm>
            <a:off x="2627784" y="3284984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LCD</a:t>
            </a:r>
            <a:endParaRPr lang="cs-CZ" sz="2300" kern="1200" dirty="0" smtClean="0"/>
          </a:p>
        </p:txBody>
      </p:sp>
      <p:sp>
        <p:nvSpPr>
          <p:cNvPr id="13" name="Volný tvar 12"/>
          <p:cNvSpPr/>
          <p:nvPr/>
        </p:nvSpPr>
        <p:spPr>
          <a:xfrm>
            <a:off x="2627784" y="4149080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err="1" smtClean="0"/>
              <a:t>LCoS</a:t>
            </a:r>
            <a:endParaRPr lang="cs-CZ" sz="2400" b="1" dirty="0"/>
          </a:p>
        </p:txBody>
      </p:sp>
      <p:sp>
        <p:nvSpPr>
          <p:cNvPr id="15" name="Volný tvar 14"/>
          <p:cNvSpPr/>
          <p:nvPr/>
        </p:nvSpPr>
        <p:spPr>
          <a:xfrm>
            <a:off x="2627784" y="2420888"/>
            <a:ext cx="3814576" cy="67824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LED</a:t>
            </a:r>
            <a:endParaRPr lang="cs-CZ" sz="2300" kern="1200" dirty="0"/>
          </a:p>
        </p:txBody>
      </p:sp>
      <p:sp>
        <p:nvSpPr>
          <p:cNvPr id="16" name="Volný tvar 15"/>
          <p:cNvSpPr/>
          <p:nvPr/>
        </p:nvSpPr>
        <p:spPr>
          <a:xfrm>
            <a:off x="2627784" y="5013176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cap="all" dirty="0" smtClean="0"/>
              <a:t>CRT</a:t>
            </a:r>
            <a:endParaRPr lang="cs-CZ" sz="2400" b="1" cap="all" dirty="0"/>
          </a:p>
        </p:txBody>
      </p:sp>
    </p:spTree>
    <p:extLst>
      <p:ext uri="{BB962C8B-B14F-4D97-AF65-F5344CB8AC3E}">
        <p14:creationId xmlns:p14="http://schemas.microsoft.com/office/powerpoint/2010/main" val="193615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Základní parametry projektorů</a:t>
            </a:r>
            <a:endParaRPr lang="cs-CZ" sz="3200" dirty="0"/>
          </a:p>
        </p:txBody>
      </p:sp>
      <p:sp>
        <p:nvSpPr>
          <p:cNvPr id="11" name="Volný tvar 10"/>
          <p:cNvSpPr/>
          <p:nvPr/>
        </p:nvSpPr>
        <p:spPr>
          <a:xfrm>
            <a:off x="521878" y="1484785"/>
            <a:ext cx="3816424" cy="78602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 dirty="0" smtClean="0"/>
              <a:t>ROZLIŠENÍ</a:t>
            </a:r>
            <a:endParaRPr lang="cs-CZ" sz="2400" b="1" dirty="0"/>
          </a:p>
        </p:txBody>
      </p:sp>
      <p:sp>
        <p:nvSpPr>
          <p:cNvPr id="12" name="Volný tvar 11"/>
          <p:cNvSpPr/>
          <p:nvPr/>
        </p:nvSpPr>
        <p:spPr>
          <a:xfrm>
            <a:off x="521878" y="3284984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KONTRAST</a:t>
            </a:r>
            <a:endParaRPr lang="cs-CZ" sz="2300" kern="1200" dirty="0" smtClean="0"/>
          </a:p>
        </p:txBody>
      </p:sp>
      <p:sp>
        <p:nvSpPr>
          <p:cNvPr id="13" name="Volný tvar 12"/>
          <p:cNvSpPr/>
          <p:nvPr/>
        </p:nvSpPr>
        <p:spPr>
          <a:xfrm>
            <a:off x="521878" y="4149080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ROZMĚRY A HMOTNOST</a:t>
            </a:r>
            <a:endParaRPr lang="cs-CZ" sz="2400" b="1" dirty="0"/>
          </a:p>
        </p:txBody>
      </p:sp>
      <p:sp>
        <p:nvSpPr>
          <p:cNvPr id="15" name="Volný tvar 14"/>
          <p:cNvSpPr/>
          <p:nvPr/>
        </p:nvSpPr>
        <p:spPr>
          <a:xfrm>
            <a:off x="521878" y="2420888"/>
            <a:ext cx="3814576" cy="67824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SVĚTELNÝ</a:t>
            </a:r>
            <a:endParaRPr lang="cs-CZ" sz="2300" kern="1200" dirty="0"/>
          </a:p>
        </p:txBody>
      </p:sp>
      <p:sp>
        <p:nvSpPr>
          <p:cNvPr id="16" name="Volný tvar 15"/>
          <p:cNvSpPr/>
          <p:nvPr/>
        </p:nvSpPr>
        <p:spPr>
          <a:xfrm>
            <a:off x="521878" y="5013176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cap="all" dirty="0" smtClean="0"/>
              <a:t>ŽIVOTNOST LAMPY</a:t>
            </a:r>
            <a:endParaRPr lang="cs-CZ" sz="2400" b="1" cap="all" dirty="0"/>
          </a:p>
        </p:txBody>
      </p:sp>
      <p:sp>
        <p:nvSpPr>
          <p:cNvPr id="17" name="Volný tvar 16"/>
          <p:cNvSpPr/>
          <p:nvPr/>
        </p:nvSpPr>
        <p:spPr>
          <a:xfrm>
            <a:off x="539552" y="5871579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cap="all" dirty="0" smtClean="0"/>
              <a:t>ROZHRANÍ</a:t>
            </a:r>
            <a:endParaRPr lang="cs-CZ" sz="2400" b="1" cap="all" dirty="0"/>
          </a:p>
        </p:txBody>
      </p:sp>
      <p:sp>
        <p:nvSpPr>
          <p:cNvPr id="9" name="Volný tvar 8"/>
          <p:cNvSpPr/>
          <p:nvPr/>
        </p:nvSpPr>
        <p:spPr>
          <a:xfrm>
            <a:off x="4954430" y="1484785"/>
            <a:ext cx="3816424" cy="78602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62500" lnSpcReduction="20000"/>
          </a:bodyPr>
          <a:lstStyle/>
          <a:p>
            <a:pPr algn="ctr"/>
            <a:r>
              <a:rPr lang="cs-CZ" sz="2400" b="1" dirty="0"/>
              <a:t>SVGA</a:t>
            </a:r>
            <a:r>
              <a:rPr lang="cs-CZ" sz="2400" dirty="0"/>
              <a:t> (800×600), </a:t>
            </a:r>
            <a:r>
              <a:rPr lang="cs-CZ" sz="2400" b="1" dirty="0"/>
              <a:t>XGA</a:t>
            </a:r>
            <a:r>
              <a:rPr lang="cs-CZ" sz="2400" dirty="0"/>
              <a:t> (1024×768), </a:t>
            </a:r>
            <a:r>
              <a:rPr lang="cs-CZ" sz="2400" b="1" dirty="0"/>
              <a:t>SXGA</a:t>
            </a:r>
            <a:r>
              <a:rPr lang="cs-CZ" sz="2400" dirty="0"/>
              <a:t> (1280×1024), </a:t>
            </a:r>
            <a:r>
              <a:rPr lang="cs-CZ" sz="2400" b="1" dirty="0"/>
              <a:t>UXGA</a:t>
            </a:r>
            <a:r>
              <a:rPr lang="cs-CZ" sz="2400" dirty="0"/>
              <a:t> (1600×1200)</a:t>
            </a:r>
            <a:endParaRPr lang="cs-CZ" sz="2400" b="1" dirty="0" smtClean="0"/>
          </a:p>
        </p:txBody>
      </p:sp>
      <p:sp>
        <p:nvSpPr>
          <p:cNvPr id="10" name="Volný tvar 9"/>
          <p:cNvSpPr/>
          <p:nvPr/>
        </p:nvSpPr>
        <p:spPr>
          <a:xfrm>
            <a:off x="4954430" y="3284984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70000" lnSpcReduction="20000"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Poměr </a:t>
            </a:r>
            <a:r>
              <a:rPr lang="cs-CZ" sz="2400" dirty="0"/>
              <a:t>nejsvětlejšího a nejtmavšího bodu. Dnes jsou běžné projektory s kontrastem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1000:1</a:t>
            </a:r>
            <a:endParaRPr lang="cs-CZ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Volný tvar 13"/>
          <p:cNvSpPr/>
          <p:nvPr/>
        </p:nvSpPr>
        <p:spPr>
          <a:xfrm>
            <a:off x="4954430" y="4149080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Cestovní, přenosný, </a:t>
            </a:r>
            <a:endParaRPr lang="cs-CZ" sz="2400" b="1" dirty="0"/>
          </a:p>
        </p:txBody>
      </p:sp>
      <p:sp>
        <p:nvSpPr>
          <p:cNvPr id="18" name="Volný tvar 17"/>
          <p:cNvSpPr/>
          <p:nvPr/>
        </p:nvSpPr>
        <p:spPr>
          <a:xfrm>
            <a:off x="4954430" y="2420888"/>
            <a:ext cx="3814576" cy="67824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v ANSI </a:t>
            </a:r>
            <a:r>
              <a:rPr lang="cs-CZ" sz="2400" dirty="0" smtClean="0"/>
              <a:t>-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 až 6500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</a:t>
            </a:r>
            <a:endParaRPr lang="cs-CZ" sz="23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Volný tvar 18"/>
          <p:cNvSpPr/>
          <p:nvPr/>
        </p:nvSpPr>
        <p:spPr>
          <a:xfrm>
            <a:off x="4952582" y="5013176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– 4000 hodin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Volný tvar 19"/>
          <p:cNvSpPr/>
          <p:nvPr/>
        </p:nvSpPr>
        <p:spPr>
          <a:xfrm>
            <a:off x="4972104" y="5871579"/>
            <a:ext cx="3816424" cy="7227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cap="all" dirty="0" smtClean="0"/>
              <a:t>VGA, HDMI, USB, LAN, CINCH, DVI, </a:t>
            </a:r>
            <a:r>
              <a:rPr lang="cs-CZ" sz="2400" b="1" smtClean="0"/>
              <a:t>Wi-fi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5435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9" grpId="0" animBg="1"/>
      <p:bldP spid="10" grpId="0" animBg="1"/>
      <p:bldP spid="14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052736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1 </a:t>
            </a:r>
            <a:r>
              <a:rPr lang="cs-CZ" dirty="0" smtClean="0"/>
              <a:t>NEZNÁMÝ. </a:t>
            </a:r>
            <a:r>
              <a:rPr lang="cs-CZ" i="1" dirty="0" err="1" smtClean="0"/>
              <a:t>Soubor:LG</a:t>
            </a:r>
            <a:r>
              <a:rPr lang="cs-CZ" i="1" dirty="0" smtClean="0"/>
              <a:t> L194WT-SF LCD monitor.jpg - Wikipedie</a:t>
            </a:r>
            <a:r>
              <a:rPr lang="cs-CZ" dirty="0" smtClean="0"/>
              <a:t> [online]. [cit. 13.1.2013]. Dostupný na WWW: http://cs.wikipedia.org/wiki/Soubor:LG_L194WT-SF_LCD_monitor.jpg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2</a:t>
            </a:r>
            <a:r>
              <a:rPr lang="cs-CZ" dirty="0" smtClean="0"/>
              <a:t> </a:t>
            </a:r>
            <a:r>
              <a:rPr lang="cs-CZ" i="1" dirty="0" smtClean="0"/>
              <a:t>KARWATH, André. </a:t>
            </a:r>
            <a:r>
              <a:rPr lang="cs-CZ" i="1" dirty="0" err="1" smtClean="0"/>
              <a:t>Soubor:Canon</a:t>
            </a:r>
            <a:r>
              <a:rPr lang="cs-CZ" i="1" dirty="0" smtClean="0"/>
              <a:t> S520 </a:t>
            </a:r>
            <a:r>
              <a:rPr lang="cs-CZ" i="1" dirty="0" err="1" smtClean="0"/>
              <a:t>ink</a:t>
            </a:r>
            <a:r>
              <a:rPr lang="cs-CZ" i="1" dirty="0" smtClean="0"/>
              <a:t> jet printer.jpg [online]. [cit. 21.4.2013]. Dostupný na WWW: http://cs.wikipedia.org/wiki/Soubor:Canon_S520_ink_jet_printer.jpg</a:t>
            </a:r>
            <a:endParaRPr lang="cs-CZ" dirty="0" smtClean="0"/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3 </a:t>
            </a:r>
            <a:r>
              <a:rPr lang="cs-CZ" dirty="0"/>
              <a:t>NEZNÁMÝ. </a:t>
            </a:r>
            <a:r>
              <a:rPr lang="cs-CZ" i="1" dirty="0"/>
              <a:t>http://cs.wikipedia.org/wiki/Soubor:Scanner.view.750pix.jpg</a:t>
            </a:r>
            <a:r>
              <a:rPr lang="cs-CZ" dirty="0"/>
              <a:t> [online]. [cit. 13.5.2013]. Dostupný na WWW: http://</a:t>
            </a:r>
            <a:r>
              <a:rPr lang="cs-CZ" dirty="0" smtClean="0"/>
              <a:t>cs.wikipedia.org/wiki/Soubor:Scanner.view.750pix.jpg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dirty="0" smtClean="0"/>
              <a:t>NEZNÁMÝ</a:t>
            </a:r>
            <a:r>
              <a:rPr lang="cs-CZ" dirty="0"/>
              <a:t>. </a:t>
            </a:r>
            <a:r>
              <a:rPr lang="cs-CZ" i="1" dirty="0" err="1"/>
              <a:t>Súbor:Kino</a:t>
            </a:r>
            <a:r>
              <a:rPr lang="cs-CZ" i="1" dirty="0"/>
              <a:t> </a:t>
            </a:r>
            <a:r>
              <a:rPr lang="cs-CZ" i="1" dirty="0" err="1"/>
              <a:t>Scala</a:t>
            </a:r>
            <a:r>
              <a:rPr lang="cs-CZ" i="1" dirty="0"/>
              <a:t> - dataprojektor.jpg - </a:t>
            </a:r>
            <a:r>
              <a:rPr lang="cs-CZ" i="1" dirty="0" err="1"/>
              <a:t>Wikipédia</a:t>
            </a:r>
            <a:r>
              <a:rPr lang="cs-CZ" i="1" dirty="0"/>
              <a:t>:</a:t>
            </a:r>
            <a:r>
              <a:rPr lang="cs-CZ" dirty="0"/>
              <a:t> [online]. [cit. 24.5.2013]. Dostupný na WWW: http://sk.wikipedia.org/wiki/S%C3%BAbor:Kino_Scala_-_dataprojektor.jpg </a:t>
            </a:r>
          </a:p>
        </p:txBody>
      </p:sp>
    </p:spTree>
    <p:extLst>
      <p:ext uri="{BB962C8B-B14F-4D97-AF65-F5344CB8AC3E}">
        <p14:creationId xmlns:p14="http://schemas.microsoft.com/office/powerpoint/2010/main" val="8005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opakování</a:t>
            </a:r>
            <a:endParaRPr lang="cs-CZ" sz="36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908720"/>
            <a:ext cx="7920880" cy="554461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cs-CZ" sz="2400" dirty="0" smtClean="0">
                <a:hlinkClick r:id="rId2" tooltip="Informační technologie"/>
              </a:rPr>
              <a:t>Vyjmenujte co vše můžeme k PC připojit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endParaRPr lang="cs-CZ" sz="2400" dirty="0" smtClean="0"/>
          </a:p>
          <a:p>
            <a:pPr marL="82296" indent="0">
              <a:buNone/>
            </a:pP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43608" y="836712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cs-CZ" dirty="0" smtClean="0"/>
              <a:t>NEZNÁMÝ</a:t>
            </a:r>
            <a:r>
              <a:rPr lang="cs-CZ" dirty="0"/>
              <a:t>. </a:t>
            </a:r>
            <a:r>
              <a:rPr lang="cs-CZ" i="1" dirty="0"/>
              <a:t>File:Z800 2066 JKU.jpeg - </a:t>
            </a:r>
            <a:r>
              <a:rPr lang="cs-CZ" i="1" dirty="0" err="1"/>
              <a:t>Wikipedia</a:t>
            </a:r>
            <a:r>
              <a:rPr lang="cs-CZ" i="1" dirty="0"/>
              <a:t>,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 [online]. [cit. 26.12.2012]. Dostupný na WWW: http://en.wikipedia.org/wiki/File:Z800_2066_JKU.jpeg </a:t>
            </a:r>
            <a:endParaRPr lang="cs-CZ" dirty="0" smtClean="0"/>
          </a:p>
          <a:p>
            <a:r>
              <a:rPr lang="cs-CZ" dirty="0" smtClean="0"/>
              <a:t>NEZNÁMÝ</a:t>
            </a:r>
            <a:r>
              <a:rPr lang="cs-CZ" dirty="0"/>
              <a:t>. </a:t>
            </a:r>
            <a:r>
              <a:rPr lang="cs-CZ" i="1" dirty="0" err="1"/>
              <a:t>Soubor:Us-nasa-columbia.jpg</a:t>
            </a:r>
            <a:r>
              <a:rPr lang="cs-CZ" i="1" dirty="0"/>
              <a:t> - Wikipedie</a:t>
            </a:r>
            <a:r>
              <a:rPr lang="cs-CZ" dirty="0"/>
              <a:t> [online]. [cit. 26.12.2012].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cs-CZ" dirty="0" smtClean="0"/>
              <a:t>Dostupný </a:t>
            </a:r>
            <a:r>
              <a:rPr lang="cs-CZ" dirty="0"/>
              <a:t>na WWW: http://cs.wikipedia.org/wiki/Soubor:Us-nasa-columbia.jpg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73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7" y="836712"/>
            <a:ext cx="6912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NEZNÁMÝ, Neznámý. </a:t>
            </a:r>
            <a:r>
              <a:rPr lang="cs-CZ" i="1" dirty="0" err="1"/>
              <a:t>Personal_computer</a:t>
            </a:r>
            <a:r>
              <a:rPr lang="cs-CZ" dirty="0"/>
              <a:t> [online]. [cit. 16.12.2012]. Dostupný na WWW: http://cs.wikipedia.org/wiki/Soubor:Personal_computer,_exploded_5.svg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7624" y="253062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Obrázek 2 </a:t>
            </a:r>
            <a:r>
              <a:rPr lang="cs-CZ" dirty="0"/>
              <a:t>New York -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Empire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Buildung</a:t>
            </a:r>
            <a:r>
              <a:rPr lang="cs-CZ" dirty="0"/>
              <a:t> </a:t>
            </a:r>
          </a:p>
          <a:p>
            <a:r>
              <a:rPr lang="cs-CZ" dirty="0" smtClean="0"/>
              <a:t>UNTIEDT</a:t>
            </a:r>
            <a:r>
              <a:rPr lang="cs-CZ" dirty="0"/>
              <a:t>, </a:t>
            </a:r>
            <a:r>
              <a:rPr lang="cs-CZ" dirty="0" err="1"/>
              <a:t>Bernd</a:t>
            </a:r>
            <a:r>
              <a:rPr lang="cs-CZ" dirty="0"/>
              <a:t>. wikipedia.cz [online]. </a:t>
            </a:r>
            <a:r>
              <a:rPr lang="cs-CZ" dirty="0" err="1"/>
              <a:t>January</a:t>
            </a:r>
            <a:r>
              <a:rPr lang="cs-CZ" dirty="0"/>
              <a:t> 2005 [cit. 1.7.2012]. Dostupný pod licencí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r>
              <a:rPr lang="cs-CZ" dirty="0"/>
              <a:t> na WWW: &lt;http://cs.wikipedia.org/wiki/Soubor:New-York-Jan2005.jpg&gt;.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55577" y="3933056"/>
            <a:ext cx="6552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Obrázek 3 </a:t>
            </a:r>
            <a:r>
              <a:rPr lang="cs-CZ" dirty="0" err="1"/>
              <a:t>Somewhere</a:t>
            </a:r>
            <a:r>
              <a:rPr lang="cs-CZ" dirty="0"/>
              <a:t> in </a:t>
            </a:r>
            <a:r>
              <a:rPr lang="cs-CZ" dirty="0" err="1"/>
              <a:t>downtown</a:t>
            </a:r>
            <a:r>
              <a:rPr lang="cs-CZ" dirty="0"/>
              <a:t> Los Angeles</a:t>
            </a:r>
          </a:p>
          <a:p>
            <a:r>
              <a:rPr lang="cs-CZ" dirty="0"/>
              <a:t>DOAN, </a:t>
            </a:r>
            <a:r>
              <a:rPr lang="cs-CZ" dirty="0" err="1"/>
              <a:t>Mai-Linh</a:t>
            </a:r>
            <a:r>
              <a:rPr lang="cs-CZ" dirty="0"/>
              <a:t>. wikipedia.cz [online]. 2005 [cit. 1.7.2012]. Dostupný pod licencí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r>
              <a:rPr lang="cs-CZ" dirty="0"/>
              <a:t> na WWW: &lt;http://cs.wikipedia.org/wiki/Soubor:Los_Angeles_downtown_p1000070.jpg&gt;.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[19:13:43] </a:t>
            </a:r>
            <a:r>
              <a:rPr lang="cs-CZ" dirty="0" err="1"/>
              <a:t>zbynekpyš</a:t>
            </a:r>
            <a:r>
              <a:rPr lang="cs-CZ" dirty="0"/>
              <a:t>: http://www.pil-network.com/#cs</a:t>
            </a:r>
          </a:p>
          <a:p>
            <a:r>
              <a:rPr lang="cs-CZ" dirty="0"/>
              <a:t>[19:14:10] </a:t>
            </a:r>
            <a:r>
              <a:rPr lang="cs-CZ" dirty="0" err="1"/>
              <a:t>zbynekpyš</a:t>
            </a:r>
            <a:r>
              <a:rPr lang="cs-CZ" dirty="0"/>
              <a:t>: http://dum.rvp.cz/materialy/riskuj-internet.html</a:t>
            </a:r>
          </a:p>
        </p:txBody>
      </p:sp>
    </p:spTree>
    <p:extLst>
      <p:ext uri="{BB962C8B-B14F-4D97-AF65-F5344CB8AC3E}">
        <p14:creationId xmlns:p14="http://schemas.microsoft.com/office/powerpoint/2010/main" val="25272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Periferie</a:t>
            </a:r>
            <a:endParaRPr lang="cs-CZ" sz="3600" dirty="0"/>
          </a:p>
        </p:txBody>
      </p:sp>
      <p:sp>
        <p:nvSpPr>
          <p:cNvPr id="5" name="Obdélník 4"/>
          <p:cNvSpPr/>
          <p:nvPr/>
        </p:nvSpPr>
        <p:spPr>
          <a:xfrm>
            <a:off x="399469" y="1072516"/>
            <a:ext cx="8302706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>
              <a:spcBef>
                <a:spcPts val="600"/>
              </a:spcBef>
              <a:buClr>
                <a:srgbClr val="D16349"/>
              </a:buClr>
              <a:buSzPct val="80000"/>
            </a:pPr>
            <a:r>
              <a:rPr lang="cs-CZ" sz="2200" b="1" cap="all" dirty="0" smtClean="0">
                <a:solidFill>
                  <a:srgbClr val="646B8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Můžeme je rozdělit na základní a rozšířené</a:t>
            </a:r>
          </a:p>
          <a:p>
            <a:pPr marL="82296" lvl="0" algn="ctr">
              <a:spcBef>
                <a:spcPts val="600"/>
              </a:spcBef>
              <a:buClr>
                <a:srgbClr val="D16349"/>
              </a:buClr>
              <a:buSzPct val="80000"/>
            </a:pPr>
            <a:r>
              <a:rPr lang="cs-CZ" sz="2200" b="1" cap="all" dirty="0" smtClean="0">
                <a:solidFill>
                  <a:srgbClr val="646B8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Bez základních se </a:t>
            </a:r>
            <a:r>
              <a:rPr lang="cs-CZ" sz="2200" b="1" cap="all" dirty="0" err="1" smtClean="0">
                <a:solidFill>
                  <a:srgbClr val="646B8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pc</a:t>
            </a:r>
            <a:r>
              <a:rPr lang="cs-CZ" sz="2200" b="1" cap="all" dirty="0" smtClean="0">
                <a:solidFill>
                  <a:srgbClr val="646B8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neobejde, rozšířené umožnují další funkce </a:t>
            </a:r>
            <a:endParaRPr lang="cs-CZ" sz="2200" b="1" cap="all" dirty="0">
              <a:solidFill>
                <a:srgbClr val="646B86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4522786" y="2647695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b="1" kern="1200" cap="all" dirty="0" smtClean="0"/>
              <a:t>Rozšířené</a:t>
            </a:r>
            <a:endParaRPr lang="cs-CZ" sz="2300" b="1" kern="1200" cap="all" dirty="0"/>
          </a:p>
        </p:txBody>
      </p:sp>
      <p:sp>
        <p:nvSpPr>
          <p:cNvPr id="14" name="Volný tvar 13"/>
          <p:cNvSpPr/>
          <p:nvPr/>
        </p:nvSpPr>
        <p:spPr>
          <a:xfrm>
            <a:off x="4567168" y="3631761"/>
            <a:ext cx="4212770" cy="31096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marL="714375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Tiskárna</a:t>
            </a:r>
          </a:p>
          <a:p>
            <a:pPr marL="714375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Skener</a:t>
            </a:r>
          </a:p>
          <a:p>
            <a:pPr marL="714375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Web kamera</a:t>
            </a:r>
          </a:p>
          <a:p>
            <a:pPr marL="714375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Mikrofon</a:t>
            </a:r>
          </a:p>
          <a:p>
            <a:pPr marL="714375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Reproduktory</a:t>
            </a:r>
          </a:p>
          <a:p>
            <a:pPr marL="714375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Digitální kamera, fotoaparát</a:t>
            </a:r>
            <a:endParaRPr lang="cs-CZ" sz="2300" dirty="0"/>
          </a:p>
        </p:txBody>
      </p:sp>
      <p:sp>
        <p:nvSpPr>
          <p:cNvPr id="15" name="Volný tvar 14"/>
          <p:cNvSpPr/>
          <p:nvPr/>
        </p:nvSpPr>
        <p:spPr>
          <a:xfrm>
            <a:off x="416430" y="2647695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b="1" cap="all" dirty="0" smtClean="0"/>
              <a:t>Základní</a:t>
            </a:r>
            <a:endParaRPr lang="cs-CZ" sz="2300" b="1" kern="1200" cap="all" dirty="0"/>
          </a:p>
        </p:txBody>
      </p:sp>
      <p:sp>
        <p:nvSpPr>
          <p:cNvPr id="18" name="Volný tvar 17"/>
          <p:cNvSpPr/>
          <p:nvPr/>
        </p:nvSpPr>
        <p:spPr>
          <a:xfrm>
            <a:off x="416291" y="3631762"/>
            <a:ext cx="3924739" cy="2680211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marL="9906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kern="1200" dirty="0" smtClean="0"/>
              <a:t>Monitor</a:t>
            </a:r>
          </a:p>
          <a:p>
            <a:pPr marL="9906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Klávesnice</a:t>
            </a:r>
            <a:endParaRPr lang="cs-CZ" sz="2300" kern="1200" dirty="0" smtClean="0"/>
          </a:p>
          <a:p>
            <a:pPr marL="9906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Myš</a:t>
            </a:r>
          </a:p>
        </p:txBody>
      </p:sp>
    </p:spTree>
    <p:extLst>
      <p:ext uri="{BB962C8B-B14F-4D97-AF65-F5344CB8AC3E}">
        <p14:creationId xmlns:p14="http://schemas.microsoft.com/office/powerpoint/2010/main" val="8824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Periferie</a:t>
            </a:r>
            <a:endParaRPr lang="cs-CZ" sz="3600" dirty="0"/>
          </a:p>
        </p:txBody>
      </p:sp>
      <p:sp>
        <p:nvSpPr>
          <p:cNvPr id="5" name="Obdélník 4"/>
          <p:cNvSpPr/>
          <p:nvPr/>
        </p:nvSpPr>
        <p:spPr>
          <a:xfrm>
            <a:off x="399469" y="1072516"/>
            <a:ext cx="830270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>
              <a:spcBef>
                <a:spcPts val="600"/>
              </a:spcBef>
              <a:buClr>
                <a:srgbClr val="D16349"/>
              </a:buClr>
              <a:buSzPct val="80000"/>
            </a:pPr>
            <a:r>
              <a:rPr lang="cs-CZ" sz="2200" b="1" cap="all" dirty="0" smtClean="0">
                <a:solidFill>
                  <a:srgbClr val="646B8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Můžeme </a:t>
            </a:r>
            <a:r>
              <a:rPr lang="cs-CZ" sz="2200" b="1" cap="all" dirty="0" smtClean="0">
                <a:solidFill>
                  <a:srgbClr val="646B8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také</a:t>
            </a:r>
            <a:r>
              <a:rPr lang="cs-CZ" sz="2200" b="1" cap="all" dirty="0" smtClean="0">
                <a:solidFill>
                  <a:srgbClr val="646B8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2200" b="1" cap="all" dirty="0" smtClean="0">
                <a:solidFill>
                  <a:srgbClr val="646B8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rozdělit na </a:t>
            </a:r>
            <a:r>
              <a:rPr lang="cs-CZ" sz="2200" b="1" cap="all" dirty="0" smtClean="0">
                <a:solidFill>
                  <a:srgbClr val="646B8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vstupní a výstupní</a:t>
            </a:r>
            <a:endParaRPr lang="cs-CZ" sz="2200" b="1" cap="all" dirty="0">
              <a:solidFill>
                <a:srgbClr val="646B86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4522786" y="2647695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b="1" kern="1200" cap="all" dirty="0" smtClean="0"/>
              <a:t>Výstupní</a:t>
            </a:r>
            <a:endParaRPr lang="cs-CZ" sz="2300" b="1" kern="1200" cap="all" dirty="0"/>
          </a:p>
        </p:txBody>
      </p:sp>
      <p:sp>
        <p:nvSpPr>
          <p:cNvPr id="14" name="Volný tvar 13"/>
          <p:cNvSpPr/>
          <p:nvPr/>
        </p:nvSpPr>
        <p:spPr>
          <a:xfrm>
            <a:off x="4567168" y="3631761"/>
            <a:ext cx="4212770" cy="310960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marL="714375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Monitor </a:t>
            </a:r>
          </a:p>
          <a:p>
            <a:pPr marL="714375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Tiskárna</a:t>
            </a:r>
            <a:endParaRPr lang="cs-CZ" sz="2300" dirty="0" smtClean="0"/>
          </a:p>
          <a:p>
            <a:pPr marL="714375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Reproduktory</a:t>
            </a:r>
          </a:p>
          <a:p>
            <a:pPr marL="714375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Dataprojektor</a:t>
            </a:r>
          </a:p>
          <a:p>
            <a:pPr marL="714375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smtClean="0"/>
              <a:t>Plotr</a:t>
            </a:r>
            <a:endParaRPr lang="cs-CZ" sz="2300" dirty="0" smtClean="0"/>
          </a:p>
        </p:txBody>
      </p:sp>
      <p:sp>
        <p:nvSpPr>
          <p:cNvPr id="15" name="Volný tvar 14"/>
          <p:cNvSpPr/>
          <p:nvPr/>
        </p:nvSpPr>
        <p:spPr>
          <a:xfrm>
            <a:off x="416430" y="2647695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b="1" cap="all" dirty="0" smtClean="0"/>
              <a:t>Vstupní</a:t>
            </a:r>
            <a:endParaRPr lang="cs-CZ" sz="2300" b="1" kern="1200" cap="all" dirty="0"/>
          </a:p>
        </p:txBody>
      </p:sp>
      <p:sp>
        <p:nvSpPr>
          <p:cNvPr id="18" name="Volný tvar 17"/>
          <p:cNvSpPr/>
          <p:nvPr/>
        </p:nvSpPr>
        <p:spPr>
          <a:xfrm>
            <a:off x="416291" y="3631762"/>
            <a:ext cx="3924739" cy="2680211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92500" lnSpcReduction="10000"/>
          </a:bodyPr>
          <a:lstStyle/>
          <a:p>
            <a:pPr marL="9906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kern="1200" dirty="0" smtClean="0"/>
              <a:t>Monitor</a:t>
            </a:r>
          </a:p>
          <a:p>
            <a:pPr marL="9906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Klávesnice</a:t>
            </a:r>
            <a:endParaRPr lang="cs-CZ" sz="2300" kern="1200" dirty="0" smtClean="0"/>
          </a:p>
          <a:p>
            <a:pPr marL="9906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Myš</a:t>
            </a:r>
          </a:p>
          <a:p>
            <a:pPr marL="9906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Skener</a:t>
            </a:r>
          </a:p>
          <a:p>
            <a:pPr marL="9906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Mikrofon</a:t>
            </a:r>
          </a:p>
          <a:p>
            <a:pPr marL="9906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Čtečka čárových kódů</a:t>
            </a:r>
          </a:p>
          <a:p>
            <a:pPr marL="99060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cs-CZ" sz="2300" dirty="0" smtClean="0"/>
              <a:t>Kamera, fotoaparát</a:t>
            </a: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114793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Monitor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2411608"/>
            <a:ext cx="3704521" cy="4204612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Základní parametry monitoru:</a:t>
            </a: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282575" indent="-282575"/>
            <a:r>
              <a:rPr lang="cs-CZ" sz="2100" b="1" dirty="0" smtClean="0">
                <a:latin typeface="Times New Roman" pitchFamily="18" charset="0"/>
                <a:cs typeface="Times New Roman" pitchFamily="18" charset="0"/>
              </a:rPr>
              <a:t>Velikost – </a:t>
            </a: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měří se jako úhlopříčka v palcích. Dnes velikosti 19“ 22“ a více podle použití</a:t>
            </a:r>
          </a:p>
          <a:p>
            <a:pPr marL="282575" indent="-282575"/>
            <a:r>
              <a:rPr lang="cs-CZ" sz="2100" b="1" dirty="0" smtClean="0">
                <a:latin typeface="Times New Roman" pitchFamily="18" charset="0"/>
                <a:cs typeface="Times New Roman" pitchFamily="18" charset="0"/>
              </a:rPr>
              <a:t>Rozlišení – </a:t>
            </a: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udává z kolika bodů (pixelů) je obraz na monitorů složen. V současnosti se rozlišení pohybuje řádově : </a:t>
            </a:r>
            <a:r>
              <a:rPr lang="cs-CZ" sz="2100" dirty="0">
                <a:latin typeface="Times New Roman" pitchFamily="18" charset="0"/>
                <a:cs typeface="Times New Roman" pitchFamily="18" charset="0"/>
              </a:rPr>
              <a:t>1024 x 768 </a:t>
            </a: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až </a:t>
            </a:r>
            <a:r>
              <a:rPr lang="cs-CZ" sz="2100" dirty="0">
                <a:latin typeface="Times New Roman" pitchFamily="18" charset="0"/>
                <a:cs typeface="Times New Roman" pitchFamily="18" charset="0"/>
              </a:rPr>
              <a:t>2048 x </a:t>
            </a: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1152</a:t>
            </a:r>
          </a:p>
          <a:p>
            <a:pPr marL="282575" indent="-282575"/>
            <a:r>
              <a:rPr lang="cs-CZ" sz="2100" b="1" dirty="0" smtClean="0">
                <a:latin typeface="Times New Roman" pitchFamily="18" charset="0"/>
                <a:cs typeface="Times New Roman" pitchFamily="18" charset="0"/>
              </a:rPr>
              <a:t>Poměr stran – </a:t>
            </a: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udává zda jde o klasický 4:3 nebo tzv. širokoúhlý monitor 16:9 případně 16:10</a:t>
            </a:r>
          </a:p>
          <a:p>
            <a:pPr marL="0" indent="0">
              <a:buNone/>
            </a:pP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Dnes už se používají výhradně LCD monitory, které nahradily předcházející CRT (vakuové) monitory. Nové monitory jsou méně škodlivé pro zrak, nejsou tak energeticky náročné a zabírají měně místa na pracovním stole.</a:t>
            </a:r>
          </a:p>
          <a:p>
            <a:pPr marL="282575" indent="-282575"/>
            <a:endParaRPr lang="cs-CZ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2575" indent="-282575"/>
            <a:endParaRPr lang="cs-CZ" dirty="0" smtClean="0"/>
          </a:p>
          <a:p>
            <a:pPr marL="282575" indent="-282575"/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1196752"/>
            <a:ext cx="8640958" cy="11428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Monitor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patří mezi tzv. výstupní zařízení. Jeho hlavní funkcí je že uživateli zobrazuje informace které jsou v počítači zpracovány. Může zobrazovat jak texty tak samozřejmě i obrázky. K počítači se připojuje pomocí speciálního kabelu ke grafické kartě. Připojení může být analogovým nebo digitálním signálem podle možnosti monitoru.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Soubor:LG L194WT-SF LCD moni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39580"/>
            <a:ext cx="4423504" cy="380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4372346" y="6147474"/>
            <a:ext cx="4407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/>
              <a:t>LG L194WT-SF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Tiskárny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2411608"/>
            <a:ext cx="3704521" cy="4204612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Základní parametry tiskáren:</a:t>
            </a: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282575" indent="-282575"/>
            <a:r>
              <a:rPr lang="cs-CZ" sz="2100" b="1" dirty="0" smtClean="0">
                <a:latin typeface="Times New Roman" pitchFamily="18" charset="0"/>
                <a:cs typeface="Times New Roman" pitchFamily="18" charset="0"/>
              </a:rPr>
              <a:t>Formát tisku: </a:t>
            </a: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Udává na jaké formáty papíru je možno tisknout. Nejčastěji je to formát A4, dále se používají formáty A3. Větší tiskárny jsou nahrazeny tzv. Plotry pro velkoformátový tisk.</a:t>
            </a:r>
          </a:p>
          <a:p>
            <a:pPr marL="282575" indent="-282575"/>
            <a:r>
              <a:rPr lang="cs-CZ" sz="2100" b="1" dirty="0" smtClean="0">
                <a:latin typeface="Times New Roman" pitchFamily="18" charset="0"/>
                <a:cs typeface="Times New Roman" pitchFamily="18" charset="0"/>
              </a:rPr>
              <a:t>Rozlišení (DPI)– </a:t>
            </a: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udává  kolik bodů (pixelů) dokáže rozlišit na vzdálenosti jednoho palce při tisku. (2,54cm). V současnosti se rozlišení pohybuje řádově : od 300 x 300 u jehličkových tiskáren až po 4800 u inkoustových pro tisk grafiky.</a:t>
            </a:r>
          </a:p>
          <a:p>
            <a:pPr marL="282575" indent="-282575"/>
            <a:r>
              <a:rPr lang="cs-CZ" sz="2100" b="1" dirty="0" smtClean="0">
                <a:latin typeface="Times New Roman" pitchFamily="18" charset="0"/>
                <a:cs typeface="Times New Roman" pitchFamily="18" charset="0"/>
              </a:rPr>
              <a:t>Rychlost tisku – </a:t>
            </a: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udává kolik stránek tiskárna vytiskne za minutu, udává se jak pro barevný tak černobílý tisk, u jehličkových tiskáren se rychlost udává počtem znaků za sekundu. Dnešní rychlosti se pohybuji 5 -30 stránek za minutu podle typu tiskárny</a:t>
            </a:r>
          </a:p>
          <a:p>
            <a:pPr marL="0" indent="0">
              <a:buNone/>
            </a:pPr>
            <a:r>
              <a:rPr lang="cs-CZ" sz="2100" dirty="0" smtClean="0">
                <a:latin typeface="Times New Roman" pitchFamily="18" charset="0"/>
                <a:cs typeface="Times New Roman" pitchFamily="18" charset="0"/>
              </a:rPr>
              <a:t>U tiskáren se udává ještě několik dalších parametrů a vlastností. Podrobností najdeme například zde:</a:t>
            </a:r>
          </a:p>
          <a:p>
            <a:pPr marL="0" indent="0" algn="ctr">
              <a:buNone/>
            </a:pPr>
            <a:r>
              <a:rPr lang="cs-CZ" sz="22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TISKÁRNY</a:t>
            </a:r>
            <a:endParaRPr lang="cs-CZ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2575" indent="-282575"/>
            <a:endParaRPr lang="cs-CZ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2575" indent="-282575"/>
            <a:endParaRPr lang="cs-CZ" dirty="0" smtClean="0"/>
          </a:p>
          <a:p>
            <a:pPr marL="282575" indent="-282575"/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1196752"/>
            <a:ext cx="8640958" cy="1142829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Tiskárna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patří mezi tzv. výstupní zařízení. Umožňuje nám data z počítače převést do tištěné podoby. Nejčastěji na papír, v dnešní době se dá ale také tisknout na speciální materiály, jako jsou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třeba folie. 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372346" y="6147474"/>
            <a:ext cx="47716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2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Inkoustová tiskárna Canon S520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339581"/>
            <a:ext cx="4859854" cy="3681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8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TISKÁRNY</a:t>
            </a:r>
            <a:endParaRPr lang="cs-CZ" sz="36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2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Zkuste doplnit jaké znáte </a:t>
            </a:r>
            <a:r>
              <a:rPr lang="cs-CZ" sz="2200" b="1" cap="all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druhy tiskáren</a:t>
            </a:r>
            <a:endParaRPr lang="cs-CZ" sz="2400" dirty="0" smtClean="0">
              <a:hlinkClick r:id="rId2" tooltip="Informační technologie"/>
            </a:endParaRP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Typy tiskáren 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627784" y="1548105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/>
              <a:t>JEHLIČKOVÁ</a:t>
            </a:r>
            <a:endParaRPr lang="cs-CZ" sz="2400" b="1" dirty="0"/>
          </a:p>
        </p:txBody>
      </p:sp>
      <p:sp>
        <p:nvSpPr>
          <p:cNvPr id="16" name="Volný tvar 15"/>
          <p:cNvSpPr/>
          <p:nvPr/>
        </p:nvSpPr>
        <p:spPr>
          <a:xfrm>
            <a:off x="2627784" y="3480161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LASEROVÁ</a:t>
            </a:r>
            <a:endParaRPr lang="cs-CZ" sz="2300" kern="1200" dirty="0" smtClean="0"/>
          </a:p>
        </p:txBody>
      </p:sp>
      <p:sp>
        <p:nvSpPr>
          <p:cNvPr id="17" name="Volný tvar 16"/>
          <p:cNvSpPr/>
          <p:nvPr/>
        </p:nvSpPr>
        <p:spPr>
          <a:xfrm>
            <a:off x="2627784" y="4445233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/>
              <a:t>TERMOTISKÁRNA</a:t>
            </a:r>
          </a:p>
        </p:txBody>
      </p:sp>
      <p:sp>
        <p:nvSpPr>
          <p:cNvPr id="18" name="Volný tvar 17"/>
          <p:cNvSpPr/>
          <p:nvPr/>
        </p:nvSpPr>
        <p:spPr>
          <a:xfrm>
            <a:off x="2627784" y="2529519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/>
              <a:t>INKOUSTOVÁ</a:t>
            </a:r>
            <a:endParaRPr lang="cs-CZ" sz="2300" kern="1200" dirty="0"/>
          </a:p>
        </p:txBody>
      </p:sp>
      <p:sp>
        <p:nvSpPr>
          <p:cNvPr id="19" name="Volný tvar 18"/>
          <p:cNvSpPr/>
          <p:nvPr/>
        </p:nvSpPr>
        <p:spPr>
          <a:xfrm>
            <a:off x="2627784" y="5442597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cap="all" dirty="0"/>
              <a:t>Speciální tiskárny, plotry </a:t>
            </a:r>
          </a:p>
        </p:txBody>
      </p:sp>
    </p:spTree>
    <p:extLst>
      <p:ext uri="{BB962C8B-B14F-4D97-AF65-F5344CB8AC3E}">
        <p14:creationId xmlns:p14="http://schemas.microsoft.com/office/powerpoint/2010/main" val="57418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Jehličková tiskárna</a:t>
            </a:r>
            <a:endParaRPr lang="cs-CZ" sz="3600" dirty="0"/>
          </a:p>
        </p:txBody>
      </p:sp>
      <p:sp>
        <p:nvSpPr>
          <p:cNvPr id="14" name="Volný tvar 13"/>
          <p:cNvSpPr/>
          <p:nvPr/>
        </p:nvSpPr>
        <p:spPr>
          <a:xfrm>
            <a:off x="4632400" y="2708920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Špatná kvalita tisku</a:t>
            </a: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/>
              <a:t>VÝHODY</a:t>
            </a:r>
            <a:endParaRPr lang="cs-CZ" sz="2400" b="1" dirty="0"/>
          </a:p>
        </p:txBody>
      </p:sp>
      <p:sp>
        <p:nvSpPr>
          <p:cNvPr id="18" name="Volný tvar 17"/>
          <p:cNvSpPr/>
          <p:nvPr/>
        </p:nvSpPr>
        <p:spPr>
          <a:xfrm>
            <a:off x="4632400" y="1723214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smtClean="0"/>
              <a:t>NEVÝHODY</a:t>
            </a:r>
            <a:endParaRPr lang="cs-CZ" sz="2300" kern="1200" dirty="0"/>
          </a:p>
        </p:txBody>
      </p:sp>
      <p:sp>
        <p:nvSpPr>
          <p:cNvPr id="19" name="Volný tvar 18"/>
          <p:cNvSpPr/>
          <p:nvPr/>
        </p:nvSpPr>
        <p:spPr>
          <a:xfrm>
            <a:off x="4679709" y="3618292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Pomalá při tisku grafiky</a:t>
            </a:r>
            <a:endParaRPr lang="cs-CZ" sz="2300" kern="1200" dirty="0"/>
          </a:p>
        </p:txBody>
      </p:sp>
      <p:sp>
        <p:nvSpPr>
          <p:cNvPr id="20" name="Volný tvar 19"/>
          <p:cNvSpPr/>
          <p:nvPr/>
        </p:nvSpPr>
        <p:spPr>
          <a:xfrm>
            <a:off x="4679709" y="4527664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Omezená barevná paleta</a:t>
            </a:r>
            <a:endParaRPr lang="cs-CZ" sz="2300" kern="1200" dirty="0"/>
          </a:p>
        </p:txBody>
      </p:sp>
      <p:sp>
        <p:nvSpPr>
          <p:cNvPr id="21" name="Volný tvar 20"/>
          <p:cNvSpPr/>
          <p:nvPr/>
        </p:nvSpPr>
        <p:spPr>
          <a:xfrm>
            <a:off x="4703360" y="5517232"/>
            <a:ext cx="3924739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/>
              <a:t>Hlučná</a:t>
            </a:r>
            <a:endParaRPr lang="cs-CZ" sz="2300" kern="1200" dirty="0"/>
          </a:p>
        </p:txBody>
      </p:sp>
      <p:sp>
        <p:nvSpPr>
          <p:cNvPr id="22" name="Volný tvar 21"/>
          <p:cNvSpPr/>
          <p:nvPr/>
        </p:nvSpPr>
        <p:spPr>
          <a:xfrm>
            <a:off x="395537" y="2708920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Malé provozní náklady</a:t>
            </a:r>
            <a:endParaRPr lang="cs-CZ" sz="2300" kern="1200" dirty="0"/>
          </a:p>
        </p:txBody>
      </p:sp>
      <p:sp>
        <p:nvSpPr>
          <p:cNvPr id="23" name="Volný tvar 22"/>
          <p:cNvSpPr/>
          <p:nvPr/>
        </p:nvSpPr>
        <p:spPr>
          <a:xfrm>
            <a:off x="442846" y="3618292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Barva „dochází“ postupně</a:t>
            </a:r>
            <a:endParaRPr lang="cs-CZ" sz="2300" kern="1200" dirty="0"/>
          </a:p>
        </p:txBody>
      </p:sp>
      <p:sp>
        <p:nvSpPr>
          <p:cNvPr id="24" name="Volný tvar 23"/>
          <p:cNvSpPr/>
          <p:nvPr/>
        </p:nvSpPr>
        <p:spPr>
          <a:xfrm>
            <a:off x="442846" y="4527664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Tisk na propisovací papír </a:t>
            </a: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(několik kopií)</a:t>
            </a:r>
            <a:endParaRPr lang="cs-CZ" sz="2300" kern="1200" dirty="0"/>
          </a:p>
        </p:txBody>
      </p:sp>
      <p:sp>
        <p:nvSpPr>
          <p:cNvPr id="25" name="Volný tvar 24"/>
          <p:cNvSpPr/>
          <p:nvPr/>
        </p:nvSpPr>
        <p:spPr>
          <a:xfrm>
            <a:off x="466497" y="5517232"/>
            <a:ext cx="3926778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Možnost použití traktorového papíru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202752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6877</TotalTime>
  <Words>1164</Words>
  <Application>Microsoft Office PowerPoint</Application>
  <PresentationFormat>Předvádění na obrazovce (4:3)</PresentationFormat>
  <Paragraphs>213</Paragraphs>
  <Slides>21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31" baseType="lpstr">
      <vt:lpstr>Arial</vt:lpstr>
      <vt:lpstr>Calibri</vt:lpstr>
      <vt:lpstr>Georgia</vt:lpstr>
      <vt:lpstr>Gill Sans MT</vt:lpstr>
      <vt:lpstr>Times New Roman</vt:lpstr>
      <vt:lpstr>Trebuchet MS</vt:lpstr>
      <vt:lpstr>Verdana</vt:lpstr>
      <vt:lpstr>Wingdings 2</vt:lpstr>
      <vt:lpstr>Slunovrat</vt:lpstr>
      <vt:lpstr>Aerodynamika</vt:lpstr>
      <vt:lpstr>Prezentace aplikace PowerPoint</vt:lpstr>
      <vt:lpstr>opakování</vt:lpstr>
      <vt:lpstr>Periferie</vt:lpstr>
      <vt:lpstr>Periferie</vt:lpstr>
      <vt:lpstr>Monitor</vt:lpstr>
      <vt:lpstr>Tiskárny</vt:lpstr>
      <vt:lpstr>TISKÁRNY</vt:lpstr>
      <vt:lpstr>Typy tiskáren </vt:lpstr>
      <vt:lpstr>Jehličková tiskárna</vt:lpstr>
      <vt:lpstr>Inkoustová tiskárna</vt:lpstr>
      <vt:lpstr>Laserová tiskárna</vt:lpstr>
      <vt:lpstr>Skener</vt:lpstr>
      <vt:lpstr>skener</vt:lpstr>
      <vt:lpstr>Typy podle konstrukce</vt:lpstr>
      <vt:lpstr>Hlavní parametry skeneru</vt:lpstr>
      <vt:lpstr>dataprojektor</vt:lpstr>
      <vt:lpstr>Typy podle výrobní technologie</vt:lpstr>
      <vt:lpstr>Základní parametry projektorů</vt:lpstr>
      <vt:lpstr>Použitá literatura, citace </vt:lpstr>
      <vt:lpstr>Použitá literatura, citace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Periferie počítače, rozdělení, funkce</dc:title>
  <dc:creator>SŠZePř</dc:creator>
  <cp:lastModifiedBy>Ing. Jan Prašivka</cp:lastModifiedBy>
  <cp:revision>210</cp:revision>
  <dcterms:created xsi:type="dcterms:W3CDTF">2012-07-01T09:09:54Z</dcterms:created>
  <dcterms:modified xsi:type="dcterms:W3CDTF">2013-11-14T06:14:31Z</dcterms:modified>
</cp:coreProperties>
</file>