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9" r:id="rId3"/>
    <p:sldId id="278" r:id="rId4"/>
    <p:sldId id="279" r:id="rId5"/>
    <p:sldId id="280" r:id="rId6"/>
    <p:sldId id="281" r:id="rId7"/>
    <p:sldId id="283" r:id="rId8"/>
    <p:sldId id="282" r:id="rId9"/>
    <p:sldId id="284" r:id="rId10"/>
    <p:sldId id="287" r:id="rId11"/>
    <p:sldId id="286" r:id="rId12"/>
    <p:sldId id="285" r:id="rId13"/>
    <p:sldId id="288" r:id="rId14"/>
    <p:sldId id="291" r:id="rId15"/>
    <p:sldId id="290" r:id="rId16"/>
    <p:sldId id="292" r:id="rId17"/>
    <p:sldId id="289"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54AE69A2-97EF-4896-BCE1-F5A926F6966A}">
          <p14:sldIdLst>
            <p14:sldId id="259"/>
            <p14:sldId id="278"/>
            <p14:sldId id="279"/>
            <p14:sldId id="280"/>
          </p14:sldIdLst>
        </p14:section>
        <p14:section name="Oddíl bez názvu" id="{F46804FE-B9A3-41DD-8849-F0E87E180A94}">
          <p14:sldIdLst>
            <p14:sldId id="281"/>
            <p14:sldId id="283"/>
            <p14:sldId id="282"/>
            <p14:sldId id="284"/>
            <p14:sldId id="287"/>
            <p14:sldId id="286"/>
            <p14:sldId id="285"/>
            <p14:sldId id="288"/>
            <p14:sldId id="291"/>
            <p14:sldId id="290"/>
            <p14:sldId id="292"/>
            <p14:sldId id="289"/>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4" autoAdjust="0"/>
    <p:restoredTop sz="94660"/>
  </p:normalViewPr>
  <p:slideViewPr>
    <p:cSldViewPr>
      <p:cViewPr varScale="1">
        <p:scale>
          <a:sx n="103" d="100"/>
          <a:sy n="103" d="100"/>
        </p:scale>
        <p:origin x="270" y="10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16C88-C4C3-4E16-91BA-2992C9B4AA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26BE3C3C-7EDE-4EF2-82D6-D27A4C824521}">
      <dgm:prSet/>
      <dgm:spPr/>
      <dgm:t>
        <a:bodyPr/>
        <a:lstStyle/>
        <a:p>
          <a:pPr rtl="0"/>
          <a:r>
            <a:rPr lang="cs-CZ" b="1" dirty="0" smtClean="0"/>
            <a:t>INFORMACE</a:t>
          </a:r>
          <a:r>
            <a:rPr lang="cs-CZ" dirty="0" smtClean="0"/>
            <a:t> </a:t>
          </a:r>
          <a:endParaRPr lang="cs-CZ" dirty="0"/>
        </a:p>
      </dgm:t>
    </dgm:pt>
    <dgm:pt modelId="{0BDE7BA3-16F7-4445-B926-E47D668547E4}" type="parTrans" cxnId="{BF42A1E4-BEFB-4D76-A4F2-57E1BBB91F05}">
      <dgm:prSet/>
      <dgm:spPr/>
      <dgm:t>
        <a:bodyPr/>
        <a:lstStyle/>
        <a:p>
          <a:endParaRPr lang="cs-CZ"/>
        </a:p>
      </dgm:t>
    </dgm:pt>
    <dgm:pt modelId="{9F08D4AB-854A-4B8F-8387-253E73E89298}" type="sibTrans" cxnId="{BF42A1E4-BEFB-4D76-A4F2-57E1BBB91F05}">
      <dgm:prSet/>
      <dgm:spPr/>
      <dgm:t>
        <a:bodyPr/>
        <a:lstStyle/>
        <a:p>
          <a:endParaRPr lang="cs-CZ"/>
        </a:p>
      </dgm:t>
    </dgm:pt>
    <dgm:pt modelId="{A10CB1B9-0E8A-4BBC-9F7B-7F4427E3164F}">
      <dgm:prSet/>
      <dgm:spPr/>
      <dgm:t>
        <a:bodyPr/>
        <a:lstStyle/>
        <a:p>
          <a:r>
            <a:rPr lang="cs-CZ" dirty="0" smtClean="0"/>
            <a:t>KDE ZÍSKÁME INFORMACE</a:t>
          </a:r>
        </a:p>
        <a:p>
          <a:r>
            <a:rPr lang="cs-CZ" b="1" dirty="0" smtClean="0"/>
            <a:t>INFORMACE</a:t>
          </a:r>
          <a:endParaRPr lang="cs-CZ" dirty="0"/>
        </a:p>
      </dgm:t>
    </dgm:pt>
    <dgm:pt modelId="{40572D9D-33F4-4E45-BEEA-CD4BC03CA228}" type="parTrans" cxnId="{9873CD87-4257-4BA8-B9D6-5AC034A896FD}">
      <dgm:prSet/>
      <dgm:spPr/>
      <dgm:t>
        <a:bodyPr/>
        <a:lstStyle/>
        <a:p>
          <a:endParaRPr lang="cs-CZ"/>
        </a:p>
      </dgm:t>
    </dgm:pt>
    <dgm:pt modelId="{7771F4B0-D91A-4931-8778-F98F20A34B2B}" type="sibTrans" cxnId="{9873CD87-4257-4BA8-B9D6-5AC034A896FD}">
      <dgm:prSet/>
      <dgm:spPr/>
      <dgm:t>
        <a:bodyPr/>
        <a:lstStyle/>
        <a:p>
          <a:endParaRPr lang="cs-CZ"/>
        </a:p>
      </dgm:t>
    </dgm:pt>
    <dgm:pt modelId="{3F2EA227-43E3-4310-B152-5C4330E99BBC}">
      <dgm:prSet/>
      <dgm:spPr/>
      <dgm:t>
        <a:bodyPr/>
        <a:lstStyle/>
        <a:p>
          <a:r>
            <a:rPr lang="cs-CZ" dirty="0" smtClean="0"/>
            <a:t>PRÁCE S </a:t>
          </a:r>
          <a:r>
            <a:rPr lang="cs-CZ" b="1" dirty="0" smtClean="0"/>
            <a:t>INFORMACEMI</a:t>
          </a:r>
        </a:p>
      </dgm:t>
    </dgm:pt>
    <dgm:pt modelId="{73E25C77-7810-4857-BC03-0B7F228B18F9}" type="parTrans" cxnId="{0CD747FF-CE7E-4FEF-8828-56FCA6D82275}">
      <dgm:prSet/>
      <dgm:spPr/>
      <dgm:t>
        <a:bodyPr/>
        <a:lstStyle/>
        <a:p>
          <a:endParaRPr lang="cs-CZ"/>
        </a:p>
      </dgm:t>
    </dgm:pt>
    <dgm:pt modelId="{1E2E08AF-243C-4CDB-ADA5-164D8083A0AD}" type="sibTrans" cxnId="{0CD747FF-CE7E-4FEF-8828-56FCA6D82275}">
      <dgm:prSet/>
      <dgm:spPr/>
      <dgm:t>
        <a:bodyPr/>
        <a:lstStyle/>
        <a:p>
          <a:endParaRPr lang="cs-CZ"/>
        </a:p>
      </dgm:t>
    </dgm:pt>
    <dgm:pt modelId="{C297E953-A1DC-472D-9D12-B36C119506AE}">
      <dgm:prSet/>
      <dgm:spPr/>
      <dgm:t>
        <a:bodyPr/>
        <a:lstStyle/>
        <a:p>
          <a:r>
            <a:rPr lang="cs-CZ" dirty="0" smtClean="0"/>
            <a:t>JAK </a:t>
          </a:r>
          <a:r>
            <a:rPr lang="cs-CZ" b="1" dirty="0" smtClean="0"/>
            <a:t>INFORMACE</a:t>
          </a:r>
          <a:r>
            <a:rPr lang="cs-CZ" dirty="0" smtClean="0"/>
            <a:t> OVĚŘÍME</a:t>
          </a:r>
          <a:endParaRPr lang="cs-CZ" dirty="0"/>
        </a:p>
      </dgm:t>
    </dgm:pt>
    <dgm:pt modelId="{6855DA5F-6895-40BF-A2B4-B16CAB4C60F7}" type="parTrans" cxnId="{E85D3044-3278-4D61-97B0-A7606242DBFD}">
      <dgm:prSet/>
      <dgm:spPr/>
      <dgm:t>
        <a:bodyPr/>
        <a:lstStyle/>
        <a:p>
          <a:endParaRPr lang="cs-CZ"/>
        </a:p>
      </dgm:t>
    </dgm:pt>
    <dgm:pt modelId="{B04829F2-7DBD-4D38-943B-34F8146BB575}" type="sibTrans" cxnId="{E85D3044-3278-4D61-97B0-A7606242DBFD}">
      <dgm:prSet/>
      <dgm:spPr/>
      <dgm:t>
        <a:bodyPr/>
        <a:lstStyle/>
        <a:p>
          <a:endParaRPr lang="cs-CZ"/>
        </a:p>
      </dgm:t>
    </dgm:pt>
    <dgm:pt modelId="{A977091A-98C9-42B5-BE10-54904766B344}" type="pres">
      <dgm:prSet presAssocID="{0EE16C88-C4C3-4E16-91BA-2992C9B4AA7A}" presName="Name0" presStyleCnt="0">
        <dgm:presLayoutVars>
          <dgm:dir/>
          <dgm:animLvl val="lvl"/>
          <dgm:resizeHandles val="exact"/>
        </dgm:presLayoutVars>
      </dgm:prSet>
      <dgm:spPr/>
      <dgm:t>
        <a:bodyPr/>
        <a:lstStyle/>
        <a:p>
          <a:endParaRPr lang="cs-CZ"/>
        </a:p>
      </dgm:t>
    </dgm:pt>
    <dgm:pt modelId="{2807764B-76CC-4BED-9F6A-01C17077654B}" type="pres">
      <dgm:prSet presAssocID="{26BE3C3C-7EDE-4EF2-82D6-D27A4C824521}" presName="linNode" presStyleCnt="0"/>
      <dgm:spPr/>
    </dgm:pt>
    <dgm:pt modelId="{364968E6-3301-41B7-9FA8-121874B5EFDA}" type="pres">
      <dgm:prSet presAssocID="{26BE3C3C-7EDE-4EF2-82D6-D27A4C824521}" presName="parentText" presStyleLbl="node1" presStyleIdx="0" presStyleCnt="4" custScaleX="277778">
        <dgm:presLayoutVars>
          <dgm:chMax val="1"/>
          <dgm:bulletEnabled val="1"/>
        </dgm:presLayoutVars>
      </dgm:prSet>
      <dgm:spPr/>
      <dgm:t>
        <a:bodyPr/>
        <a:lstStyle/>
        <a:p>
          <a:endParaRPr lang="cs-CZ"/>
        </a:p>
      </dgm:t>
    </dgm:pt>
    <dgm:pt modelId="{FA2CF158-0024-4052-920E-BA825D332AB9}" type="pres">
      <dgm:prSet presAssocID="{9F08D4AB-854A-4B8F-8387-253E73E89298}" presName="sp" presStyleCnt="0"/>
      <dgm:spPr/>
    </dgm:pt>
    <dgm:pt modelId="{AD88FA85-F320-48D1-AF94-DC0897C0E4E8}" type="pres">
      <dgm:prSet presAssocID="{A10CB1B9-0E8A-4BBC-9F7B-7F4427E3164F}" presName="linNode" presStyleCnt="0"/>
      <dgm:spPr/>
    </dgm:pt>
    <dgm:pt modelId="{F11E7E62-D77F-453C-812C-41C284AD3C7B}" type="pres">
      <dgm:prSet presAssocID="{A10CB1B9-0E8A-4BBC-9F7B-7F4427E3164F}" presName="parentText" presStyleLbl="node1" presStyleIdx="1" presStyleCnt="4" custScaleX="277778">
        <dgm:presLayoutVars>
          <dgm:chMax val="1"/>
          <dgm:bulletEnabled val="1"/>
        </dgm:presLayoutVars>
      </dgm:prSet>
      <dgm:spPr/>
      <dgm:t>
        <a:bodyPr/>
        <a:lstStyle/>
        <a:p>
          <a:endParaRPr lang="cs-CZ"/>
        </a:p>
      </dgm:t>
    </dgm:pt>
    <dgm:pt modelId="{A8BD6BF0-01DB-427E-B421-C25CCF18E363}" type="pres">
      <dgm:prSet presAssocID="{7771F4B0-D91A-4931-8778-F98F20A34B2B}" presName="sp" presStyleCnt="0"/>
      <dgm:spPr/>
    </dgm:pt>
    <dgm:pt modelId="{1A28A3D7-BE6F-4B02-8E84-D9B0F91384C9}" type="pres">
      <dgm:prSet presAssocID="{3F2EA227-43E3-4310-B152-5C4330E99BBC}" presName="linNode" presStyleCnt="0"/>
      <dgm:spPr/>
    </dgm:pt>
    <dgm:pt modelId="{4916B510-A185-4729-9073-1F29C9DC715E}" type="pres">
      <dgm:prSet presAssocID="{3F2EA227-43E3-4310-B152-5C4330E99BBC}" presName="parentText" presStyleLbl="node1" presStyleIdx="2" presStyleCnt="4" custScaleX="277778">
        <dgm:presLayoutVars>
          <dgm:chMax val="1"/>
          <dgm:bulletEnabled val="1"/>
        </dgm:presLayoutVars>
      </dgm:prSet>
      <dgm:spPr/>
      <dgm:t>
        <a:bodyPr/>
        <a:lstStyle/>
        <a:p>
          <a:endParaRPr lang="cs-CZ"/>
        </a:p>
      </dgm:t>
    </dgm:pt>
    <dgm:pt modelId="{9E76815C-ECEE-4B86-8686-CD1642079EC0}" type="pres">
      <dgm:prSet presAssocID="{1E2E08AF-243C-4CDB-ADA5-164D8083A0AD}" presName="sp" presStyleCnt="0"/>
      <dgm:spPr/>
    </dgm:pt>
    <dgm:pt modelId="{02ED3C54-5AC3-4925-BA31-228DCBBF130A}" type="pres">
      <dgm:prSet presAssocID="{C297E953-A1DC-472D-9D12-B36C119506AE}" presName="linNode" presStyleCnt="0"/>
      <dgm:spPr/>
    </dgm:pt>
    <dgm:pt modelId="{DEE5F66A-A40D-4599-BC46-EC69DBAF7869}" type="pres">
      <dgm:prSet presAssocID="{C297E953-A1DC-472D-9D12-B36C119506AE}" presName="parentText" presStyleLbl="node1" presStyleIdx="3" presStyleCnt="4" custScaleX="277778">
        <dgm:presLayoutVars>
          <dgm:chMax val="1"/>
          <dgm:bulletEnabled val="1"/>
        </dgm:presLayoutVars>
      </dgm:prSet>
      <dgm:spPr/>
      <dgm:t>
        <a:bodyPr/>
        <a:lstStyle/>
        <a:p>
          <a:endParaRPr lang="cs-CZ"/>
        </a:p>
      </dgm:t>
    </dgm:pt>
  </dgm:ptLst>
  <dgm:cxnLst>
    <dgm:cxn modelId="{34893A96-1592-444E-AFC5-AEE7D74E5983}" type="presOf" srcId="{3F2EA227-43E3-4310-B152-5C4330E99BBC}" destId="{4916B510-A185-4729-9073-1F29C9DC715E}" srcOrd="0" destOrd="0" presId="urn:microsoft.com/office/officeart/2005/8/layout/vList5"/>
    <dgm:cxn modelId="{0CD747FF-CE7E-4FEF-8828-56FCA6D82275}" srcId="{0EE16C88-C4C3-4E16-91BA-2992C9B4AA7A}" destId="{3F2EA227-43E3-4310-B152-5C4330E99BBC}" srcOrd="2" destOrd="0" parTransId="{73E25C77-7810-4857-BC03-0B7F228B18F9}" sibTransId="{1E2E08AF-243C-4CDB-ADA5-164D8083A0AD}"/>
    <dgm:cxn modelId="{E85D3044-3278-4D61-97B0-A7606242DBFD}" srcId="{0EE16C88-C4C3-4E16-91BA-2992C9B4AA7A}" destId="{C297E953-A1DC-472D-9D12-B36C119506AE}" srcOrd="3" destOrd="0" parTransId="{6855DA5F-6895-40BF-A2B4-B16CAB4C60F7}" sibTransId="{B04829F2-7DBD-4D38-943B-34F8146BB575}"/>
    <dgm:cxn modelId="{9873CD87-4257-4BA8-B9D6-5AC034A896FD}" srcId="{0EE16C88-C4C3-4E16-91BA-2992C9B4AA7A}" destId="{A10CB1B9-0E8A-4BBC-9F7B-7F4427E3164F}" srcOrd="1" destOrd="0" parTransId="{40572D9D-33F4-4E45-BEEA-CD4BC03CA228}" sibTransId="{7771F4B0-D91A-4931-8778-F98F20A34B2B}"/>
    <dgm:cxn modelId="{0DB401B9-29C4-4CC7-A505-7182FE2C264E}" type="presOf" srcId="{26BE3C3C-7EDE-4EF2-82D6-D27A4C824521}" destId="{364968E6-3301-41B7-9FA8-121874B5EFDA}" srcOrd="0" destOrd="0" presId="urn:microsoft.com/office/officeart/2005/8/layout/vList5"/>
    <dgm:cxn modelId="{84B78A29-EF2B-44DA-A79A-E8981765AB3D}" type="presOf" srcId="{A10CB1B9-0E8A-4BBC-9F7B-7F4427E3164F}" destId="{F11E7E62-D77F-453C-812C-41C284AD3C7B}" srcOrd="0" destOrd="0" presId="urn:microsoft.com/office/officeart/2005/8/layout/vList5"/>
    <dgm:cxn modelId="{24053A99-6884-4CFF-BCFB-6A6753CBA1A8}" type="presOf" srcId="{C297E953-A1DC-472D-9D12-B36C119506AE}" destId="{DEE5F66A-A40D-4599-BC46-EC69DBAF7869}" srcOrd="0" destOrd="0" presId="urn:microsoft.com/office/officeart/2005/8/layout/vList5"/>
    <dgm:cxn modelId="{082A1E02-1EED-4D1C-AF2F-1846F45A6D44}" type="presOf" srcId="{0EE16C88-C4C3-4E16-91BA-2992C9B4AA7A}" destId="{A977091A-98C9-42B5-BE10-54904766B344}" srcOrd="0" destOrd="0" presId="urn:microsoft.com/office/officeart/2005/8/layout/vList5"/>
    <dgm:cxn modelId="{BF42A1E4-BEFB-4D76-A4F2-57E1BBB91F05}" srcId="{0EE16C88-C4C3-4E16-91BA-2992C9B4AA7A}" destId="{26BE3C3C-7EDE-4EF2-82D6-D27A4C824521}" srcOrd="0" destOrd="0" parTransId="{0BDE7BA3-16F7-4445-B926-E47D668547E4}" sibTransId="{9F08D4AB-854A-4B8F-8387-253E73E89298}"/>
    <dgm:cxn modelId="{67CD7FF4-07B1-41BF-9F70-075AF30A4D23}" type="presParOf" srcId="{A977091A-98C9-42B5-BE10-54904766B344}" destId="{2807764B-76CC-4BED-9F6A-01C17077654B}" srcOrd="0" destOrd="0" presId="urn:microsoft.com/office/officeart/2005/8/layout/vList5"/>
    <dgm:cxn modelId="{3D3ACB61-AE82-4EFE-870F-5FA083771D90}" type="presParOf" srcId="{2807764B-76CC-4BED-9F6A-01C17077654B}" destId="{364968E6-3301-41B7-9FA8-121874B5EFDA}" srcOrd="0" destOrd="0" presId="urn:microsoft.com/office/officeart/2005/8/layout/vList5"/>
    <dgm:cxn modelId="{72C26110-E2E9-49CF-A1CF-77BD12D69583}" type="presParOf" srcId="{A977091A-98C9-42B5-BE10-54904766B344}" destId="{FA2CF158-0024-4052-920E-BA825D332AB9}" srcOrd="1" destOrd="0" presId="urn:microsoft.com/office/officeart/2005/8/layout/vList5"/>
    <dgm:cxn modelId="{4F988BE5-79BB-41A8-9A76-CBADBF452605}" type="presParOf" srcId="{A977091A-98C9-42B5-BE10-54904766B344}" destId="{AD88FA85-F320-48D1-AF94-DC0897C0E4E8}" srcOrd="2" destOrd="0" presId="urn:microsoft.com/office/officeart/2005/8/layout/vList5"/>
    <dgm:cxn modelId="{71176D38-9302-415B-8F5A-7D5E8346C4E1}" type="presParOf" srcId="{AD88FA85-F320-48D1-AF94-DC0897C0E4E8}" destId="{F11E7E62-D77F-453C-812C-41C284AD3C7B}" srcOrd="0" destOrd="0" presId="urn:microsoft.com/office/officeart/2005/8/layout/vList5"/>
    <dgm:cxn modelId="{0DE4292C-45F8-42CD-8D34-46B5D7C9A6BB}" type="presParOf" srcId="{A977091A-98C9-42B5-BE10-54904766B344}" destId="{A8BD6BF0-01DB-427E-B421-C25CCF18E363}" srcOrd="3" destOrd="0" presId="urn:microsoft.com/office/officeart/2005/8/layout/vList5"/>
    <dgm:cxn modelId="{4327BA14-27F5-4952-AE16-583E4F87A3EC}" type="presParOf" srcId="{A977091A-98C9-42B5-BE10-54904766B344}" destId="{1A28A3D7-BE6F-4B02-8E84-D9B0F91384C9}" srcOrd="4" destOrd="0" presId="urn:microsoft.com/office/officeart/2005/8/layout/vList5"/>
    <dgm:cxn modelId="{F6EDFAC8-F21E-491D-9DA3-7BDF98792407}" type="presParOf" srcId="{1A28A3D7-BE6F-4B02-8E84-D9B0F91384C9}" destId="{4916B510-A185-4729-9073-1F29C9DC715E}" srcOrd="0" destOrd="0" presId="urn:microsoft.com/office/officeart/2005/8/layout/vList5"/>
    <dgm:cxn modelId="{612976F2-6C2E-4EBD-BF6D-1B80CB20C12D}" type="presParOf" srcId="{A977091A-98C9-42B5-BE10-54904766B344}" destId="{9E76815C-ECEE-4B86-8686-CD1642079EC0}" srcOrd="5" destOrd="0" presId="urn:microsoft.com/office/officeart/2005/8/layout/vList5"/>
    <dgm:cxn modelId="{EAF145A4-8093-4276-9A14-E1A5F7128F0C}" type="presParOf" srcId="{A977091A-98C9-42B5-BE10-54904766B344}" destId="{02ED3C54-5AC3-4925-BA31-228DCBBF130A}" srcOrd="6" destOrd="0" presId="urn:microsoft.com/office/officeart/2005/8/layout/vList5"/>
    <dgm:cxn modelId="{BDD22985-B9E6-4DBC-A9B7-6B70365D69D4}" type="presParOf" srcId="{02ED3C54-5AC3-4925-BA31-228DCBBF130A}" destId="{DEE5F66A-A40D-4599-BC46-EC69DBAF786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968E6-3301-41B7-9FA8-121874B5EFDA}">
      <dsp:nvSpPr>
        <dsp:cNvPr id="0" name=""/>
        <dsp:cNvSpPr/>
      </dsp:nvSpPr>
      <dsp:spPr>
        <a:xfrm>
          <a:off x="1616" y="1921"/>
          <a:ext cx="3309135" cy="924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cs-CZ" sz="2000" b="1" kern="1200" dirty="0" smtClean="0"/>
            <a:t>INFORMACE</a:t>
          </a:r>
          <a:r>
            <a:rPr lang="cs-CZ" sz="2000" kern="1200" dirty="0" smtClean="0"/>
            <a:t> </a:t>
          </a:r>
          <a:endParaRPr lang="cs-CZ" sz="2000" kern="1200" dirty="0"/>
        </a:p>
      </dsp:txBody>
      <dsp:txXfrm>
        <a:off x="46731" y="47036"/>
        <a:ext cx="3218905" cy="833950"/>
      </dsp:txXfrm>
    </dsp:sp>
    <dsp:sp modelId="{F11E7E62-D77F-453C-812C-41C284AD3C7B}">
      <dsp:nvSpPr>
        <dsp:cNvPr id="0" name=""/>
        <dsp:cNvSpPr/>
      </dsp:nvSpPr>
      <dsp:spPr>
        <a:xfrm>
          <a:off x="1616" y="972311"/>
          <a:ext cx="3309135" cy="924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cs-CZ" sz="2000" kern="1200" dirty="0" smtClean="0"/>
            <a:t>KDE ZÍSKÁME INFORMACE</a:t>
          </a:r>
        </a:p>
        <a:p>
          <a:pPr lvl="0" algn="ctr" defTabSz="889000">
            <a:lnSpc>
              <a:spcPct val="90000"/>
            </a:lnSpc>
            <a:spcBef>
              <a:spcPct val="0"/>
            </a:spcBef>
            <a:spcAft>
              <a:spcPct val="35000"/>
            </a:spcAft>
          </a:pPr>
          <a:r>
            <a:rPr lang="cs-CZ" sz="2000" b="1" kern="1200" dirty="0" smtClean="0"/>
            <a:t>INFORMACE</a:t>
          </a:r>
          <a:endParaRPr lang="cs-CZ" sz="2000" kern="1200" dirty="0"/>
        </a:p>
      </dsp:txBody>
      <dsp:txXfrm>
        <a:off x="46731" y="1017426"/>
        <a:ext cx="3218905" cy="833950"/>
      </dsp:txXfrm>
    </dsp:sp>
    <dsp:sp modelId="{4916B510-A185-4729-9073-1F29C9DC715E}">
      <dsp:nvSpPr>
        <dsp:cNvPr id="0" name=""/>
        <dsp:cNvSpPr/>
      </dsp:nvSpPr>
      <dsp:spPr>
        <a:xfrm>
          <a:off x="1616" y="1942701"/>
          <a:ext cx="3309135" cy="924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cs-CZ" sz="2000" kern="1200" dirty="0" smtClean="0"/>
            <a:t>PRÁCE S </a:t>
          </a:r>
          <a:r>
            <a:rPr lang="cs-CZ" sz="2000" b="1" kern="1200" dirty="0" smtClean="0"/>
            <a:t>INFORMACEMI</a:t>
          </a:r>
        </a:p>
      </dsp:txBody>
      <dsp:txXfrm>
        <a:off x="46731" y="1987816"/>
        <a:ext cx="3218905" cy="833950"/>
      </dsp:txXfrm>
    </dsp:sp>
    <dsp:sp modelId="{DEE5F66A-A40D-4599-BC46-EC69DBAF7869}">
      <dsp:nvSpPr>
        <dsp:cNvPr id="0" name=""/>
        <dsp:cNvSpPr/>
      </dsp:nvSpPr>
      <dsp:spPr>
        <a:xfrm>
          <a:off x="1616" y="2913091"/>
          <a:ext cx="3309135" cy="924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cs-CZ" sz="2000" kern="1200" dirty="0" smtClean="0"/>
            <a:t>JAK </a:t>
          </a:r>
          <a:r>
            <a:rPr lang="cs-CZ" sz="2000" b="1" kern="1200" dirty="0" smtClean="0"/>
            <a:t>INFORMACE</a:t>
          </a:r>
          <a:r>
            <a:rPr lang="cs-CZ" sz="2000" kern="1200" dirty="0" smtClean="0"/>
            <a:t> OVĚŘÍME</a:t>
          </a:r>
          <a:endParaRPr lang="cs-CZ" sz="2000" kern="1200" dirty="0"/>
        </a:p>
      </dsp:txBody>
      <dsp:txXfrm>
        <a:off x="46731" y="2958206"/>
        <a:ext cx="3218905" cy="83395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6982C-0328-4620-9968-C8F8EDF3EB27}" type="datetimeFigureOut">
              <a:rPr lang="cs-CZ" smtClean="0"/>
              <a:t>6. 9. 2021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D816A-803D-4C66-BF54-EC5D516D63C2}" type="slidenum">
              <a:rPr lang="cs-CZ" smtClean="0"/>
              <a:t>‹#›</a:t>
            </a:fld>
            <a:endParaRPr lang="cs-CZ"/>
          </a:p>
        </p:txBody>
      </p:sp>
    </p:spTree>
    <p:extLst>
      <p:ext uri="{BB962C8B-B14F-4D97-AF65-F5344CB8AC3E}">
        <p14:creationId xmlns:p14="http://schemas.microsoft.com/office/powerpoint/2010/main" val="220066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3965E1-277D-4341-9327-60F292FD89B3}" type="slidenum">
              <a:rPr lang="cs-CZ" smtClean="0">
                <a:solidFill>
                  <a:prstClr val="black"/>
                </a:solidFill>
              </a:rPr>
              <a:pPr/>
              <a:t>1</a:t>
            </a:fld>
            <a:endParaRPr lang="cs-CZ">
              <a:solidFill>
                <a:prstClr val="black"/>
              </a:solidFill>
            </a:endParaRPr>
          </a:p>
        </p:txBody>
      </p:sp>
    </p:spTree>
    <p:extLst>
      <p:ext uri="{BB962C8B-B14F-4D97-AF65-F5344CB8AC3E}">
        <p14:creationId xmlns:p14="http://schemas.microsoft.com/office/powerpoint/2010/main" val="2834325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Kliknutím lze upravit styl.</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7" name="Zástupný symbol pro datum 6"/>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20" name="Zástupný symbol pro zápatí 19"/>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10" name="Zástupný symbol pro číslo snímku 9"/>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8" name="Ová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á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17364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377322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6577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094383E7-97B3-4C05-82A8-BD1FDB51B2F6}" type="datetimeFigureOut">
              <a:rPr lang="cs-CZ" smtClean="0"/>
              <a:t>6. 9. 2021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4383E7-97B3-4C05-82A8-BD1FDB51B2F6}" type="datetimeFigureOut">
              <a:rPr lang="cs-CZ" smtClean="0"/>
              <a:t>6. 9. 2021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94383E7-97B3-4C05-82A8-BD1FDB51B2F6}" type="datetimeFigureOut">
              <a:rPr lang="cs-CZ" smtClean="0"/>
              <a:t>6. 9. 2021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4383E7-97B3-4C05-82A8-BD1FDB51B2F6}" type="datetimeFigureOut">
              <a:rPr lang="cs-CZ" smtClean="0"/>
              <a:t>6. 9. 2021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2DDC47-2BBC-4BB4-B83C-C234377572B4}"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94383E7-97B3-4C05-82A8-BD1FDB51B2F6}" type="datetimeFigureOut">
              <a:rPr lang="cs-CZ" smtClean="0"/>
              <a:t>6. 9. 2021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22DDC47-2BBC-4BB4-B83C-C234377572B4}"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094383E7-97B3-4C05-82A8-BD1FDB51B2F6}" type="datetimeFigureOut">
              <a:rPr lang="cs-CZ" smtClean="0"/>
              <a:t>6. 9. 2021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383E7-97B3-4C05-82A8-BD1FDB51B2F6}" type="datetimeFigureOut">
              <a:rPr lang="cs-CZ" smtClean="0"/>
              <a:t>6. 9. 2021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94383E7-97B3-4C05-82A8-BD1FDB51B2F6}" type="datetimeFigureOut">
              <a:rPr lang="cs-CZ" smtClean="0"/>
              <a:t>6. 9. 2021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39141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94383E7-97B3-4C05-82A8-BD1FDB51B2F6}" type="datetimeFigureOut">
              <a:rPr lang="cs-CZ" smtClean="0"/>
              <a:t>6. 9. 2021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2DDC47-2BBC-4BB4-B83C-C234377572B4}"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94383E7-97B3-4C05-82A8-BD1FDB51B2F6}" type="datetimeFigureOut">
              <a:rPr lang="cs-CZ" smtClean="0"/>
              <a:t>6. 9. 2021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94383E7-97B3-4C05-82A8-BD1FDB51B2F6}" type="datetimeFigureOut">
              <a:rPr lang="cs-CZ" smtClean="0"/>
              <a:t>6. 9. 2021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á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á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04017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5655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8" name="Zástupný symbol pro zápatí 7"/>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9" name="Zástupný symbol pro číslo snímku 8"/>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36008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4" name="Zástupný symbol pro zápatí 3"/>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5" name="Zástupný symbol pro číslo snímku 4"/>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297882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Zástupný symbol pro datum 1"/>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3" name="Zástupný symbol pro zápatí 2"/>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4" name="Zástupný symbol pro číslo snímku 3"/>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62206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5258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D16349"/>
              </a:buClr>
              <a:buSzPct val="80000"/>
              <a:buFont typeface="Wingdings 2"/>
              <a:buNone/>
            </a:pPr>
            <a:endParaRPr lang="en-US" sz="3200">
              <a:solidFill>
                <a:prstClr val="black"/>
              </a:solidFill>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Kliknutím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Tree>
    <p:extLst>
      <p:ext uri="{BB962C8B-B14F-4D97-AF65-F5344CB8AC3E}">
        <p14:creationId xmlns:p14="http://schemas.microsoft.com/office/powerpoint/2010/main" val="373278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á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Kliknutím lze upravit styl.</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475E5C-3C28-4DAB-8CF5-008AB36AF5E3}" type="datetimeFigureOut">
              <a:rPr lang="cs-CZ" smtClean="0">
                <a:solidFill>
                  <a:srgbClr val="C5D1D7">
                    <a:shade val="50000"/>
                    <a:satMod val="200000"/>
                  </a:srgbClr>
                </a:solidFill>
              </a:rPr>
              <a:pPr/>
              <a:t>6. 9. 2021</a:t>
            </a:fld>
            <a:endParaRPr lang="cs-CZ">
              <a:solidFill>
                <a:srgbClr val="C5D1D7">
                  <a:shade val="50000"/>
                  <a:satMod val="200000"/>
                </a:srgbClr>
              </a:solidFill>
            </a:endParaRPr>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solidFill>
                <a:srgbClr val="C5D1D7">
                  <a:shade val="50000"/>
                  <a:satMod val="200000"/>
                </a:srgbClr>
              </a:solidFill>
            </a:endParaRPr>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108514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94383E7-97B3-4C05-82A8-BD1FDB51B2F6}" type="datetimeFigureOut">
              <a:rPr lang="cs-CZ" smtClean="0"/>
              <a:t>6. 9. 2021</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22DDC47-2BBC-4BB4-B83C-C234377572B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www.zlinskedumy.cz/"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hyperlink" Target="http://cs.wikipedia.org/wiki/Optick%C3%A1_mechanika" TargetMode="External"/><Relationship Id="rId3" Type="http://schemas.openxmlformats.org/officeDocument/2006/relationships/hyperlink" Target="http://cs.wikipedia.org/wiki/Monitor_(obrazovka)" TargetMode="External"/><Relationship Id="rId7" Type="http://schemas.openxmlformats.org/officeDocument/2006/relationships/hyperlink" Target="http://cs.wikipedia.org/wiki/Nap%C3%A1jec%C3%AD_zdroj_(po%C4%8D%C3%ADta%C4%8D)" TargetMode="External"/><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hyperlink" Target="http://cs.wikipedia.org/wiki/RAM" TargetMode="External"/><Relationship Id="rId11" Type="http://schemas.openxmlformats.org/officeDocument/2006/relationships/hyperlink" Target="http://cs.wikipedia.org/wiki/Po%C4%8D%C3%ADta%C4%8Dov%C3%A1_my%C5%A1" TargetMode="External"/><Relationship Id="rId5" Type="http://schemas.openxmlformats.org/officeDocument/2006/relationships/hyperlink" Target="http://cs.wikipedia.org/wiki/Procesor" TargetMode="External"/><Relationship Id="rId10" Type="http://schemas.openxmlformats.org/officeDocument/2006/relationships/hyperlink" Target="http://cs.wikipedia.org/wiki/Po%C4%8D%C3%ADta%C4%8Dov%C3%A1_kl%C3%A1vesnice" TargetMode="External"/><Relationship Id="rId4" Type="http://schemas.openxmlformats.org/officeDocument/2006/relationships/hyperlink" Target="http://cs.wikipedia.org/wiki/Z%C3%A1kladn%C3%AD_deska" TargetMode="External"/><Relationship Id="rId9" Type="http://schemas.openxmlformats.org/officeDocument/2006/relationships/hyperlink" Target="http://cs.wikipedia.org/wiki/Pevn%C3%BD_dis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cs.wikipedia.org/wiki/Informa%C4%8Dn%C3%AD_technologi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cs.wikipedia.org/wiki/Informa%C4%8Dn%C3%AD_technologie"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8529" y="188640"/>
            <a:ext cx="5707063"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ulka 9"/>
          <p:cNvGraphicFramePr>
            <a:graphicFrameLocks noGrp="1"/>
          </p:cNvGraphicFramePr>
          <p:nvPr>
            <p:extLst>
              <p:ext uri="{D42A27DB-BD31-4B8C-83A1-F6EECF244321}">
                <p14:modId xmlns:p14="http://schemas.microsoft.com/office/powerpoint/2010/main" val="4148268557"/>
              </p:ext>
            </p:extLst>
          </p:nvPr>
        </p:nvGraphicFramePr>
        <p:xfrm>
          <a:off x="1331640" y="1833324"/>
          <a:ext cx="7560840" cy="4420821"/>
        </p:xfrm>
        <a:graphic>
          <a:graphicData uri="http://schemas.openxmlformats.org/drawingml/2006/table">
            <a:tbl>
              <a:tblPr firstRow="1" firstCol="1"/>
              <a:tblGrid>
                <a:gridCol w="1950561"/>
                <a:gridCol w="5610279"/>
              </a:tblGrid>
              <a:tr h="605878">
                <a:tc>
                  <a:txBody>
                    <a:bodyPr/>
                    <a:lstStyle/>
                    <a:p>
                      <a:pPr algn="l">
                        <a:lnSpc>
                          <a:spcPct val="115000"/>
                        </a:lnSpc>
                        <a:spcAft>
                          <a:spcPts val="0"/>
                        </a:spcAft>
                      </a:pPr>
                      <a:r>
                        <a:rPr lang="cs-CZ" sz="1100" b="1" dirty="0">
                          <a:effectLst/>
                          <a:latin typeface="Calibri" pitchFamily="34" charset="0"/>
                          <a:ea typeface="Calibri"/>
                          <a:cs typeface="Calibri" pitchFamily="34" charset="0"/>
                        </a:rPr>
                        <a:t>Název a adresa školy</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b="1" dirty="0">
                          <a:effectLst/>
                          <a:latin typeface="Calibri" pitchFamily="34" charset="0"/>
                          <a:ea typeface="Calibri"/>
                          <a:cs typeface="Calibri" pitchFamily="34" charset="0"/>
                        </a:rPr>
                        <a:t>Střední škola zemědělská a přírodovědná Rožnov pod Radhoštěm</a:t>
                      </a:r>
                      <a:endParaRPr lang="cs-CZ" sz="1100" dirty="0">
                        <a:effectLst/>
                        <a:latin typeface="Calibri" pitchFamily="34" charset="0"/>
                        <a:ea typeface="Calibri"/>
                        <a:cs typeface="Calibri" pitchFamily="34" charset="0"/>
                      </a:endParaRPr>
                    </a:p>
                    <a:p>
                      <a:pPr algn="l">
                        <a:lnSpc>
                          <a:spcPct val="115000"/>
                        </a:lnSpc>
                        <a:spcAft>
                          <a:spcPts val="0"/>
                        </a:spcAft>
                      </a:pPr>
                      <a:r>
                        <a:rPr lang="cs-CZ" sz="1100" b="1" dirty="0">
                          <a:effectLst/>
                          <a:latin typeface="Calibri" pitchFamily="34" charset="0"/>
                          <a:ea typeface="Calibri"/>
                          <a:cs typeface="Calibri" pitchFamily="34" charset="0"/>
                        </a:rPr>
                        <a:t>nábřeží Dukelských Hrdinů 570</a:t>
                      </a:r>
                      <a:endParaRPr lang="cs-CZ" sz="1100" dirty="0">
                        <a:effectLst/>
                        <a:latin typeface="Calibri" pitchFamily="34" charset="0"/>
                        <a:ea typeface="Calibri"/>
                        <a:cs typeface="Calibri" pitchFamily="34" charset="0"/>
                      </a:endParaRPr>
                    </a:p>
                    <a:p>
                      <a:pPr algn="l">
                        <a:lnSpc>
                          <a:spcPct val="115000"/>
                        </a:lnSpc>
                        <a:spcAft>
                          <a:spcPts val="0"/>
                        </a:spcAft>
                      </a:pPr>
                      <a:r>
                        <a:rPr lang="cs-CZ" sz="1100" b="1" dirty="0">
                          <a:effectLst/>
                          <a:latin typeface="Calibri" pitchFamily="34" charset="0"/>
                          <a:ea typeface="Calibri"/>
                          <a:cs typeface="Calibri" pitchFamily="34" charset="0"/>
                        </a:rPr>
                        <a:t>756 61 Rožnov pod Radhoštěm</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operačního programu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a:effectLst/>
                          <a:latin typeface="Calibri" pitchFamily="34" charset="0"/>
                          <a:ea typeface="Calibri"/>
                          <a:cs typeface="Calibri" pitchFamily="34" charset="0"/>
                        </a:rPr>
                        <a:t>OP Vzdělávání pro konkurenceschopnost</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Registrační číslo projektu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tabLst>
                          <a:tab pos="3324225" algn="l"/>
                        </a:tabLst>
                      </a:pPr>
                      <a:r>
                        <a:rPr lang="cs-CZ" sz="1100">
                          <a:effectLst/>
                          <a:latin typeface="Calibri" pitchFamily="34" charset="0"/>
                          <a:ea typeface="Calibri"/>
                          <a:cs typeface="Calibri" pitchFamily="34" charset="0"/>
                        </a:rPr>
                        <a:t>CZ.1.07/1.5.00/34.0441</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Označení vzdělávacího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a:ea typeface="Calibri"/>
                          <a:cs typeface="Times New Roman"/>
                        </a:rPr>
                        <a:t>VY_32_INOVACE_PP1.PRA.01 </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Stupeň a typ vzdělávání</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a:effectLst/>
                          <a:latin typeface="Calibri" pitchFamily="34" charset="0"/>
                          <a:ea typeface="Calibri"/>
                          <a:cs typeface="Calibri" pitchFamily="34" charset="0"/>
                        </a:rPr>
                        <a:t>Odborné vzdělávání</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Vzdělávací oblast</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Všeobecné vzdělání</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Vzdělávací obor</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ICT</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tematické oblasti (sady)</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kumimoji="0" lang="cs-CZ" sz="1100" kern="1200" dirty="0" smtClean="0">
                          <a:solidFill>
                            <a:schemeClr val="tx1"/>
                          </a:solidFill>
                          <a:effectLst/>
                          <a:latin typeface="Calibri" pitchFamily="34" charset="0"/>
                          <a:ea typeface="Calibri"/>
                          <a:cs typeface="Calibri" pitchFamily="34" charset="0"/>
                        </a:rPr>
                        <a:t>Informatika – základní pojmy </a:t>
                      </a:r>
                      <a:endParaRPr kumimoji="0" lang="cs-CZ" sz="1100" kern="1200" dirty="0">
                        <a:solidFill>
                          <a:schemeClr val="tx1"/>
                        </a:solidFill>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vzdělávacího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kumimoji="0" lang="cs-CZ" sz="1100" kern="1200" dirty="0" smtClean="0">
                          <a:solidFill>
                            <a:schemeClr val="tx1"/>
                          </a:solidFill>
                          <a:effectLst/>
                          <a:latin typeface="Calibri" pitchFamily="34" charset="0"/>
                          <a:ea typeface="Calibri"/>
                          <a:cs typeface="Calibri" pitchFamily="34" charset="0"/>
                        </a:rPr>
                        <a:t>Informatika, základní pojmy, význam počítačů, historie</a:t>
                      </a:r>
                      <a:endParaRPr kumimoji="0" lang="cs-CZ" sz="1100" kern="1200" dirty="0">
                        <a:solidFill>
                          <a:schemeClr val="tx1"/>
                        </a:solidFill>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Druh učebního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476232">
                <a:tc>
                  <a:txBody>
                    <a:bodyPr/>
                    <a:lstStyle/>
                    <a:p>
                      <a:pPr algn="l">
                        <a:lnSpc>
                          <a:spcPct val="115000"/>
                        </a:lnSpc>
                        <a:spcAft>
                          <a:spcPts val="0"/>
                        </a:spcAft>
                      </a:pPr>
                      <a:r>
                        <a:rPr lang="cs-CZ" sz="1100" b="1" dirty="0">
                          <a:effectLst/>
                          <a:latin typeface="Calibri" pitchFamily="34" charset="0"/>
                          <a:ea typeface="Calibri"/>
                          <a:cs typeface="Calibri" pitchFamily="34" charset="0"/>
                        </a:rPr>
                        <a:t>Anotace</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96225">
                <a:tc>
                  <a:txBody>
                    <a:bodyPr/>
                    <a:lstStyle/>
                    <a:p>
                      <a:pPr algn="l">
                        <a:lnSpc>
                          <a:spcPct val="115000"/>
                        </a:lnSpc>
                        <a:spcAft>
                          <a:spcPts val="0"/>
                        </a:spcAft>
                      </a:pPr>
                      <a:r>
                        <a:rPr lang="cs-CZ" sz="1100" b="1" dirty="0">
                          <a:effectLst/>
                          <a:latin typeface="Calibri" pitchFamily="34" charset="0"/>
                          <a:ea typeface="Calibri"/>
                          <a:cs typeface="Calibri" pitchFamily="34" charset="0"/>
                        </a:rPr>
                        <a:t>Klíčová slova</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Informatika, Informace,  bit,</a:t>
                      </a:r>
                      <a:r>
                        <a:rPr lang="cs-CZ" sz="1100" baseline="0" dirty="0" smtClean="0">
                          <a:effectLst/>
                          <a:latin typeface="Calibri" pitchFamily="34" charset="0"/>
                          <a:ea typeface="Calibri"/>
                          <a:cs typeface="Calibri" pitchFamily="34" charset="0"/>
                        </a:rPr>
                        <a:t> bajt, zdroje informace,  kódování, ASCII, UNICODE, </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Ročník</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smtClean="0">
                          <a:effectLst/>
                          <a:latin typeface="Calibri" pitchFamily="34" charset="0"/>
                          <a:ea typeface="Calibri"/>
                          <a:cs typeface="Calibri" pitchFamily="34" charset="0"/>
                        </a:rPr>
                        <a:t>I.-</a:t>
                      </a:r>
                      <a:r>
                        <a:rPr lang="cs-CZ" sz="1100" dirty="0" smtClean="0">
                          <a:effectLst/>
                          <a:latin typeface="Calibri" pitchFamily="34" charset="0"/>
                          <a:ea typeface="Calibri"/>
                          <a:cs typeface="Calibri" pitchFamily="34" charset="0"/>
                        </a:rPr>
                        <a:t>IV.</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Typická věková skupina</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a:effectLst/>
                          <a:latin typeface="Calibri" pitchFamily="34" charset="0"/>
                          <a:ea typeface="Calibri"/>
                          <a:cs typeface="Calibri" pitchFamily="34" charset="0"/>
                        </a:rPr>
                        <a:t>16 - 19 let</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Autor</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Ing.</a:t>
                      </a:r>
                      <a:r>
                        <a:rPr lang="cs-CZ" sz="1100" baseline="0" dirty="0" smtClean="0">
                          <a:effectLst/>
                          <a:latin typeface="Calibri" pitchFamily="34" charset="0"/>
                          <a:ea typeface="Calibri"/>
                          <a:cs typeface="Calibri" pitchFamily="34" charset="0"/>
                        </a:rPr>
                        <a:t> Prašivka Jan</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Datum zhotovení</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6D9F1"/>
                    </a:solidFill>
                  </a:tcPr>
                </a:tc>
              </a:tr>
            </a:tbl>
          </a:graphicData>
        </a:graphic>
      </p:graphicFrame>
      <p:sp>
        <p:nvSpPr>
          <p:cNvPr id="11" name="TextovéPole 10"/>
          <p:cNvSpPr txBox="1"/>
          <p:nvPr/>
        </p:nvSpPr>
        <p:spPr>
          <a:xfrm>
            <a:off x="2267542" y="1261790"/>
            <a:ext cx="5689037" cy="584775"/>
          </a:xfrm>
          <a:prstGeom prst="rect">
            <a:avLst/>
          </a:prstGeom>
          <a:noFill/>
        </p:spPr>
        <p:txBody>
          <a:bodyPr wrap="square" rtlCol="0">
            <a:spAutoFit/>
          </a:bodyPr>
          <a:lstStyle/>
          <a:p>
            <a:pPr algn="ctr">
              <a:spcBef>
                <a:spcPts val="1200"/>
              </a:spcBef>
              <a:spcAft>
                <a:spcPts val="1200"/>
              </a:spcAft>
            </a:pPr>
            <a:r>
              <a:rPr lang="cs-CZ" sz="3200" dirty="0" smtClean="0">
                <a:latin typeface="Calibri" pitchFamily="34" charset="0"/>
                <a:ea typeface="Calibri"/>
                <a:cs typeface="Calibri" pitchFamily="34" charset="0"/>
              </a:rPr>
              <a:t>Informatika</a:t>
            </a:r>
            <a:r>
              <a:rPr lang="cs-CZ" sz="3200" dirty="0">
                <a:latin typeface="Calibri" pitchFamily="34" charset="0"/>
                <a:ea typeface="Calibri"/>
                <a:cs typeface="Calibri" pitchFamily="34" charset="0"/>
              </a:rPr>
              <a:t>, základní </a:t>
            </a:r>
            <a:r>
              <a:rPr lang="cs-CZ" sz="3200" dirty="0" smtClean="0">
                <a:latin typeface="Calibri" pitchFamily="34" charset="0"/>
                <a:ea typeface="Calibri"/>
                <a:cs typeface="Calibri" pitchFamily="34" charset="0"/>
              </a:rPr>
              <a:t>pojmy</a:t>
            </a:r>
            <a:endParaRPr lang="cs-CZ" sz="3000" dirty="0">
              <a:solidFill>
                <a:prstClr val="black"/>
              </a:solidFill>
              <a:latin typeface="Calibri"/>
              <a:ea typeface="Calibri"/>
              <a:cs typeface="Times New Roman"/>
            </a:endParaRPr>
          </a:p>
        </p:txBody>
      </p:sp>
      <p:sp>
        <p:nvSpPr>
          <p:cNvPr id="2" name="Zástupný symbol pro zápatí 1"/>
          <p:cNvSpPr>
            <a:spLocks noGrp="1"/>
          </p:cNvSpPr>
          <p:nvPr>
            <p:ph type="ftr" sz="quarter" idx="11"/>
          </p:nvPr>
        </p:nvSpPr>
        <p:spPr>
          <a:xfrm>
            <a:off x="1331640" y="6305550"/>
            <a:ext cx="1512168" cy="476250"/>
          </a:xfrm>
        </p:spPr>
        <p:txBody>
          <a:bodyPr lIns="72000" anchor="ctr"/>
          <a:lstStyle/>
          <a:p>
            <a:r>
              <a:rPr lang="cs-CZ" u="sng" dirty="0">
                <a:solidFill>
                  <a:srgbClr val="0000FF"/>
                </a:solidFill>
                <a:latin typeface="Calibri"/>
                <a:ea typeface="Calibri"/>
                <a:cs typeface="Times New Roman"/>
                <a:hlinkClick r:id="rId4"/>
              </a:rPr>
              <a:t>www.zlinskedumy.cz</a:t>
            </a:r>
            <a:endParaRPr lang="cs-CZ" dirty="0">
              <a:solidFill>
                <a:srgbClr val="C5D1D7">
                  <a:lumMod val="75000"/>
                </a:srgbClr>
              </a:solidFill>
            </a:endParaRPr>
          </a:p>
        </p:txBody>
      </p:sp>
      <p:pic>
        <p:nvPicPr>
          <p:cNvPr id="3" name="Obráze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3740" y="6305550"/>
            <a:ext cx="1348740" cy="466344"/>
          </a:xfrm>
          <a:prstGeom prst="rect">
            <a:avLst/>
          </a:prstGeom>
        </p:spPr>
      </p:pic>
    </p:spTree>
    <p:extLst>
      <p:ext uri="{BB962C8B-B14F-4D97-AF65-F5344CB8AC3E}">
        <p14:creationId xmlns:p14="http://schemas.microsoft.com/office/powerpoint/2010/main" val="2147358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Dvojková soustava</a:t>
            </a:r>
            <a:endParaRPr lang="cs-CZ" sz="3600" dirty="0"/>
          </a:p>
        </p:txBody>
      </p:sp>
      <p:sp>
        <p:nvSpPr>
          <p:cNvPr id="3" name="Zástupný symbol pro obsah 2"/>
          <p:cNvSpPr>
            <a:spLocks noGrp="1"/>
          </p:cNvSpPr>
          <p:nvPr>
            <p:ph sz="half" idx="1"/>
          </p:nvPr>
        </p:nvSpPr>
        <p:spPr>
          <a:xfrm>
            <a:off x="683568" y="1340768"/>
            <a:ext cx="7920880" cy="1080120"/>
          </a:xfrm>
        </p:spPr>
        <p:txBody>
          <a:bodyPr>
            <a:normAutofit/>
          </a:bodyPr>
          <a:lstStyle/>
          <a:p>
            <a:pPr marL="82296" indent="0">
              <a:lnSpc>
                <a:spcPct val="170000"/>
              </a:lnSpc>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Řešení:</a:t>
            </a:r>
          </a:p>
        </p:txBody>
      </p:sp>
      <p:graphicFrame>
        <p:nvGraphicFramePr>
          <p:cNvPr id="4" name="Tabulka 3"/>
          <p:cNvGraphicFramePr>
            <a:graphicFrameLocks noGrp="1"/>
          </p:cNvGraphicFramePr>
          <p:nvPr>
            <p:extLst>
              <p:ext uri="{D42A27DB-BD31-4B8C-83A1-F6EECF244321}">
                <p14:modId xmlns:p14="http://schemas.microsoft.com/office/powerpoint/2010/main" val="1077139859"/>
              </p:ext>
            </p:extLst>
          </p:nvPr>
        </p:nvGraphicFramePr>
        <p:xfrm>
          <a:off x="2411760" y="2924944"/>
          <a:ext cx="4860536" cy="1463040"/>
        </p:xfrm>
        <a:graphic>
          <a:graphicData uri="http://schemas.openxmlformats.org/drawingml/2006/table">
            <a:tbl>
              <a:tblPr firstRow="1" bandRow="1">
                <a:tableStyleId>{5C22544A-7EE6-4342-B048-85BDC9FD1C3A}</a:tableStyleId>
              </a:tblPr>
              <a:tblGrid>
                <a:gridCol w="694362"/>
                <a:gridCol w="694362"/>
                <a:gridCol w="709793"/>
                <a:gridCol w="678933"/>
                <a:gridCol w="694362"/>
                <a:gridCol w="694362"/>
                <a:gridCol w="694362"/>
              </a:tblGrid>
              <a:tr h="221744">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6</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5</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4</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3</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2</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1</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0</a:t>
                      </a:r>
                      <a:endParaRPr lang="cs-CZ" dirty="0">
                        <a:solidFill>
                          <a:schemeClr val="tx1"/>
                        </a:solidFill>
                        <a:latin typeface="Times New Roman" pitchFamily="18" charset="0"/>
                        <a:cs typeface="Times New Roman" pitchFamily="18" charset="0"/>
                      </a:endParaRPr>
                    </a:p>
                  </a:txBody>
                  <a:tcPr anchor="ctr"/>
                </a:tc>
              </a:tr>
              <a:tr h="3024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64</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32</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16</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8</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4</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2</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r>
              <a:tr h="3024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r>
              <a:tr h="3024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sz="1800" dirty="0" smtClean="0">
                        <a:solidFill>
                          <a:schemeClr val="tx1"/>
                        </a:solidFill>
                        <a:latin typeface="Times New Roman" pitchFamily="18" charset="0"/>
                        <a:cs typeface="Times New Roman" pitchFamily="18" charset="0"/>
                      </a:endParaRPr>
                    </a:p>
                  </a:txBody>
                  <a:tcPr anchor="ct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64+32+0+0+4+0+0=100</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179889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Kódování textů</a:t>
            </a: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1340768"/>
            <a:ext cx="7920880" cy="1800200"/>
          </a:xfrm>
        </p:spPr>
        <p:txBody>
          <a:bodyPr>
            <a:normAutofit fontScale="77500" lnSpcReduction="20000"/>
          </a:bodyPr>
          <a:lstStyle/>
          <a:p>
            <a:pPr marL="82296" indent="0">
              <a:lnSpc>
                <a:spcPct val="120000"/>
              </a:lnSpc>
              <a:buNone/>
            </a:pP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ASCII - </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Americký standardní kód pro výměnu informací. Dříve využíval  7b tj.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2</a:t>
            </a:r>
            <a:r>
              <a:rPr lang="cs-CZ" sz="2800" baseline="600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7</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 128 různých znaků, nyní se využívá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8b tj. 2</a:t>
            </a:r>
            <a:r>
              <a:rPr lang="cs-CZ" sz="2800" baseline="600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8</a:t>
            </a:r>
            <a:r>
              <a:rPr lang="cs-CZ" sz="2800" dirty="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 =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256 což stačí nejen pro základní znaky ale také pro znaky z jiných abeced kde se využívají například háčky případně další znaky. </a:t>
            </a:r>
            <a:endParaRPr lang="cs-CZ" sz="2800" baseline="60000" dirty="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a:p>
            <a:pPr marL="82296" indent="0">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
        <p:nvSpPr>
          <p:cNvPr id="7" name="Zástupný symbol pro obsah 2"/>
          <p:cNvSpPr txBox="1">
            <a:spLocks/>
          </p:cNvSpPr>
          <p:nvPr/>
        </p:nvSpPr>
        <p:spPr>
          <a:xfrm>
            <a:off x="668096" y="3501008"/>
            <a:ext cx="7920880" cy="2664296"/>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nSpc>
                <a:spcPct val="120000"/>
              </a:lnSpc>
              <a:buFont typeface="Wingdings 2"/>
              <a:buNone/>
            </a:pP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UNICODE - </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V dnešní době patří k nejrozšířenějšímu kódování.  Využívá   16b </a:t>
            </a:r>
            <a:r>
              <a:rPr lang="cs-CZ" sz="2800" dirty="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na jeden znak tj</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2</a:t>
            </a:r>
            <a:r>
              <a:rPr lang="cs-CZ" sz="2800" baseline="60000" dirty="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1</a:t>
            </a:r>
            <a:r>
              <a:rPr lang="cs-CZ" sz="2800" baseline="600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6</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cs typeface="Times New Roman" pitchFamily="18" charset="0"/>
              </a:rPr>
              <a:t>= 65 536.  To umožnuje že jeden font může obsáhnout znaky pro několik různých abeced, teoreticky téměř pro všechny. Při používáni tohoto kódování nevznikají problémy při přenosu textu mezi různými abecedami. To umožnuje že dokumenty se pak můžou šířit celosvětově, aniž by docházelo k problémům se špatnými (nečitelnými, nesmyslnými) znaky.</a:t>
            </a: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828501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Počítač a jeho historie</a:t>
            </a: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1340768"/>
            <a:ext cx="7920880" cy="3744416"/>
          </a:xfrm>
        </p:spPr>
        <p:txBody>
          <a:bodyPr>
            <a:normAutofit fontScale="92500" lnSpcReduction="10000"/>
          </a:bodyPr>
          <a:lstStyle/>
          <a:p>
            <a:pPr marL="82296" indent="0">
              <a:lnSpc>
                <a:spcPct val="120000"/>
              </a:lnSpc>
              <a:buNone/>
            </a:pP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Počítač - </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Je z pohledu informatiky v dnešní době elektronické zařízení, které slouží ke zpracování informací (dat). Počítač, přesněji </a:t>
            </a:r>
            <a:r>
              <a:rPr lang="cs-CZ" sz="2800" b="1"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počítačová sestava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je tvořena počítačem, monitorem klávesnicí, myší. Případně může být rozšířena o další zařízení jakou je třeba tiskárna, skener, ale také i další speciální zařízení pro měření, regulaci, řízení ovládání. V poslední době se objevují počítače téměř v každé oblasti lidské činnosti.</a:t>
            </a:r>
          </a:p>
          <a:p>
            <a:pPr marL="82296" indent="0">
              <a:lnSpc>
                <a:spcPct val="120000"/>
              </a:lnSpc>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66220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Počítač</a:t>
            </a: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1340768"/>
            <a:ext cx="7920880" cy="3744416"/>
          </a:xfrm>
        </p:spPr>
        <p:txBody>
          <a:bodyPr>
            <a:normAutofit fontScale="92500" lnSpcReduction="10000"/>
          </a:bodyPr>
          <a:lstStyle/>
          <a:p>
            <a:pPr marL="82296" indent="0">
              <a:lnSpc>
                <a:spcPct val="120000"/>
              </a:lnSpc>
              <a:buNone/>
            </a:pP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Počítač - </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Je z pohledu informatiky v dnešní době elektronické zařízení, které slouží ke zpracování informací (dat). Počítač, přesněji </a:t>
            </a:r>
            <a:r>
              <a:rPr lang="cs-CZ" sz="2800" b="1"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počítačová sestava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je tvořena počítačem, monitorem klávesnicí, myší. Případně může být rozšířena o další zařízení jakou je třeba tiskárna, skener, ale také i další speciální zařízení pro měření, regulaci, řízení ovládání. V poslední době se objevují počítače téměř v každé oblasti lidské činnosti.</a:t>
            </a:r>
          </a:p>
          <a:p>
            <a:pPr marL="82296" indent="0">
              <a:lnSpc>
                <a:spcPct val="120000"/>
              </a:lnSpc>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0882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96752"/>
            <a:ext cx="4222812" cy="4540658"/>
          </a:xfrm>
          <a:prstGeom prst="rect">
            <a:avLst/>
          </a:prstGeom>
        </p:spPr>
      </p:pic>
      <p:sp>
        <p:nvSpPr>
          <p:cNvPr id="10" name="Zástupný symbol pro obsah 2"/>
          <p:cNvSpPr>
            <a:spLocks noGrp="1"/>
          </p:cNvSpPr>
          <p:nvPr>
            <p:ph sz="half" idx="1"/>
          </p:nvPr>
        </p:nvSpPr>
        <p:spPr>
          <a:xfrm>
            <a:off x="5076056" y="1268760"/>
            <a:ext cx="3672408" cy="4730862"/>
          </a:xfrm>
        </p:spPr>
        <p:txBody>
          <a:bodyPr lIns="72000">
            <a:normAutofit/>
          </a:bodyPr>
          <a:lstStyle/>
          <a:p>
            <a:pPr marL="468000" indent="-288000">
              <a:lnSpc>
                <a:spcPct val="120000"/>
              </a:lnSpc>
              <a:buFont typeface="+mj-lt"/>
              <a:buAutoNum type="arabicPeriod"/>
            </a:pPr>
            <a:r>
              <a:rPr lang="cs-CZ" sz="2000" dirty="0" smtClean="0">
                <a:solidFill>
                  <a:srgbClr val="0070C0"/>
                </a:solidFill>
                <a:hlinkClick r:id="rId3" tooltip="Monitor (obrazovka)"/>
              </a:rPr>
              <a:t>Monitor </a:t>
            </a:r>
            <a:r>
              <a:rPr lang="cs-CZ" sz="2000" dirty="0">
                <a:solidFill>
                  <a:srgbClr val="0070C0"/>
                </a:solidFill>
                <a:hlinkClick r:id="rId3" tooltip="Monitor (obrazovka)"/>
              </a:rPr>
              <a:t>(obrazovka</a:t>
            </a:r>
            <a:r>
              <a:rPr lang="cs-CZ" sz="2000" dirty="0" smtClean="0">
                <a:solidFill>
                  <a:srgbClr val="0070C0"/>
                </a:solidFill>
                <a:hlinkClick r:id="rId3" tooltip="Monitor (obrazovka)"/>
              </a:rPr>
              <a:t>)</a:t>
            </a:r>
            <a:endParaRPr lang="cs-CZ" sz="2000" dirty="0" smtClean="0">
              <a:solidFill>
                <a:srgbClr val="0070C0"/>
              </a:solidFill>
            </a:endParaRPr>
          </a:p>
          <a:p>
            <a:pPr marL="468000" indent="-288000">
              <a:lnSpc>
                <a:spcPct val="120000"/>
              </a:lnSpc>
              <a:buFont typeface="+mj-lt"/>
              <a:buAutoNum type="arabicPeriod"/>
            </a:pPr>
            <a:r>
              <a:rPr lang="cs-CZ" sz="2000" dirty="0" smtClean="0">
                <a:solidFill>
                  <a:srgbClr val="0070C0"/>
                </a:solidFill>
                <a:hlinkClick r:id="rId4" tooltip="Základní deska"/>
              </a:rPr>
              <a:t>Základní deska</a:t>
            </a:r>
            <a:endParaRPr lang="cs-CZ" sz="2000" dirty="0" smtClean="0">
              <a:solidFill>
                <a:srgbClr val="0070C0"/>
              </a:solidFill>
            </a:endParaRPr>
          </a:p>
          <a:p>
            <a:pPr marL="468000" indent="-288000">
              <a:lnSpc>
                <a:spcPct val="120000"/>
              </a:lnSpc>
              <a:buFont typeface="+mj-lt"/>
              <a:buAutoNum type="arabicPeriod"/>
            </a:pPr>
            <a:r>
              <a:rPr lang="cs-CZ" sz="2000" dirty="0" smtClean="0">
                <a:solidFill>
                  <a:srgbClr val="0070C0"/>
                </a:solidFill>
                <a:hlinkClick r:id="rId5" tooltip="Procesor"/>
              </a:rPr>
              <a:t>Procesor</a:t>
            </a:r>
            <a:r>
              <a:rPr lang="cs-CZ" sz="2000" dirty="0" smtClean="0">
                <a:solidFill>
                  <a:srgbClr val="0070C0"/>
                </a:solidFill>
              </a:rPr>
              <a:t> (CPU)</a:t>
            </a:r>
          </a:p>
          <a:p>
            <a:pPr marL="468000" indent="-288000">
              <a:lnSpc>
                <a:spcPct val="120000"/>
              </a:lnSpc>
              <a:buFont typeface="+mj-lt"/>
              <a:buAutoNum type="arabicPeriod"/>
            </a:pPr>
            <a:r>
              <a:rPr lang="cs-CZ" sz="2000" dirty="0" smtClean="0">
                <a:solidFill>
                  <a:srgbClr val="0070C0"/>
                </a:solidFill>
              </a:rPr>
              <a:t>Paměť </a:t>
            </a:r>
            <a:r>
              <a:rPr lang="cs-CZ" sz="2000" dirty="0" smtClean="0">
                <a:solidFill>
                  <a:srgbClr val="0070C0"/>
                </a:solidFill>
                <a:hlinkClick r:id="rId6" tooltip="RAM"/>
              </a:rPr>
              <a:t>RAM</a:t>
            </a:r>
            <a:endParaRPr lang="cs-CZ" sz="2000" dirty="0" smtClean="0">
              <a:solidFill>
                <a:srgbClr val="0070C0"/>
              </a:solidFill>
            </a:endParaRPr>
          </a:p>
          <a:p>
            <a:pPr marL="468000" indent="-288000">
              <a:lnSpc>
                <a:spcPct val="120000"/>
              </a:lnSpc>
              <a:buFont typeface="+mj-lt"/>
              <a:buAutoNum type="arabicPeriod"/>
            </a:pPr>
            <a:r>
              <a:rPr lang="cs-CZ" sz="2000" dirty="0" smtClean="0">
                <a:solidFill>
                  <a:srgbClr val="0070C0"/>
                </a:solidFill>
              </a:rPr>
              <a:t>Rozšiřující karta</a:t>
            </a:r>
          </a:p>
          <a:p>
            <a:pPr marL="468000" indent="-288000">
              <a:lnSpc>
                <a:spcPct val="120000"/>
              </a:lnSpc>
              <a:buFont typeface="+mj-lt"/>
              <a:buAutoNum type="arabicPeriod"/>
            </a:pPr>
            <a:r>
              <a:rPr lang="cs-CZ" sz="2000" dirty="0" smtClean="0">
                <a:solidFill>
                  <a:srgbClr val="0070C0"/>
                </a:solidFill>
                <a:hlinkClick r:id="rId7" tooltip="Napájecí zdroj (počítač)"/>
              </a:rPr>
              <a:t>Zdroj</a:t>
            </a:r>
            <a:endParaRPr lang="cs-CZ" sz="2000" dirty="0" smtClean="0">
              <a:solidFill>
                <a:srgbClr val="0070C0"/>
              </a:solidFill>
            </a:endParaRPr>
          </a:p>
          <a:p>
            <a:pPr marL="468000" indent="-288000">
              <a:lnSpc>
                <a:spcPct val="120000"/>
              </a:lnSpc>
              <a:buFont typeface="+mj-lt"/>
              <a:buAutoNum type="arabicPeriod"/>
            </a:pPr>
            <a:r>
              <a:rPr lang="cs-CZ" sz="2000" dirty="0" smtClean="0">
                <a:solidFill>
                  <a:srgbClr val="0070C0"/>
                </a:solidFill>
                <a:hlinkClick r:id="rId8" tooltip="Optická mechanika"/>
              </a:rPr>
              <a:t>Optická mechanika</a:t>
            </a:r>
            <a:endParaRPr lang="cs-CZ" sz="2000" dirty="0">
              <a:solidFill>
                <a:srgbClr val="0070C0"/>
              </a:solidFill>
            </a:endParaRPr>
          </a:p>
          <a:p>
            <a:pPr marL="468000" indent="-288000">
              <a:lnSpc>
                <a:spcPct val="120000"/>
              </a:lnSpc>
              <a:buFont typeface="+mj-lt"/>
              <a:buAutoNum type="arabicPeriod"/>
            </a:pPr>
            <a:r>
              <a:rPr lang="cs-CZ" sz="2000" dirty="0" smtClean="0">
                <a:solidFill>
                  <a:srgbClr val="0070C0"/>
                </a:solidFill>
                <a:hlinkClick r:id="rId9" tooltip="Pevný disk"/>
              </a:rPr>
              <a:t>Pevný disk</a:t>
            </a:r>
            <a:endParaRPr lang="cs-CZ" sz="2000" dirty="0" smtClean="0">
              <a:solidFill>
                <a:srgbClr val="0070C0"/>
              </a:solidFill>
            </a:endParaRPr>
          </a:p>
          <a:p>
            <a:pPr marL="468000" indent="-288000">
              <a:lnSpc>
                <a:spcPct val="120000"/>
              </a:lnSpc>
              <a:buFont typeface="+mj-lt"/>
              <a:buAutoNum type="arabicPeriod"/>
            </a:pPr>
            <a:r>
              <a:rPr lang="cs-CZ" sz="2000" dirty="0" smtClean="0">
                <a:solidFill>
                  <a:srgbClr val="0070C0"/>
                </a:solidFill>
                <a:hlinkClick r:id="rId10" tooltip="Počítačová klávesnice"/>
              </a:rPr>
              <a:t>Počítačová klávesnice</a:t>
            </a:r>
            <a:endParaRPr lang="cs-CZ" sz="2000" dirty="0">
              <a:solidFill>
                <a:srgbClr val="0070C0"/>
              </a:solidFill>
            </a:endParaRPr>
          </a:p>
          <a:p>
            <a:pPr marL="468000" indent="-288000">
              <a:lnSpc>
                <a:spcPct val="120000"/>
              </a:lnSpc>
              <a:buFont typeface="+mj-lt"/>
              <a:buAutoNum type="arabicPeriod"/>
            </a:pPr>
            <a:r>
              <a:rPr lang="cs-CZ" sz="2000" dirty="0" smtClean="0">
                <a:solidFill>
                  <a:srgbClr val="0070C0"/>
                </a:solidFill>
                <a:hlinkClick r:id="rId11" tooltip="Počítačová myš"/>
              </a:rPr>
              <a:t>Počítačová myš</a:t>
            </a:r>
            <a:endParaRPr lang="cs-CZ" sz="2800" dirty="0" smtClean="0">
              <a:solidFill>
                <a:srgbClr val="0070C0"/>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a:p>
            <a:pPr marL="596646" indent="-514350">
              <a:lnSpc>
                <a:spcPct val="120000"/>
              </a:lnSpc>
              <a:buFont typeface="+mj-lt"/>
              <a:buAutoNum type="arabicPeriod"/>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
        <p:nvSpPr>
          <p:cNvPr id="13"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Počítač</a:t>
            </a:r>
            <a:endParaRPr lang="cs-CZ" sz="3600" dirty="0">
              <a:latin typeface="Times New Roman" pitchFamily="18" charset="0"/>
              <a:cs typeface="Times New Roman" pitchFamily="18" charset="0"/>
            </a:endParaRPr>
          </a:p>
        </p:txBody>
      </p:sp>
      <p:sp>
        <p:nvSpPr>
          <p:cNvPr id="14" name="Obdélník 13"/>
          <p:cNvSpPr/>
          <p:nvPr/>
        </p:nvSpPr>
        <p:spPr>
          <a:xfrm>
            <a:off x="611560" y="6021288"/>
            <a:ext cx="1332416" cy="369332"/>
          </a:xfrm>
          <a:prstGeom prst="rect">
            <a:avLst/>
          </a:prstGeom>
        </p:spPr>
        <p:txBody>
          <a:bodyPr wrap="none">
            <a:spAutoFit/>
          </a:bodyPr>
          <a:lstStyle/>
          <a:p>
            <a:r>
              <a:rPr lang="cs-CZ" b="1" dirty="0" smtClean="0">
                <a:latin typeface="Times New Roman" pitchFamily="18" charset="0"/>
                <a:cs typeface="Times New Roman" pitchFamily="18" charset="0"/>
              </a:rPr>
              <a:t>Obrázek 1  </a:t>
            </a:r>
            <a:endParaRPr lang="cs-CZ" dirty="0">
              <a:latin typeface="Times New Roman" pitchFamily="18" charset="0"/>
              <a:cs typeface="Times New Roman" pitchFamily="18" charset="0"/>
            </a:endParaRPr>
          </a:p>
        </p:txBody>
      </p:sp>
    </p:spTree>
    <p:extLst>
      <p:ext uri="{BB962C8B-B14F-4D97-AF65-F5344CB8AC3E}">
        <p14:creationId xmlns:p14="http://schemas.microsoft.com/office/powerpoint/2010/main" val="1150815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Historie počítačů</a:t>
            </a: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1340768"/>
            <a:ext cx="7920880" cy="1944216"/>
          </a:xfrm>
        </p:spPr>
        <p:txBody>
          <a:bodyPr>
            <a:normAutofit/>
          </a:bodyPr>
          <a:lstStyle/>
          <a:p>
            <a:pPr marL="82296" indent="0">
              <a:lnSpc>
                <a:spcPct val="120000"/>
              </a:lnSpc>
              <a:buNone/>
            </a:pP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Počítače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se dělí podle tzv. generací, každá generace byla charakteristická jak použitými součástkami, tak také svou velikosti.</a:t>
            </a: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1497178921"/>
              </p:ext>
            </p:extLst>
          </p:nvPr>
        </p:nvGraphicFramePr>
        <p:xfrm>
          <a:off x="539552" y="2996952"/>
          <a:ext cx="7560840" cy="3657600"/>
        </p:xfrm>
        <a:graphic>
          <a:graphicData uri="http://schemas.openxmlformats.org/drawingml/2006/table">
            <a:tbl>
              <a:tblPr firstRow="1" bandRow="1">
                <a:tableStyleId>{5C22544A-7EE6-4342-B048-85BDC9FD1C3A}</a:tableStyleId>
              </a:tblPr>
              <a:tblGrid>
                <a:gridCol w="1260140"/>
                <a:gridCol w="1575175"/>
                <a:gridCol w="1181381"/>
                <a:gridCol w="1496416"/>
                <a:gridCol w="2047728"/>
              </a:tblGrid>
              <a:tr h="331237">
                <a:tc gridSpan="5">
                  <a:txBody>
                    <a:bodyPr/>
                    <a:lstStyle/>
                    <a:p>
                      <a:pPr algn="ctr"/>
                      <a:r>
                        <a:rPr lang="cs-CZ" baseline="0" dirty="0" smtClean="0"/>
                        <a:t>Generace počítačů</a:t>
                      </a:r>
                      <a:endParaRPr lang="cs-CZ" dirty="0"/>
                    </a:p>
                  </a:txBody>
                  <a:tcPr/>
                </a:tc>
                <a:tc hMerge="1">
                  <a:txBody>
                    <a:bodyPr/>
                    <a:lstStyle/>
                    <a:p>
                      <a:endParaRPr lang="cs-CZ" dirty="0"/>
                    </a:p>
                  </a:txBody>
                  <a:tcPr/>
                </a:tc>
                <a:tc hMerge="1">
                  <a:txBody>
                    <a:bodyPr/>
                    <a:lstStyle/>
                    <a:p>
                      <a:pPr algn="ctr"/>
                      <a:endParaRPr lang="cs-CZ" dirty="0"/>
                    </a:p>
                  </a:txBody>
                  <a:tcPr/>
                </a:tc>
                <a:tc hMerge="1">
                  <a:txBody>
                    <a:bodyPr/>
                    <a:lstStyle/>
                    <a:p>
                      <a:endParaRPr lang="cs-CZ"/>
                    </a:p>
                  </a:txBody>
                  <a:tcPr/>
                </a:tc>
                <a:tc hMerge="1">
                  <a:txBody>
                    <a:bodyPr/>
                    <a:lstStyle/>
                    <a:p>
                      <a:endParaRPr lang="cs-CZ"/>
                    </a:p>
                  </a:txBody>
                  <a:tcPr/>
                </a:tc>
              </a:tr>
              <a:tr h="579664">
                <a:tc>
                  <a:txBody>
                    <a:bodyPr/>
                    <a:lstStyle/>
                    <a:p>
                      <a:pPr algn="l"/>
                      <a:r>
                        <a:rPr lang="cs-CZ" b="1" dirty="0" smtClean="0">
                          <a:latin typeface="Times New Roman" pitchFamily="18" charset="0"/>
                          <a:cs typeface="Times New Roman" pitchFamily="18" charset="0"/>
                        </a:rPr>
                        <a:t>Generace</a:t>
                      </a:r>
                      <a:endParaRPr lang="cs-CZ" b="1" dirty="0">
                        <a:latin typeface="Times New Roman" pitchFamily="18" charset="0"/>
                        <a:cs typeface="Times New Roman" pitchFamily="18" charset="0"/>
                      </a:endParaRPr>
                    </a:p>
                  </a:txBody>
                  <a:tcPr/>
                </a:tc>
                <a:tc>
                  <a:txBody>
                    <a:bodyPr/>
                    <a:lstStyle/>
                    <a:p>
                      <a:pPr algn="ctr"/>
                      <a:r>
                        <a:rPr lang="cs-CZ" b="1" dirty="0" smtClean="0">
                          <a:latin typeface="Times New Roman" pitchFamily="18" charset="0"/>
                          <a:cs typeface="Times New Roman" pitchFamily="18" charset="0"/>
                        </a:rPr>
                        <a:t>Rok</a:t>
                      </a:r>
                      <a:endParaRPr lang="cs-CZ" b="1" dirty="0">
                        <a:latin typeface="Times New Roman" pitchFamily="18" charset="0"/>
                        <a:cs typeface="Times New Roman" pitchFamily="18" charset="0"/>
                      </a:endParaRPr>
                    </a:p>
                  </a:txBody>
                  <a:tcPr/>
                </a:tc>
                <a:tc>
                  <a:txBody>
                    <a:bodyPr/>
                    <a:lstStyle/>
                    <a:p>
                      <a:pPr algn="ctr"/>
                      <a:r>
                        <a:rPr lang="cs-CZ" b="1" dirty="0" smtClean="0">
                          <a:latin typeface="Times New Roman" pitchFamily="18" charset="0"/>
                          <a:cs typeface="Times New Roman" pitchFamily="18" charset="0"/>
                        </a:rPr>
                        <a:t>Velikost</a:t>
                      </a:r>
                      <a:endParaRPr lang="cs-CZ" b="1" dirty="0">
                        <a:latin typeface="Times New Roman" pitchFamily="18" charset="0"/>
                        <a:cs typeface="Times New Roman" pitchFamily="18" charset="0"/>
                      </a:endParaRPr>
                    </a:p>
                  </a:txBody>
                  <a:tcPr/>
                </a:tc>
                <a:tc>
                  <a:txBody>
                    <a:bodyPr/>
                    <a:lstStyle/>
                    <a:p>
                      <a:pPr algn="ctr"/>
                      <a:r>
                        <a:rPr lang="cs-CZ" b="1" dirty="0" smtClean="0">
                          <a:latin typeface="Times New Roman" pitchFamily="18" charset="0"/>
                          <a:cs typeface="Times New Roman" pitchFamily="18" charset="0"/>
                        </a:rPr>
                        <a:t>Počet úkonů</a:t>
                      </a:r>
                      <a:r>
                        <a:rPr lang="cs-CZ" b="1" baseline="0" dirty="0" smtClean="0">
                          <a:latin typeface="Times New Roman" pitchFamily="18" charset="0"/>
                          <a:cs typeface="Times New Roman" pitchFamily="18" charset="0"/>
                        </a:rPr>
                        <a:t> za sekund</a:t>
                      </a:r>
                      <a:endParaRPr lang="cs-CZ" b="1" dirty="0">
                        <a:latin typeface="Times New Roman" pitchFamily="18" charset="0"/>
                        <a:cs typeface="Times New Roman" pitchFamily="18" charset="0"/>
                      </a:endParaRPr>
                    </a:p>
                  </a:txBody>
                  <a:tcPr/>
                </a:tc>
                <a:tc>
                  <a:txBody>
                    <a:bodyPr/>
                    <a:lstStyle/>
                    <a:p>
                      <a:pPr algn="ctr"/>
                      <a:r>
                        <a:rPr lang="cs-CZ" b="1" dirty="0" smtClean="0">
                          <a:latin typeface="Times New Roman" pitchFamily="18" charset="0"/>
                          <a:cs typeface="Times New Roman" pitchFamily="18" charset="0"/>
                        </a:rPr>
                        <a:t>Použité</a:t>
                      </a:r>
                      <a:r>
                        <a:rPr lang="cs-CZ" b="1" baseline="0" dirty="0" smtClean="0">
                          <a:latin typeface="Times New Roman" pitchFamily="18" charset="0"/>
                          <a:cs typeface="Times New Roman" pitchFamily="18" charset="0"/>
                        </a:rPr>
                        <a:t> součástky </a:t>
                      </a:r>
                      <a:endParaRPr lang="cs-CZ" b="1" dirty="0">
                        <a:latin typeface="Times New Roman" pitchFamily="18" charset="0"/>
                        <a:cs typeface="Times New Roman" pitchFamily="18" charset="0"/>
                      </a:endParaRPr>
                    </a:p>
                  </a:txBody>
                  <a:tcPr anchor="ctr"/>
                </a:tc>
              </a:tr>
              <a:tr h="331237">
                <a:tc>
                  <a:txBody>
                    <a:bodyPr/>
                    <a:lstStyle/>
                    <a:p>
                      <a:pPr algn="ctr"/>
                      <a:r>
                        <a:rPr lang="cs-CZ" dirty="0" smtClean="0">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tc>
                <a:tc>
                  <a:txBody>
                    <a:bodyPr/>
                    <a:lstStyle/>
                    <a:p>
                      <a:pPr algn="ctr"/>
                      <a:r>
                        <a:rPr kumimoji="0" lang="cs-CZ" kern="1200" dirty="0" smtClean="0">
                          <a:solidFill>
                            <a:schemeClr val="dk1"/>
                          </a:solidFill>
                          <a:latin typeface="Times New Roman" pitchFamily="18" charset="0"/>
                          <a:ea typeface="+mn-ea"/>
                          <a:cs typeface="Times New Roman" pitchFamily="18" charset="0"/>
                        </a:rPr>
                        <a:t> do 1945</a:t>
                      </a:r>
                      <a:endParaRPr kumimoji="0" lang="cs-CZ" kern="1200" dirty="0">
                        <a:solidFill>
                          <a:schemeClr val="dk1"/>
                        </a:solidFill>
                        <a:latin typeface="Times New Roman" pitchFamily="18" charset="0"/>
                        <a:ea typeface="+mn-ea"/>
                        <a:cs typeface="Times New Roman" pitchFamily="18" charset="0"/>
                      </a:endParaRPr>
                    </a:p>
                  </a:txBody>
                  <a:tcPr/>
                </a:tc>
                <a:tc>
                  <a:txBody>
                    <a:bodyPr/>
                    <a:lstStyle/>
                    <a:p>
                      <a:pPr algn="ctr"/>
                      <a:r>
                        <a:rPr lang="cs-CZ" dirty="0" smtClean="0">
                          <a:solidFill>
                            <a:schemeClr val="tx1"/>
                          </a:solidFill>
                          <a:latin typeface="Times New Roman" pitchFamily="18" charset="0"/>
                          <a:cs typeface="Times New Roman" pitchFamily="18" charset="0"/>
                        </a:rPr>
                        <a:t>Budovy</a:t>
                      </a:r>
                      <a:endParaRPr lang="cs-CZ" dirty="0">
                        <a:solidFill>
                          <a:schemeClr val="tx1"/>
                        </a:solidFill>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jednotky</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Relé </a:t>
                      </a:r>
                      <a:endParaRPr lang="cs-CZ" dirty="0">
                        <a:latin typeface="Times New Roman" pitchFamily="18" charset="0"/>
                        <a:cs typeface="Times New Roman" pitchFamily="18" charset="0"/>
                      </a:endParaRPr>
                    </a:p>
                  </a:txBody>
                  <a:tcPr anchor="ctr"/>
                </a:tc>
              </a:tr>
              <a:tr h="331237">
                <a:tc>
                  <a:txBody>
                    <a:bodyPr/>
                    <a:lstStyle/>
                    <a:p>
                      <a:pPr algn="ctr"/>
                      <a:r>
                        <a:rPr lang="cs-CZ" dirty="0" smtClean="0">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1945-1951</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Sály</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desítky</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Elektronky</a:t>
                      </a:r>
                      <a:endParaRPr lang="cs-CZ" dirty="0">
                        <a:latin typeface="Times New Roman" pitchFamily="18" charset="0"/>
                        <a:cs typeface="Times New Roman" pitchFamily="18" charset="0"/>
                      </a:endParaRPr>
                    </a:p>
                  </a:txBody>
                  <a:tcPr anchor="ctr"/>
                </a:tc>
              </a:tr>
              <a:tr h="579664">
                <a:tc>
                  <a:txBody>
                    <a:bodyPr/>
                    <a:lstStyle/>
                    <a:p>
                      <a:pPr algn="ctr"/>
                      <a:r>
                        <a:rPr lang="cs-CZ" dirty="0" smtClean="0">
                          <a:latin typeface="Times New Roman" pitchFamily="18" charset="0"/>
                          <a:cs typeface="Times New Roman" pitchFamily="18" charset="0"/>
                        </a:rPr>
                        <a:t>2</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1951-1965</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Až 10 skříní</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tisíce</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tranzistory</a:t>
                      </a:r>
                      <a:endParaRPr lang="cs-CZ" dirty="0">
                        <a:latin typeface="Times New Roman" pitchFamily="18" charset="0"/>
                        <a:cs typeface="Times New Roman" pitchFamily="18" charset="0"/>
                      </a:endParaRPr>
                    </a:p>
                  </a:txBody>
                  <a:tcPr anchor="ctr"/>
                </a:tc>
              </a:tr>
              <a:tr h="579664">
                <a:tc>
                  <a:txBody>
                    <a:bodyPr/>
                    <a:lstStyle/>
                    <a:p>
                      <a:pPr algn="ctr"/>
                      <a:r>
                        <a:rPr lang="cs-CZ" dirty="0" smtClean="0">
                          <a:latin typeface="Times New Roman" pitchFamily="18" charset="0"/>
                          <a:cs typeface="Times New Roman" pitchFamily="18" charset="0"/>
                        </a:rPr>
                        <a:t>3</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1965 -1980</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Až 5</a:t>
                      </a:r>
                      <a:r>
                        <a:rPr lang="cs-CZ" baseline="0" dirty="0" smtClean="0">
                          <a:latin typeface="Times New Roman" pitchFamily="18" charset="0"/>
                          <a:cs typeface="Times New Roman" pitchFamily="18" charset="0"/>
                        </a:rPr>
                        <a:t> skříní</a:t>
                      </a:r>
                      <a:endParaRPr lang="cs-CZ" dirty="0">
                        <a:latin typeface="Times New Roman" pitchFamily="18" charset="0"/>
                        <a:cs typeface="Times New Roman" pitchFamily="18" charset="0"/>
                      </a:endParaRPr>
                    </a:p>
                  </a:txBody>
                  <a:tcPr/>
                </a:tc>
                <a:tc>
                  <a:txBody>
                    <a:bodyPr/>
                    <a:lstStyle/>
                    <a:p>
                      <a:pPr algn="ctr" fontAlgn="b"/>
                      <a:r>
                        <a:rPr kumimoji="0" lang="cs-CZ" sz="2000" kern="1200" dirty="0" smtClean="0">
                          <a:solidFill>
                            <a:schemeClr val="dk1"/>
                          </a:solidFill>
                          <a:latin typeface="Times New Roman" pitchFamily="18" charset="0"/>
                          <a:ea typeface="+mn-ea"/>
                          <a:cs typeface="Times New Roman" pitchFamily="18" charset="0"/>
                        </a:rPr>
                        <a:t>desetitisíce</a:t>
                      </a:r>
                      <a:endParaRPr kumimoji="0" lang="cs-CZ" sz="2000" kern="1200" dirty="0">
                        <a:solidFill>
                          <a:schemeClr val="dk1"/>
                        </a:solidFill>
                        <a:latin typeface="Times New Roman" pitchFamily="18" charset="0"/>
                        <a:ea typeface="+mn-ea"/>
                        <a:cs typeface="Times New Roman" pitchFamily="18" charset="0"/>
                      </a:endParaRPr>
                    </a:p>
                  </a:txBody>
                  <a:tcPr marL="9525" marR="9525" marT="9525" marB="0" anchor="ctr"/>
                </a:tc>
                <a:tc>
                  <a:txBody>
                    <a:bodyPr/>
                    <a:lstStyle/>
                    <a:p>
                      <a:pPr algn="ctr"/>
                      <a:r>
                        <a:rPr lang="cs-CZ" dirty="0" smtClean="0">
                          <a:latin typeface="Times New Roman" pitchFamily="18" charset="0"/>
                          <a:cs typeface="Times New Roman" pitchFamily="18" charset="0"/>
                        </a:rPr>
                        <a:t>Integrované obvody</a:t>
                      </a:r>
                      <a:endParaRPr lang="cs-CZ" dirty="0">
                        <a:latin typeface="Times New Roman" pitchFamily="18" charset="0"/>
                        <a:cs typeface="Times New Roman" pitchFamily="18" charset="0"/>
                      </a:endParaRPr>
                    </a:p>
                  </a:txBody>
                  <a:tcPr anchor="ctr"/>
                </a:tc>
              </a:tr>
              <a:tr h="579664">
                <a:tc>
                  <a:txBody>
                    <a:bodyPr/>
                    <a:lstStyle/>
                    <a:p>
                      <a:pPr algn="ctr"/>
                      <a:r>
                        <a:rPr lang="cs-CZ" dirty="0" smtClean="0">
                          <a:latin typeface="Times New Roman" pitchFamily="18" charset="0"/>
                          <a:cs typeface="Times New Roman" pitchFamily="18" charset="0"/>
                        </a:rPr>
                        <a:t>4</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1980 až nyní</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latin typeface="Times New Roman" pitchFamily="18" charset="0"/>
                          <a:cs typeface="Times New Roman" pitchFamily="18" charset="0"/>
                        </a:rPr>
                        <a:t>Začátky PC</a:t>
                      </a:r>
                    </a:p>
                  </a:txBody>
                  <a:tcPr/>
                </a:tc>
                <a:tc>
                  <a:txBody>
                    <a:bodyPr/>
                    <a:lstStyle/>
                    <a:p>
                      <a:pPr algn="ctr" fontAlgn="b"/>
                      <a:r>
                        <a:rPr kumimoji="0" lang="cs-CZ" sz="1600" kern="1200" dirty="0" smtClean="0">
                          <a:solidFill>
                            <a:schemeClr val="dk1"/>
                          </a:solidFill>
                          <a:latin typeface="Times New Roman" pitchFamily="18" charset="0"/>
                          <a:ea typeface="+mn-ea"/>
                          <a:cs typeface="Times New Roman" pitchFamily="18" charset="0"/>
                        </a:rPr>
                        <a:t>desítky</a:t>
                      </a:r>
                      <a:r>
                        <a:rPr kumimoji="0" lang="cs-CZ" sz="1600" kern="1200" baseline="0" dirty="0" smtClean="0">
                          <a:solidFill>
                            <a:schemeClr val="dk1"/>
                          </a:solidFill>
                          <a:latin typeface="Times New Roman" pitchFamily="18" charset="0"/>
                          <a:ea typeface="+mn-ea"/>
                          <a:cs typeface="Times New Roman" pitchFamily="18" charset="0"/>
                        </a:rPr>
                        <a:t> milionů</a:t>
                      </a:r>
                      <a:endParaRPr kumimoji="0" lang="cs-CZ" sz="1600" kern="1200" dirty="0">
                        <a:solidFill>
                          <a:schemeClr val="dk1"/>
                        </a:solidFill>
                        <a:latin typeface="Times New Roman" pitchFamily="18" charset="0"/>
                        <a:ea typeface="+mn-ea"/>
                        <a:cs typeface="Times New Roman" pitchFamily="18" charset="0"/>
                      </a:endParaRPr>
                    </a:p>
                  </a:txBody>
                  <a:tcPr marL="9525" marR="9525" marT="9525" marB="0" anchor="ctr"/>
                </a:tc>
                <a:tc>
                  <a:txBody>
                    <a:bodyPr/>
                    <a:lstStyle/>
                    <a:p>
                      <a:pPr algn="ctr"/>
                      <a:r>
                        <a:rPr lang="cs-CZ" dirty="0" smtClean="0">
                          <a:latin typeface="Times New Roman" pitchFamily="18" charset="0"/>
                          <a:cs typeface="Times New Roman" pitchFamily="18" charset="0"/>
                        </a:rPr>
                        <a:t>Integrované</a:t>
                      </a:r>
                      <a:r>
                        <a:rPr lang="cs-CZ" baseline="0" dirty="0" smtClean="0">
                          <a:latin typeface="Times New Roman" pitchFamily="18" charset="0"/>
                          <a:cs typeface="Times New Roman" pitchFamily="18" charset="0"/>
                        </a:rPr>
                        <a:t> obvody s vysokou hustotou</a:t>
                      </a:r>
                      <a:endParaRPr lang="cs-CZ" dirty="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54275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Použitá literatura, citace</a:t>
            </a:r>
            <a:br>
              <a:rPr lang="cs-CZ" sz="3600" dirty="0" smtClean="0">
                <a:latin typeface="Times New Roman" pitchFamily="18" charset="0"/>
                <a:cs typeface="Times New Roman" pitchFamily="18" charset="0"/>
              </a:rPr>
            </a:b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980728"/>
            <a:ext cx="7848872" cy="2088232"/>
          </a:xfrm>
        </p:spPr>
        <p:txBody>
          <a:bodyPr>
            <a:normAutofit/>
          </a:bodyPr>
          <a:lstStyle/>
          <a:p>
            <a:pPr marL="82296" indent="0">
              <a:lnSpc>
                <a:spcPct val="120000"/>
              </a:lnSpc>
              <a:buNone/>
            </a:pPr>
            <a:endPar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a:p>
            <a:pPr marL="82296" indent="0">
              <a:lnSpc>
                <a:spcPct val="120000"/>
              </a:lnSpc>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
        <p:nvSpPr>
          <p:cNvPr id="4" name="Obdélník 3"/>
          <p:cNvSpPr/>
          <p:nvPr/>
        </p:nvSpPr>
        <p:spPr>
          <a:xfrm>
            <a:off x="755576" y="1844824"/>
            <a:ext cx="7272808" cy="923330"/>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1 </a:t>
            </a:r>
            <a:r>
              <a:rPr lang="cs-CZ" dirty="0" smtClean="0"/>
              <a:t>NEZNÁMÝ</a:t>
            </a:r>
            <a:r>
              <a:rPr lang="cs-CZ" dirty="0"/>
              <a:t>, Neznámý. </a:t>
            </a:r>
            <a:r>
              <a:rPr lang="cs-CZ" i="1" dirty="0" err="1"/>
              <a:t>Personal_computer</a:t>
            </a:r>
            <a:r>
              <a:rPr lang="cs-CZ" dirty="0"/>
              <a:t> [online</a:t>
            </a:r>
            <a:r>
              <a:rPr lang="cs-CZ" dirty="0" smtClean="0"/>
              <a:t>] </a:t>
            </a:r>
            <a:r>
              <a:rPr lang="cs-CZ" dirty="0"/>
              <a:t>[cit</a:t>
            </a:r>
            <a:r>
              <a:rPr lang="cs-CZ" dirty="0" smtClean="0"/>
              <a:t>. 16.12.2012</a:t>
            </a:r>
            <a:r>
              <a:rPr lang="cs-CZ" dirty="0"/>
              <a:t>]. Dostupný na </a:t>
            </a:r>
            <a:r>
              <a:rPr lang="cs-CZ" dirty="0" smtClean="0"/>
              <a:t> WWW: http://cs.wikipedia.org/wiki/Soubor:Personal_computer</a:t>
            </a:r>
            <a:r>
              <a:rPr lang="cs-CZ" dirty="0"/>
              <a:t>,_exploded_5.svg </a:t>
            </a:r>
          </a:p>
        </p:txBody>
      </p:sp>
    </p:spTree>
    <p:extLst>
      <p:ext uri="{BB962C8B-B14F-4D97-AF65-F5344CB8AC3E}">
        <p14:creationId xmlns:p14="http://schemas.microsoft.com/office/powerpoint/2010/main" val="80050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7" y="836712"/>
            <a:ext cx="6912767" cy="1200329"/>
          </a:xfrm>
          <a:prstGeom prst="rect">
            <a:avLst/>
          </a:prstGeom>
          <a:noFill/>
        </p:spPr>
        <p:txBody>
          <a:bodyPr wrap="square" rtlCol="0">
            <a:spAutoFit/>
          </a:bodyPr>
          <a:lstStyle/>
          <a:p>
            <a:r>
              <a:rPr lang="cs-CZ" dirty="0"/>
              <a:t>NEZNÁMÝ, Neznámý. </a:t>
            </a:r>
            <a:r>
              <a:rPr lang="cs-CZ" i="1" dirty="0" err="1"/>
              <a:t>Personal_computer</a:t>
            </a:r>
            <a:r>
              <a:rPr lang="cs-CZ" dirty="0"/>
              <a:t> [online]. [cit. 16.12.2012]. Dostupný na WWW: http://cs.wikipedia.org/wiki/Soubor:Personal_computer,_exploded_5.svg</a:t>
            </a:r>
          </a:p>
        </p:txBody>
      </p:sp>
      <p:sp>
        <p:nvSpPr>
          <p:cNvPr id="3" name="TextovéPole 2"/>
          <p:cNvSpPr txBox="1"/>
          <p:nvPr/>
        </p:nvSpPr>
        <p:spPr>
          <a:xfrm>
            <a:off x="1187624" y="2530624"/>
            <a:ext cx="7272808" cy="1200329"/>
          </a:xfrm>
          <a:prstGeom prst="rect">
            <a:avLst/>
          </a:prstGeom>
          <a:noFill/>
        </p:spPr>
        <p:txBody>
          <a:bodyPr wrap="square" rtlCol="0">
            <a:spAutoFit/>
          </a:bodyPr>
          <a:lstStyle/>
          <a:p>
            <a:r>
              <a:rPr lang="cs-CZ" b="1" dirty="0"/>
              <a:t>Obrázek 2 </a:t>
            </a:r>
            <a:r>
              <a:rPr lang="cs-CZ" dirty="0"/>
              <a:t>New York - </a:t>
            </a:r>
            <a:r>
              <a:rPr lang="cs-CZ" dirty="0" err="1"/>
              <a:t>View</a:t>
            </a:r>
            <a:r>
              <a:rPr lang="cs-CZ" dirty="0"/>
              <a:t> </a:t>
            </a:r>
            <a:r>
              <a:rPr lang="cs-CZ" dirty="0" err="1"/>
              <a:t>from</a:t>
            </a:r>
            <a:r>
              <a:rPr lang="cs-CZ" dirty="0"/>
              <a:t> Empire </a:t>
            </a:r>
            <a:r>
              <a:rPr lang="cs-CZ" dirty="0" err="1"/>
              <a:t>State</a:t>
            </a:r>
            <a:r>
              <a:rPr lang="cs-CZ" dirty="0"/>
              <a:t> </a:t>
            </a:r>
            <a:r>
              <a:rPr lang="cs-CZ" dirty="0" err="1"/>
              <a:t>Buildung</a:t>
            </a:r>
            <a:r>
              <a:rPr lang="cs-CZ" dirty="0"/>
              <a:t> </a:t>
            </a:r>
          </a:p>
          <a:p>
            <a:r>
              <a:rPr lang="cs-CZ" dirty="0" smtClean="0"/>
              <a:t>UNTIEDT</a:t>
            </a:r>
            <a:r>
              <a:rPr lang="cs-CZ" dirty="0"/>
              <a:t>, </a:t>
            </a:r>
            <a:r>
              <a:rPr lang="cs-CZ" dirty="0" err="1"/>
              <a:t>Bernd</a:t>
            </a:r>
            <a:r>
              <a:rPr lang="cs-CZ" dirty="0"/>
              <a:t>. wikipedia.cz [online]. </a:t>
            </a:r>
            <a:r>
              <a:rPr lang="cs-CZ" dirty="0" err="1"/>
              <a:t>January</a:t>
            </a:r>
            <a:r>
              <a:rPr lang="cs-CZ" dirty="0"/>
              <a:t> 2005 [cit. 1.7.2012]. Dostupný pod licencí </a:t>
            </a:r>
            <a:r>
              <a:rPr lang="cs-CZ" dirty="0" err="1"/>
              <a:t>Creative</a:t>
            </a:r>
            <a:r>
              <a:rPr lang="cs-CZ" dirty="0"/>
              <a:t> </a:t>
            </a:r>
            <a:r>
              <a:rPr lang="cs-CZ" dirty="0" err="1"/>
              <a:t>Commons</a:t>
            </a:r>
            <a:r>
              <a:rPr lang="cs-CZ" dirty="0"/>
              <a:t> na WWW: &lt;http://cs.wikipedia.org/wiki/Soubor:New-York-Jan2005.jpg&gt;.</a:t>
            </a:r>
          </a:p>
        </p:txBody>
      </p:sp>
      <p:sp>
        <p:nvSpPr>
          <p:cNvPr id="4" name="TextovéPole 3"/>
          <p:cNvSpPr txBox="1"/>
          <p:nvPr/>
        </p:nvSpPr>
        <p:spPr>
          <a:xfrm>
            <a:off x="755577" y="3933056"/>
            <a:ext cx="6552728" cy="2585323"/>
          </a:xfrm>
          <a:prstGeom prst="rect">
            <a:avLst/>
          </a:prstGeom>
          <a:noFill/>
        </p:spPr>
        <p:txBody>
          <a:bodyPr wrap="square" rtlCol="0">
            <a:spAutoFit/>
          </a:bodyPr>
          <a:lstStyle/>
          <a:p>
            <a:r>
              <a:rPr lang="cs-CZ" b="1" dirty="0"/>
              <a:t>Obrázek 3 </a:t>
            </a:r>
            <a:r>
              <a:rPr lang="cs-CZ" dirty="0" err="1"/>
              <a:t>Somewhere</a:t>
            </a:r>
            <a:r>
              <a:rPr lang="cs-CZ" dirty="0"/>
              <a:t> in </a:t>
            </a:r>
            <a:r>
              <a:rPr lang="cs-CZ" dirty="0" err="1"/>
              <a:t>downtown</a:t>
            </a:r>
            <a:r>
              <a:rPr lang="cs-CZ" dirty="0"/>
              <a:t> Los Angeles</a:t>
            </a:r>
          </a:p>
          <a:p>
            <a:r>
              <a:rPr lang="cs-CZ" dirty="0"/>
              <a:t>DOAN, </a:t>
            </a:r>
            <a:r>
              <a:rPr lang="cs-CZ" dirty="0" err="1"/>
              <a:t>Mai-Linh</a:t>
            </a:r>
            <a:r>
              <a:rPr lang="cs-CZ" dirty="0"/>
              <a:t>. wikipedia.cz [online]. 2005 [cit. 1.7.2012]. Dostupný pod licencí </a:t>
            </a:r>
            <a:r>
              <a:rPr lang="cs-CZ" dirty="0" err="1"/>
              <a:t>Creative</a:t>
            </a:r>
            <a:r>
              <a:rPr lang="cs-CZ" dirty="0"/>
              <a:t> </a:t>
            </a:r>
            <a:r>
              <a:rPr lang="cs-CZ" dirty="0" err="1"/>
              <a:t>Commons</a:t>
            </a:r>
            <a:r>
              <a:rPr lang="cs-CZ" dirty="0"/>
              <a:t> na WWW: &lt;http://cs.wikipedia.org/wiki/Soubor:Los_Angeles_downtown_p1000070.jpg&gt;. </a:t>
            </a:r>
            <a:endParaRPr lang="cs-CZ" dirty="0" smtClean="0"/>
          </a:p>
          <a:p>
            <a:endParaRPr lang="cs-CZ" dirty="0"/>
          </a:p>
          <a:p>
            <a:r>
              <a:rPr lang="cs-CZ" dirty="0"/>
              <a:t>[19:13:43] </a:t>
            </a:r>
            <a:r>
              <a:rPr lang="cs-CZ" dirty="0" err="1"/>
              <a:t>zbynekpyš</a:t>
            </a:r>
            <a:r>
              <a:rPr lang="cs-CZ" dirty="0"/>
              <a:t>: http://www.pil-network.com/#cs</a:t>
            </a:r>
          </a:p>
          <a:p>
            <a:r>
              <a:rPr lang="cs-CZ" dirty="0"/>
              <a:t>[19:14:10] </a:t>
            </a:r>
            <a:r>
              <a:rPr lang="cs-CZ" dirty="0" err="1"/>
              <a:t>zbynekpyš</a:t>
            </a:r>
            <a:r>
              <a:rPr lang="cs-CZ" dirty="0"/>
              <a:t>: http://dum.rvp.cz/materialy/riskuj-internet.html</a:t>
            </a:r>
          </a:p>
        </p:txBody>
      </p:sp>
    </p:spTree>
    <p:extLst>
      <p:ext uri="{BB962C8B-B14F-4D97-AF65-F5344CB8AC3E}">
        <p14:creationId xmlns:p14="http://schemas.microsoft.com/office/powerpoint/2010/main" val="2527242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Informatika</a:t>
            </a:r>
            <a:endParaRPr lang="cs-CZ" sz="3600" dirty="0"/>
          </a:p>
        </p:txBody>
      </p:sp>
      <p:sp>
        <p:nvSpPr>
          <p:cNvPr id="4" name="Zástupný symbol pro text 3"/>
          <p:cNvSpPr>
            <a:spLocks noGrp="1"/>
          </p:cNvSpPr>
          <p:nvPr>
            <p:ph type="body" idx="2"/>
          </p:nvPr>
        </p:nvSpPr>
        <p:spPr>
          <a:xfrm>
            <a:off x="457200" y="1406964"/>
            <a:ext cx="7859216" cy="1661996"/>
          </a:xfrm>
        </p:spPr>
        <p:txBody>
          <a:bodyPr>
            <a:noAutofit/>
          </a:bodyPr>
          <a:lstStyle/>
          <a:p>
            <a:r>
              <a:rPr lang="cs-CZ" sz="2400" b="1" dirty="0"/>
              <a:t>Informatika</a:t>
            </a:r>
            <a:r>
              <a:rPr lang="cs-CZ" sz="2400" dirty="0"/>
              <a:t> je obor lidské činnosti, který se zabývá zpracováním informací. Zahrnuje množství specializovaných vědních a technických oborů.</a:t>
            </a:r>
            <a:endParaRPr lang="cs-CZ" sz="2400" b="1" dirty="0"/>
          </a:p>
        </p:txBody>
      </p:sp>
      <p:sp>
        <p:nvSpPr>
          <p:cNvPr id="3" name="Zástupný symbol pro obsah 2"/>
          <p:cNvSpPr>
            <a:spLocks noGrp="1"/>
          </p:cNvSpPr>
          <p:nvPr>
            <p:ph sz="half" idx="1"/>
          </p:nvPr>
        </p:nvSpPr>
        <p:spPr>
          <a:xfrm>
            <a:off x="1115616" y="3429000"/>
            <a:ext cx="7494984" cy="2697163"/>
          </a:xfrm>
        </p:spPr>
        <p:txBody>
          <a:bodyPr/>
          <a:lstStyle/>
          <a:p>
            <a:pPr marL="82296" indent="0">
              <a:buNone/>
            </a:pPr>
            <a:r>
              <a:rPr lang="cs-CZ" sz="22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příklady Oborů informatiky</a:t>
            </a:r>
            <a:endParaRPr lang="cs-CZ" sz="2400" dirty="0" smtClean="0">
              <a:hlinkClick r:id="rId2" tooltip="Informační technologie"/>
            </a:endParaRPr>
          </a:p>
          <a:p>
            <a:r>
              <a:rPr lang="cs-CZ" sz="2400" dirty="0"/>
              <a:t>Teorie </a:t>
            </a:r>
            <a:r>
              <a:rPr lang="cs-CZ" sz="2400" dirty="0" smtClean="0"/>
              <a:t>informace</a:t>
            </a:r>
          </a:p>
          <a:p>
            <a:r>
              <a:rPr lang="cs-CZ" sz="2400" dirty="0" smtClean="0"/>
              <a:t>Informační technologie</a:t>
            </a:r>
          </a:p>
          <a:p>
            <a:r>
              <a:rPr lang="cs-CZ" sz="2400" dirty="0" err="1" smtClean="0"/>
              <a:t>Chemoinformatika</a:t>
            </a:r>
            <a:endParaRPr lang="cs-CZ" sz="2400" dirty="0" smtClean="0"/>
          </a:p>
          <a:p>
            <a:r>
              <a:rPr lang="cs-CZ" sz="2400" dirty="0" smtClean="0"/>
              <a:t>Bioinformatika</a:t>
            </a:r>
          </a:p>
          <a:p>
            <a:r>
              <a:rPr lang="cs-CZ" sz="2400" dirty="0"/>
              <a:t>Sociální informatika</a:t>
            </a:r>
            <a:endParaRPr lang="cs-CZ" sz="2400" dirty="0" smtClean="0"/>
          </a:p>
          <a:p>
            <a:endParaRPr lang="cs-CZ" sz="22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endParaRPr lang="cs-CZ" dirty="0"/>
          </a:p>
        </p:txBody>
      </p:sp>
    </p:spTree>
    <p:extLst>
      <p:ext uri="{BB962C8B-B14F-4D97-AF65-F5344CB8AC3E}">
        <p14:creationId xmlns:p14="http://schemas.microsoft.com/office/powerpoint/2010/main" val="3355681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Teorie informace </a:t>
            </a:r>
            <a:endParaRPr lang="cs-CZ" sz="3600" dirty="0"/>
          </a:p>
        </p:txBody>
      </p:sp>
      <p:sp>
        <p:nvSpPr>
          <p:cNvPr id="3" name="Zástupný symbol pro obsah 2"/>
          <p:cNvSpPr>
            <a:spLocks noGrp="1"/>
          </p:cNvSpPr>
          <p:nvPr>
            <p:ph sz="half" idx="1"/>
          </p:nvPr>
        </p:nvSpPr>
        <p:spPr>
          <a:xfrm>
            <a:off x="683568" y="1340768"/>
            <a:ext cx="7920880" cy="2697163"/>
          </a:xfrm>
        </p:spPr>
        <p:txBody>
          <a:bodyPr>
            <a:normAutofit/>
          </a:bodyPr>
          <a:lstStyle/>
          <a:p>
            <a:pPr marL="82296" indent="0">
              <a:buNone/>
            </a:pPr>
            <a:r>
              <a:rPr lang="cs-CZ" sz="22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Zkuste doplnit:</a:t>
            </a:r>
            <a:endParaRPr lang="cs-CZ" sz="2400" dirty="0" smtClean="0">
              <a:hlinkClick r:id="rId2" tooltip="Informační technologie"/>
            </a:endParaRPr>
          </a:p>
          <a:p>
            <a:r>
              <a:rPr lang="cs-CZ" sz="2400" dirty="0" smtClean="0"/>
              <a:t>Co je to informace? …………………….</a:t>
            </a:r>
          </a:p>
          <a:p>
            <a:r>
              <a:rPr lang="cs-CZ" sz="2400" dirty="0" smtClean="0"/>
              <a:t>Kde můžeme získat informace? …………………….</a:t>
            </a:r>
          </a:p>
          <a:p>
            <a:r>
              <a:rPr lang="cs-CZ" sz="2400" dirty="0" smtClean="0"/>
              <a:t>Jak můžeme s informacemi pracovat?</a:t>
            </a:r>
            <a:r>
              <a:rPr lang="cs-CZ" sz="2400" dirty="0"/>
              <a:t> </a:t>
            </a:r>
            <a:r>
              <a:rPr lang="cs-CZ" sz="2400" dirty="0" smtClean="0"/>
              <a:t>…………………….</a:t>
            </a:r>
          </a:p>
          <a:p>
            <a:r>
              <a:rPr lang="cs-CZ" sz="2400" dirty="0" smtClean="0"/>
              <a:t>Jak můžeme informace ověřit?</a:t>
            </a:r>
            <a:r>
              <a:rPr lang="cs-CZ" sz="2400" dirty="0"/>
              <a:t> …………………….</a:t>
            </a:r>
          </a:p>
          <a:p>
            <a:endParaRPr lang="cs-CZ" sz="2400" dirty="0" smtClean="0"/>
          </a:p>
          <a:p>
            <a:endParaRPr lang="cs-CZ" dirty="0"/>
          </a:p>
        </p:txBody>
      </p:sp>
    </p:spTree>
    <p:extLst>
      <p:ext uri="{BB962C8B-B14F-4D97-AF65-F5344CB8AC3E}">
        <p14:creationId xmlns:p14="http://schemas.microsoft.com/office/powerpoint/2010/main" val="2711290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Teorie informace </a:t>
            </a:r>
            <a:endParaRPr lang="cs-CZ" sz="3600" dirty="0"/>
          </a:p>
        </p:txBody>
      </p:sp>
      <p:graphicFrame>
        <p:nvGraphicFramePr>
          <p:cNvPr id="6" name="Zástupný symbol pro obsah 5"/>
          <p:cNvGraphicFramePr>
            <a:graphicFrameLocks noGrp="1"/>
          </p:cNvGraphicFramePr>
          <p:nvPr>
            <p:ph sz="half" idx="1"/>
            <p:extLst>
              <p:ext uri="{D42A27DB-BD31-4B8C-83A1-F6EECF244321}">
                <p14:modId xmlns:p14="http://schemas.microsoft.com/office/powerpoint/2010/main" val="2799768740"/>
              </p:ext>
            </p:extLst>
          </p:nvPr>
        </p:nvGraphicFramePr>
        <p:xfrm>
          <a:off x="827584" y="1713042"/>
          <a:ext cx="3312368" cy="3839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délník 4"/>
          <p:cNvSpPr/>
          <p:nvPr/>
        </p:nvSpPr>
        <p:spPr>
          <a:xfrm>
            <a:off x="1263650" y="1282155"/>
            <a:ext cx="3956422" cy="430887"/>
          </a:xfrm>
          <a:prstGeom prst="rect">
            <a:avLst/>
          </a:prstGeom>
        </p:spPr>
        <p:txBody>
          <a:bodyPr wrap="square">
            <a:spAutoFit/>
          </a:bodyPr>
          <a:lstStyle/>
          <a:p>
            <a:pPr marL="82296" lvl="0">
              <a:spcBef>
                <a:spcPts val="600"/>
              </a:spcBef>
              <a:buClr>
                <a:srgbClr val="D16349"/>
              </a:buClr>
              <a:buSzPct val="80000"/>
            </a:pPr>
            <a:r>
              <a:rPr lang="cs-CZ" sz="2200" b="1" cap="all" dirty="0">
                <a:solidFill>
                  <a:srgbClr val="646B86">
                    <a:satMod val="130000"/>
                  </a:srgbClr>
                </a:solidFill>
                <a:effectLst>
                  <a:outerShdw blurRad="50000" dist="30000" dir="5400000" algn="tl" rotWithShape="0">
                    <a:srgbClr val="000000">
                      <a:alpha val="30000"/>
                    </a:srgbClr>
                  </a:outerShdw>
                </a:effectLst>
              </a:rPr>
              <a:t>Tak jsme doplnili:</a:t>
            </a:r>
          </a:p>
        </p:txBody>
      </p:sp>
      <p:sp>
        <p:nvSpPr>
          <p:cNvPr id="10" name="Volný tvar 9"/>
          <p:cNvSpPr/>
          <p:nvPr/>
        </p:nvSpPr>
        <p:spPr>
          <a:xfrm>
            <a:off x="4502030" y="1694748"/>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rtl="0">
              <a:lnSpc>
                <a:spcPct val="90000"/>
              </a:lnSpc>
              <a:spcBef>
                <a:spcPct val="0"/>
              </a:spcBef>
            </a:pPr>
            <a:r>
              <a:rPr lang="cs-CZ" sz="2300" b="1" kern="1200" dirty="0" smtClean="0"/>
              <a:t>Sdělení které nám přináší určitou hodnotu </a:t>
            </a:r>
          </a:p>
          <a:p>
            <a:pPr lvl="0" algn="ctr" defTabSz="1022350" rtl="0">
              <a:lnSpc>
                <a:spcPct val="90000"/>
              </a:lnSpc>
              <a:spcBef>
                <a:spcPct val="0"/>
              </a:spcBef>
            </a:pPr>
            <a:r>
              <a:rPr lang="cs-CZ" sz="2300" b="1" kern="1200" dirty="0" smtClean="0"/>
              <a:t>(např. dnes je </a:t>
            </a:r>
            <a:r>
              <a:rPr lang="cs-CZ" sz="2300" b="1" dirty="0" smtClean="0"/>
              <a:t>Informatika)</a:t>
            </a:r>
            <a:endParaRPr lang="cs-CZ" sz="2300" kern="1200" dirty="0"/>
          </a:p>
        </p:txBody>
      </p:sp>
      <p:sp>
        <p:nvSpPr>
          <p:cNvPr id="12" name="Volný tvar 11"/>
          <p:cNvSpPr/>
          <p:nvPr/>
        </p:nvSpPr>
        <p:spPr>
          <a:xfrm>
            <a:off x="4499992" y="3626804"/>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kern="1200" dirty="0" smtClean="0"/>
              <a:t>Ukládání, přenos, archivace, sdílení, šíření……</a:t>
            </a:r>
          </a:p>
        </p:txBody>
      </p:sp>
      <p:sp>
        <p:nvSpPr>
          <p:cNvPr id="13" name="Volný tvar 12"/>
          <p:cNvSpPr/>
          <p:nvPr/>
        </p:nvSpPr>
        <p:spPr>
          <a:xfrm>
            <a:off x="4487365" y="4591876"/>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kern="1200" dirty="0" smtClean="0"/>
              <a:t>Porovnání více zdrojů, ověření důvěryhodnosti zdroje, </a:t>
            </a:r>
            <a:endParaRPr lang="cs-CZ" sz="2300" kern="1200" dirty="0"/>
          </a:p>
        </p:txBody>
      </p:sp>
      <p:sp>
        <p:nvSpPr>
          <p:cNvPr id="14" name="Volný tvar 13"/>
          <p:cNvSpPr/>
          <p:nvPr/>
        </p:nvSpPr>
        <p:spPr>
          <a:xfrm>
            <a:off x="4502031" y="2676162"/>
            <a:ext cx="4212770"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kern="1200" dirty="0" smtClean="0"/>
              <a:t>	Internet, knihy, časopisy, media, škola, kamarádi …..</a:t>
            </a:r>
            <a:endParaRPr lang="cs-CZ" sz="2300" kern="1200" dirty="0"/>
          </a:p>
        </p:txBody>
      </p:sp>
    </p:spTree>
    <p:extLst>
      <p:ext uri="{BB962C8B-B14F-4D97-AF65-F5344CB8AC3E}">
        <p14:creationId xmlns:p14="http://schemas.microsoft.com/office/powerpoint/2010/main" val="8824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Jednotky  informace </a:t>
            </a:r>
            <a:endParaRPr lang="cs-CZ" sz="3600" dirty="0"/>
          </a:p>
        </p:txBody>
      </p:sp>
      <p:sp>
        <p:nvSpPr>
          <p:cNvPr id="3" name="Zástupný symbol pro obsah 2"/>
          <p:cNvSpPr>
            <a:spLocks noGrp="1"/>
          </p:cNvSpPr>
          <p:nvPr>
            <p:ph sz="half" idx="1"/>
          </p:nvPr>
        </p:nvSpPr>
        <p:spPr>
          <a:xfrm>
            <a:off x="683568" y="1340768"/>
            <a:ext cx="7920880" cy="2697163"/>
          </a:xfrm>
        </p:spPr>
        <p:txBody>
          <a:bodyPr>
            <a:normAutofit fontScale="92500" lnSpcReduction="20000"/>
          </a:bodyPr>
          <a:lstStyle/>
          <a:p>
            <a:pPr marL="82296" indent="0">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Základní jednotkou </a:t>
            </a: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informace </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je</a:t>
            </a:r>
          </a:p>
          <a:p>
            <a:pPr marL="82296" indent="0">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a:t>
            </a:r>
            <a:r>
              <a:rPr lang="cs-CZ" sz="20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vyberte správnou odpověď)</a:t>
            </a:r>
            <a:endParaRPr lang="cs-CZ" sz="2400" dirty="0" smtClean="0"/>
          </a:p>
          <a:p>
            <a:pPr marL="596646" indent="-514350">
              <a:buClr>
                <a:srgbClr val="002060"/>
              </a:buClr>
              <a:buFont typeface="+mj-lt"/>
              <a:buAutoNum type="alphaUcPeriod"/>
            </a:pPr>
            <a:r>
              <a:rPr lang="cs-CZ" dirty="0">
                <a:solidFill>
                  <a:srgbClr val="0070C0"/>
                </a:solidFill>
              </a:rPr>
              <a:t>b</a:t>
            </a:r>
            <a:r>
              <a:rPr lang="cs-CZ" dirty="0" smtClean="0">
                <a:solidFill>
                  <a:srgbClr val="0070C0"/>
                </a:solidFill>
              </a:rPr>
              <a:t>it</a:t>
            </a:r>
          </a:p>
          <a:p>
            <a:pPr marL="596646" indent="-514350">
              <a:buClr>
                <a:srgbClr val="002060"/>
              </a:buClr>
              <a:buFont typeface="+mj-lt"/>
              <a:buAutoNum type="alphaUcPeriod"/>
            </a:pPr>
            <a:r>
              <a:rPr lang="cs-CZ" dirty="0" smtClean="0">
                <a:solidFill>
                  <a:srgbClr val="0070C0"/>
                </a:solidFill>
              </a:rPr>
              <a:t>Bajt</a:t>
            </a:r>
          </a:p>
          <a:p>
            <a:pPr marL="596646" indent="-514350">
              <a:buClr>
                <a:srgbClr val="002060"/>
              </a:buClr>
              <a:buFont typeface="+mj-lt"/>
              <a:buAutoNum type="alphaUcPeriod"/>
            </a:pPr>
            <a:r>
              <a:rPr lang="cs-CZ" dirty="0" smtClean="0">
                <a:solidFill>
                  <a:srgbClr val="0070C0"/>
                </a:solidFill>
              </a:rPr>
              <a:t>Kilobajt</a:t>
            </a:r>
          </a:p>
          <a:p>
            <a:pPr marL="596646" indent="-514350">
              <a:buClr>
                <a:srgbClr val="002060"/>
              </a:buClr>
              <a:buFont typeface="+mj-lt"/>
              <a:buAutoNum type="alphaUcPeriod"/>
            </a:pPr>
            <a:r>
              <a:rPr lang="cs-CZ" dirty="0" smtClean="0">
                <a:solidFill>
                  <a:srgbClr val="0070C0"/>
                </a:solidFill>
              </a:rPr>
              <a:t>Megabajt</a:t>
            </a:r>
          </a:p>
          <a:p>
            <a:pPr marL="596646" indent="-514350">
              <a:buClr>
                <a:srgbClr val="002060"/>
              </a:buClr>
              <a:buFont typeface="+mj-lt"/>
              <a:buAutoNum type="alphaUcPeriod"/>
            </a:pPr>
            <a:endParaRPr lang="cs-CZ" dirty="0" smtClean="0">
              <a:solidFill>
                <a:srgbClr val="0070C0"/>
              </a:solidFill>
            </a:endParaRPr>
          </a:p>
          <a:p>
            <a:pPr marL="596646" indent="-514350">
              <a:buClr>
                <a:srgbClr val="002060"/>
              </a:buClr>
              <a:buFont typeface="+mj-lt"/>
              <a:buAutoNum type="alphaUcPeriod"/>
            </a:pPr>
            <a:endParaRPr lang="cs-CZ" dirty="0">
              <a:solidFill>
                <a:srgbClr val="002060"/>
              </a:solidFill>
            </a:endParaRPr>
          </a:p>
        </p:txBody>
      </p:sp>
    </p:spTree>
    <p:extLst>
      <p:ext uri="{BB962C8B-B14F-4D97-AF65-F5344CB8AC3E}">
        <p14:creationId xmlns:p14="http://schemas.microsoft.com/office/powerpoint/2010/main" val="3373380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Jednotky  informace </a:t>
            </a:r>
            <a:endParaRPr lang="cs-CZ" sz="3600" dirty="0"/>
          </a:p>
        </p:txBody>
      </p:sp>
      <p:sp>
        <p:nvSpPr>
          <p:cNvPr id="3" name="Zástupný symbol pro obsah 2"/>
          <p:cNvSpPr>
            <a:spLocks noGrp="1"/>
          </p:cNvSpPr>
          <p:nvPr>
            <p:ph sz="half" idx="1"/>
          </p:nvPr>
        </p:nvSpPr>
        <p:spPr>
          <a:xfrm>
            <a:off x="683568" y="1340768"/>
            <a:ext cx="7920880" cy="3816424"/>
          </a:xfrm>
        </p:spPr>
        <p:txBody>
          <a:bodyPr>
            <a:normAutofit fontScale="70000" lnSpcReduction="20000"/>
          </a:bodyPr>
          <a:lstStyle/>
          <a:p>
            <a:pPr marL="82296" indent="0">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Základní jednotkou </a:t>
            </a: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informace </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je</a:t>
            </a:r>
          </a:p>
          <a:p>
            <a:pPr marL="596646" indent="-514350">
              <a:buClr>
                <a:srgbClr val="002060"/>
              </a:buClr>
              <a:buFont typeface="+mj-lt"/>
              <a:buAutoNum type="alphaUcPeriod"/>
            </a:pPr>
            <a:r>
              <a:rPr lang="cs-CZ" b="1" u="sng" dirty="0" smtClean="0">
                <a:solidFill>
                  <a:srgbClr val="FF0000"/>
                </a:solidFill>
              </a:rPr>
              <a:t>bit</a:t>
            </a:r>
          </a:p>
          <a:p>
            <a:pPr marL="596646" indent="-514350">
              <a:buClr>
                <a:srgbClr val="002060"/>
              </a:buClr>
              <a:buFont typeface="+mj-lt"/>
              <a:buAutoNum type="alphaUcPeriod"/>
            </a:pPr>
            <a:r>
              <a:rPr lang="cs-CZ" dirty="0" smtClean="0">
                <a:solidFill>
                  <a:srgbClr val="0070C0"/>
                </a:solidFill>
              </a:rPr>
              <a:t>Bajt</a:t>
            </a:r>
          </a:p>
          <a:p>
            <a:pPr marL="596646" indent="-514350">
              <a:buClr>
                <a:srgbClr val="002060"/>
              </a:buClr>
              <a:buFont typeface="+mj-lt"/>
              <a:buAutoNum type="alphaUcPeriod"/>
            </a:pPr>
            <a:r>
              <a:rPr lang="cs-CZ" dirty="0" smtClean="0">
                <a:solidFill>
                  <a:srgbClr val="0070C0"/>
                </a:solidFill>
              </a:rPr>
              <a:t>Kilobajt</a:t>
            </a:r>
          </a:p>
          <a:p>
            <a:pPr marL="596646" indent="-514350">
              <a:buClr>
                <a:srgbClr val="002060"/>
              </a:buClr>
              <a:buFont typeface="+mj-lt"/>
              <a:buAutoNum type="alphaUcPeriod"/>
            </a:pPr>
            <a:r>
              <a:rPr lang="cs-CZ" dirty="0" smtClean="0">
                <a:solidFill>
                  <a:srgbClr val="0070C0"/>
                </a:solidFill>
              </a:rPr>
              <a:t>Megabajt</a:t>
            </a:r>
          </a:p>
          <a:p>
            <a:pPr marL="596646" indent="-514350">
              <a:buClr>
                <a:srgbClr val="002060"/>
              </a:buClr>
              <a:buFont typeface="+mj-lt"/>
              <a:buAutoNum type="alphaUcPeriod"/>
            </a:pPr>
            <a:endParaRPr lang="cs-CZ" dirty="0" smtClean="0">
              <a:solidFill>
                <a:srgbClr val="0070C0"/>
              </a:solidFill>
            </a:endParaRPr>
          </a:p>
          <a:p>
            <a:pPr marL="82296" indent="0">
              <a:buClr>
                <a:srgbClr val="002060"/>
              </a:buClr>
              <a:buNone/>
            </a:pPr>
            <a:r>
              <a:rPr lang="cs-CZ" dirty="0" smtClean="0">
                <a:solidFill>
                  <a:srgbClr val="002060"/>
                </a:solidFill>
              </a:rPr>
              <a:t>V počítači je převedeno na 1 a 0. </a:t>
            </a:r>
            <a:r>
              <a:rPr lang="cs-CZ" dirty="0">
                <a:solidFill>
                  <a:srgbClr val="002060"/>
                </a:solidFill>
              </a:rPr>
              <a:t> </a:t>
            </a:r>
            <a:r>
              <a:rPr lang="cs-CZ" dirty="0" smtClean="0">
                <a:solidFill>
                  <a:srgbClr val="002060"/>
                </a:solidFill>
              </a:rPr>
              <a:t>Počítač je elektrické zařízení, který nuly a jedničky rozlišuje pomocí elektrických signálů. Jednička je napětí, nula není napětí. Zjednodušeně řečeno žárovka svítí při signálu jedna, nesvítí pří signálu 0.  Logické vyjádření </a:t>
            </a:r>
            <a:r>
              <a:rPr lang="cs-CZ" b="1" dirty="0" smtClean="0">
                <a:solidFill>
                  <a:srgbClr val="002060"/>
                </a:solidFill>
              </a:rPr>
              <a:t>ANO</a:t>
            </a:r>
            <a:r>
              <a:rPr lang="cs-CZ" dirty="0" smtClean="0">
                <a:solidFill>
                  <a:srgbClr val="002060"/>
                </a:solidFill>
              </a:rPr>
              <a:t> nebo </a:t>
            </a:r>
            <a:r>
              <a:rPr lang="cs-CZ" b="1" dirty="0" smtClean="0">
                <a:solidFill>
                  <a:srgbClr val="002060"/>
                </a:solidFill>
              </a:rPr>
              <a:t>Ne.  </a:t>
            </a:r>
            <a:r>
              <a:rPr lang="cs-CZ" dirty="0" smtClean="0">
                <a:solidFill>
                  <a:srgbClr val="002060"/>
                </a:solidFill>
              </a:rPr>
              <a:t>Je to také základní (nejmenší) jednotka informace. Menší informaci totiž už nemůžeme poskytnout.</a:t>
            </a:r>
            <a:endParaRPr lang="cs-CZ" b="1" dirty="0">
              <a:solidFill>
                <a:srgbClr val="002060"/>
              </a:solidFill>
            </a:endParaRPr>
          </a:p>
        </p:txBody>
      </p:sp>
    </p:spTree>
    <p:extLst>
      <p:ext uri="{BB962C8B-B14F-4D97-AF65-F5344CB8AC3E}">
        <p14:creationId xmlns:p14="http://schemas.microsoft.com/office/powerpoint/2010/main" val="1245327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Jednotky  informace </a:t>
            </a:r>
            <a:endParaRPr lang="cs-CZ" sz="3600" dirty="0"/>
          </a:p>
        </p:txBody>
      </p:sp>
      <p:sp>
        <p:nvSpPr>
          <p:cNvPr id="3" name="Zástupný symbol pro obsah 2"/>
          <p:cNvSpPr>
            <a:spLocks noGrp="1"/>
          </p:cNvSpPr>
          <p:nvPr>
            <p:ph sz="half" idx="1"/>
          </p:nvPr>
        </p:nvSpPr>
        <p:spPr>
          <a:xfrm>
            <a:off x="683568" y="1340768"/>
            <a:ext cx="7920880" cy="1728192"/>
          </a:xfrm>
        </p:spPr>
        <p:txBody>
          <a:bodyPr>
            <a:normAutofit/>
          </a:bodyPr>
          <a:lstStyle/>
          <a:p>
            <a:pPr marL="82296" indent="0">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Počty bitů</a:t>
            </a:r>
          </a:p>
          <a:p>
            <a:pPr marL="82296" indent="0">
              <a:buClr>
                <a:srgbClr val="002060"/>
              </a:buClr>
              <a:buNone/>
            </a:pPr>
            <a:r>
              <a:rPr lang="cs-CZ" dirty="0" smtClean="0">
                <a:solidFill>
                  <a:srgbClr val="002060"/>
                </a:solidFill>
              </a:rPr>
              <a:t>Pomocí jednotlivých bitů je nutno zakódovat všechny informace v počítači.  </a:t>
            </a:r>
            <a:endParaRPr lang="cs-CZ" b="1" dirty="0">
              <a:solidFill>
                <a:srgbClr val="002060"/>
              </a:solidFill>
            </a:endParaRPr>
          </a:p>
        </p:txBody>
      </p:sp>
      <p:graphicFrame>
        <p:nvGraphicFramePr>
          <p:cNvPr id="4" name="Tabulka 3"/>
          <p:cNvGraphicFramePr>
            <a:graphicFrameLocks noGrp="1"/>
          </p:cNvGraphicFramePr>
          <p:nvPr>
            <p:extLst>
              <p:ext uri="{D42A27DB-BD31-4B8C-83A1-F6EECF244321}">
                <p14:modId xmlns:p14="http://schemas.microsoft.com/office/powerpoint/2010/main" val="3566009138"/>
              </p:ext>
            </p:extLst>
          </p:nvPr>
        </p:nvGraphicFramePr>
        <p:xfrm>
          <a:off x="611560" y="3140968"/>
          <a:ext cx="1152128" cy="1463040"/>
        </p:xfrm>
        <a:graphic>
          <a:graphicData uri="http://schemas.openxmlformats.org/drawingml/2006/table">
            <a:tbl>
              <a:tblPr firstRow="1" bandRow="1">
                <a:tableStyleId>{5C22544A-7EE6-4342-B048-85BDC9FD1C3A}</a:tableStyleId>
              </a:tblPr>
              <a:tblGrid>
                <a:gridCol w="1152128"/>
              </a:tblGrid>
              <a:tr h="302434">
                <a:tc>
                  <a:txBody>
                    <a:bodyPr/>
                    <a:lstStyle/>
                    <a:p>
                      <a:pPr algn="ctr"/>
                      <a:r>
                        <a:rPr lang="cs-CZ" dirty="0" smtClean="0"/>
                        <a:t>1</a:t>
                      </a:r>
                      <a:r>
                        <a:rPr lang="cs-CZ" baseline="0" dirty="0" smtClean="0"/>
                        <a:t> bit</a:t>
                      </a:r>
                      <a:endParaRPr lang="cs-CZ" dirty="0"/>
                    </a:p>
                  </a:txBody>
                  <a:tcPr/>
                </a:tc>
              </a:tr>
              <a:tr h="302434">
                <a:tc>
                  <a:txBody>
                    <a:bodyPr/>
                    <a:lstStyle/>
                    <a:p>
                      <a:pPr algn="ctr"/>
                      <a:r>
                        <a:rPr lang="cs-CZ" dirty="0" smtClean="0"/>
                        <a:t>0</a:t>
                      </a:r>
                      <a:endParaRPr lang="cs-CZ" dirty="0"/>
                    </a:p>
                  </a:txBody>
                  <a:tcPr/>
                </a:tc>
              </a:tr>
              <a:tr h="302434">
                <a:tc>
                  <a:txBody>
                    <a:bodyPr/>
                    <a:lstStyle/>
                    <a:p>
                      <a:pPr algn="ctr"/>
                      <a:r>
                        <a:rPr lang="cs-CZ" dirty="0" smtClean="0"/>
                        <a:t>1</a:t>
                      </a:r>
                      <a:endParaRPr lang="cs-CZ" dirty="0"/>
                    </a:p>
                  </a:txBody>
                  <a:tcPr/>
                </a:tc>
              </a:tr>
              <a:tr h="302434">
                <a:tc>
                  <a:txBody>
                    <a:bodyPr/>
                    <a:lstStyle/>
                    <a:p>
                      <a:pPr marL="0" algn="ctr" rtl="0" eaLnBrk="1" latinLnBrk="0" hangingPunct="1"/>
                      <a:r>
                        <a:rPr kumimoji="0" lang="cs-CZ" b="1" kern="1200" dirty="0" smtClean="0">
                          <a:solidFill>
                            <a:schemeClr val="lt1"/>
                          </a:solidFill>
                          <a:latin typeface="+mn-lt"/>
                          <a:ea typeface="+mn-ea"/>
                          <a:cs typeface="+mn-cs"/>
                        </a:rPr>
                        <a:t>2 znaky</a:t>
                      </a:r>
                      <a:endParaRPr kumimoji="0" lang="cs-CZ" b="1" kern="1200" dirty="0">
                        <a:solidFill>
                          <a:schemeClr val="lt1"/>
                        </a:solidFill>
                        <a:latin typeface="+mn-lt"/>
                        <a:ea typeface="+mn-ea"/>
                        <a:cs typeface="+mn-cs"/>
                      </a:endParaRPr>
                    </a:p>
                  </a:txBody>
                  <a:tcPr>
                    <a:solidFill>
                      <a:schemeClr val="accent1"/>
                    </a:solidFill>
                  </a:tcPr>
                </a:tc>
              </a:tr>
            </a:tbl>
          </a:graphicData>
        </a:graphic>
      </p:graphicFrame>
      <p:graphicFrame>
        <p:nvGraphicFramePr>
          <p:cNvPr id="5" name="Tabulka 4"/>
          <p:cNvGraphicFramePr>
            <a:graphicFrameLocks noGrp="1"/>
          </p:cNvGraphicFramePr>
          <p:nvPr>
            <p:extLst>
              <p:ext uri="{D42A27DB-BD31-4B8C-83A1-F6EECF244321}">
                <p14:modId xmlns:p14="http://schemas.microsoft.com/office/powerpoint/2010/main" val="2288460749"/>
              </p:ext>
            </p:extLst>
          </p:nvPr>
        </p:nvGraphicFramePr>
        <p:xfrm>
          <a:off x="2483768" y="3140968"/>
          <a:ext cx="1152128" cy="2194560"/>
        </p:xfrm>
        <a:graphic>
          <a:graphicData uri="http://schemas.openxmlformats.org/drawingml/2006/table">
            <a:tbl>
              <a:tblPr firstRow="1" bandRow="1">
                <a:tableStyleId>{5C22544A-7EE6-4342-B048-85BDC9FD1C3A}</a:tableStyleId>
              </a:tblPr>
              <a:tblGrid>
                <a:gridCol w="576064"/>
                <a:gridCol w="576064"/>
              </a:tblGrid>
              <a:tr h="302434">
                <a:tc gridSpan="2">
                  <a:txBody>
                    <a:bodyPr/>
                    <a:lstStyle/>
                    <a:p>
                      <a:pPr algn="ctr"/>
                      <a:r>
                        <a:rPr lang="cs-CZ" baseline="0" dirty="0" smtClean="0"/>
                        <a:t>2 bit</a:t>
                      </a:r>
                      <a:endParaRPr lang="cs-CZ" dirty="0"/>
                    </a:p>
                  </a:txBody>
                  <a:tcPr/>
                </a:tc>
                <a:tc hMerge="1">
                  <a:txBody>
                    <a:bodyPr/>
                    <a:lstStyle/>
                    <a:p>
                      <a:endParaRPr lang="cs-CZ" dirty="0"/>
                    </a:p>
                  </a:txBody>
                  <a:tcPr/>
                </a:tc>
              </a:tr>
              <a:tr h="302434">
                <a:tc>
                  <a:txBody>
                    <a:bodyPr/>
                    <a:lstStyle/>
                    <a:p>
                      <a:pPr algn="ctr"/>
                      <a:r>
                        <a:rPr lang="cs-CZ" dirty="0" smtClean="0"/>
                        <a:t>0</a:t>
                      </a:r>
                      <a:endParaRPr lang="cs-CZ" dirty="0"/>
                    </a:p>
                  </a:txBody>
                  <a:tcPr/>
                </a:tc>
                <a:tc>
                  <a:txBody>
                    <a:bodyPr/>
                    <a:lstStyle/>
                    <a:p>
                      <a:pPr algn="ctr"/>
                      <a:r>
                        <a:rPr lang="cs-CZ" dirty="0" smtClean="0"/>
                        <a:t>0</a:t>
                      </a:r>
                      <a:endParaRPr lang="cs-CZ" dirty="0"/>
                    </a:p>
                  </a:txBody>
                  <a:tcPr/>
                </a:tc>
              </a:tr>
              <a:tr h="302434">
                <a:tc>
                  <a:txBody>
                    <a:bodyPr/>
                    <a:lstStyle/>
                    <a:p>
                      <a:pPr algn="ctr"/>
                      <a:r>
                        <a:rPr lang="cs-CZ" dirty="0" smtClean="0"/>
                        <a:t>0</a:t>
                      </a:r>
                      <a:endParaRPr lang="cs-CZ" dirty="0"/>
                    </a:p>
                  </a:txBody>
                  <a:tcPr/>
                </a:tc>
                <a:tc>
                  <a:txBody>
                    <a:bodyPr/>
                    <a:lstStyle/>
                    <a:p>
                      <a:pPr algn="ctr"/>
                      <a:r>
                        <a:rPr lang="cs-CZ" dirty="0" smtClean="0"/>
                        <a:t>1</a:t>
                      </a:r>
                      <a:endParaRPr lang="cs-CZ" dirty="0"/>
                    </a:p>
                  </a:txBody>
                  <a:tcPr/>
                </a:tc>
              </a:tr>
              <a:tr h="302434">
                <a:tc>
                  <a:txBody>
                    <a:bodyPr/>
                    <a:lstStyle/>
                    <a:p>
                      <a:pPr algn="ctr"/>
                      <a:r>
                        <a:rPr lang="cs-CZ" dirty="0" smtClean="0"/>
                        <a:t>1</a:t>
                      </a:r>
                      <a:endParaRPr lang="cs-CZ" dirty="0"/>
                    </a:p>
                  </a:txBody>
                  <a:tcPr/>
                </a:tc>
                <a:tc>
                  <a:txBody>
                    <a:bodyPr/>
                    <a:lstStyle/>
                    <a:p>
                      <a:pPr algn="ctr"/>
                      <a:r>
                        <a:rPr lang="cs-CZ" dirty="0" smtClean="0"/>
                        <a:t>0</a:t>
                      </a:r>
                      <a:endParaRPr lang="cs-CZ" dirty="0"/>
                    </a:p>
                  </a:txBody>
                  <a:tcPr/>
                </a:tc>
              </a:tr>
              <a:tr h="302434">
                <a:tc>
                  <a:txBody>
                    <a:bodyPr/>
                    <a:lstStyle/>
                    <a:p>
                      <a:pPr algn="ctr"/>
                      <a:r>
                        <a:rPr lang="cs-CZ" dirty="0" smtClean="0"/>
                        <a:t>1</a:t>
                      </a:r>
                      <a:endParaRPr lang="cs-CZ" dirty="0"/>
                    </a:p>
                  </a:txBody>
                  <a:tcPr/>
                </a:tc>
                <a:tc>
                  <a:txBody>
                    <a:bodyPr/>
                    <a:lstStyle/>
                    <a:p>
                      <a:pPr algn="ctr"/>
                      <a:r>
                        <a:rPr lang="cs-CZ" dirty="0" smtClean="0"/>
                        <a:t>1</a:t>
                      </a:r>
                      <a:endParaRPr lang="cs-CZ" dirty="0"/>
                    </a:p>
                  </a:txBody>
                  <a:tcPr/>
                </a:tc>
              </a:tr>
              <a:tr h="302434">
                <a:tc gridSpan="2">
                  <a:txBody>
                    <a:bodyPr/>
                    <a:lstStyle/>
                    <a:p>
                      <a:pPr algn="ctr"/>
                      <a:r>
                        <a:rPr lang="cs-CZ" dirty="0" smtClean="0"/>
                        <a:t>4 znaky</a:t>
                      </a:r>
                      <a:endParaRPr lang="cs-CZ" dirty="0"/>
                    </a:p>
                  </a:txBody>
                  <a:tcPr>
                    <a:solidFill>
                      <a:schemeClr val="accent1"/>
                    </a:solidFill>
                  </a:tcPr>
                </a:tc>
                <a:tc hMerge="1">
                  <a:txBody>
                    <a:bodyPr/>
                    <a:lstStyle/>
                    <a:p>
                      <a:pPr algn="ctr"/>
                      <a:endParaRPr lang="cs-CZ" dirty="0"/>
                    </a:p>
                  </a:txBody>
                  <a:tcPr/>
                </a:tc>
              </a:tr>
            </a:tbl>
          </a:graphicData>
        </a:graphic>
      </p:graphicFrame>
      <p:graphicFrame>
        <p:nvGraphicFramePr>
          <p:cNvPr id="6" name="Tabulka 5"/>
          <p:cNvGraphicFramePr>
            <a:graphicFrameLocks noGrp="1"/>
          </p:cNvGraphicFramePr>
          <p:nvPr>
            <p:extLst>
              <p:ext uri="{D42A27DB-BD31-4B8C-83A1-F6EECF244321}">
                <p14:modId xmlns:p14="http://schemas.microsoft.com/office/powerpoint/2010/main" val="3444894219"/>
              </p:ext>
            </p:extLst>
          </p:nvPr>
        </p:nvGraphicFramePr>
        <p:xfrm>
          <a:off x="4644008" y="3140968"/>
          <a:ext cx="1152129" cy="3657600"/>
        </p:xfrm>
        <a:graphic>
          <a:graphicData uri="http://schemas.openxmlformats.org/drawingml/2006/table">
            <a:tbl>
              <a:tblPr firstRow="1" bandRow="1">
                <a:tableStyleId>{5C22544A-7EE6-4342-B048-85BDC9FD1C3A}</a:tableStyleId>
              </a:tblPr>
              <a:tblGrid>
                <a:gridCol w="384043"/>
                <a:gridCol w="384043"/>
                <a:gridCol w="384043"/>
              </a:tblGrid>
              <a:tr h="302434">
                <a:tc gridSpan="3">
                  <a:txBody>
                    <a:bodyPr/>
                    <a:lstStyle/>
                    <a:p>
                      <a:pPr algn="ctr"/>
                      <a:r>
                        <a:rPr lang="cs-CZ" baseline="0" dirty="0" smtClean="0"/>
                        <a:t>3 bit</a:t>
                      </a:r>
                      <a:endParaRPr lang="cs-CZ" dirty="0"/>
                    </a:p>
                  </a:txBody>
                  <a:tcPr/>
                </a:tc>
                <a:tc hMerge="1">
                  <a:txBody>
                    <a:bodyPr/>
                    <a:lstStyle/>
                    <a:p>
                      <a:endParaRPr lang="cs-CZ" dirty="0"/>
                    </a:p>
                  </a:txBody>
                  <a:tcPr/>
                </a:tc>
                <a:tc hMerge="1">
                  <a:txBody>
                    <a:bodyPr/>
                    <a:lstStyle/>
                    <a:p>
                      <a:pPr algn="ctr"/>
                      <a:endParaRPr lang="cs-CZ" dirty="0"/>
                    </a:p>
                  </a:txBody>
                  <a:tcPr/>
                </a:tc>
              </a:tr>
              <a:tr h="302434">
                <a:tc>
                  <a:txBody>
                    <a:bodyPr/>
                    <a:lstStyle/>
                    <a:p>
                      <a:pPr algn="ctr"/>
                      <a:r>
                        <a:rPr lang="cs-CZ" dirty="0" smtClean="0"/>
                        <a:t>0</a:t>
                      </a:r>
                      <a:endParaRPr lang="cs-CZ" dirty="0"/>
                    </a:p>
                  </a:txBody>
                  <a:tcPr/>
                </a:tc>
                <a:tc>
                  <a:txBody>
                    <a:bodyPr/>
                    <a:lstStyle/>
                    <a:p>
                      <a:pPr algn="ctr"/>
                      <a:r>
                        <a:rPr lang="cs-CZ" dirty="0" smtClean="0"/>
                        <a:t>0</a:t>
                      </a:r>
                      <a:endParaRPr lang="cs-CZ" dirty="0"/>
                    </a:p>
                  </a:txBody>
                  <a:tcPr/>
                </a:tc>
                <a:tc>
                  <a:txBody>
                    <a:bodyPr/>
                    <a:lstStyle/>
                    <a:p>
                      <a:pPr algn="ctr"/>
                      <a:r>
                        <a:rPr lang="cs-CZ" dirty="0" smtClean="0"/>
                        <a:t>0</a:t>
                      </a:r>
                      <a:endParaRPr lang="cs-CZ" dirty="0"/>
                    </a:p>
                  </a:txBody>
                  <a:tcPr/>
                </a:tc>
              </a:tr>
              <a:tr h="302434">
                <a:tc>
                  <a:txBody>
                    <a:bodyPr/>
                    <a:lstStyle/>
                    <a:p>
                      <a:pPr algn="ctr"/>
                      <a:r>
                        <a:rPr lang="cs-CZ" dirty="0" smtClean="0"/>
                        <a:t>0</a:t>
                      </a:r>
                      <a:endParaRPr lang="cs-CZ" dirty="0"/>
                    </a:p>
                  </a:txBody>
                  <a:tcPr/>
                </a:tc>
                <a:tc>
                  <a:txBody>
                    <a:bodyPr/>
                    <a:lstStyle/>
                    <a:p>
                      <a:pPr algn="ctr"/>
                      <a:r>
                        <a:rPr lang="cs-CZ" dirty="0" smtClean="0"/>
                        <a:t>0</a:t>
                      </a:r>
                      <a:endParaRPr lang="cs-CZ" dirty="0"/>
                    </a:p>
                  </a:txBody>
                  <a:tcPr/>
                </a:tc>
                <a:tc>
                  <a:txBody>
                    <a:bodyPr/>
                    <a:lstStyle/>
                    <a:p>
                      <a:pPr algn="ctr"/>
                      <a:r>
                        <a:rPr lang="cs-CZ" dirty="0" smtClean="0"/>
                        <a:t>1</a:t>
                      </a:r>
                      <a:endParaRPr lang="cs-CZ" dirty="0"/>
                    </a:p>
                  </a:txBody>
                  <a:tcPr/>
                </a:tc>
              </a:tr>
              <a:tr h="302434">
                <a:tc>
                  <a:txBody>
                    <a:bodyPr/>
                    <a:lstStyle/>
                    <a:p>
                      <a:pPr algn="ctr"/>
                      <a:r>
                        <a:rPr lang="cs-CZ" dirty="0" smtClean="0"/>
                        <a:t>0</a:t>
                      </a:r>
                      <a:endParaRPr lang="cs-CZ" dirty="0"/>
                    </a:p>
                  </a:txBody>
                  <a:tcPr/>
                </a:tc>
                <a:tc>
                  <a:txBody>
                    <a:bodyPr/>
                    <a:lstStyle/>
                    <a:p>
                      <a:pPr algn="ctr"/>
                      <a:r>
                        <a:rPr lang="cs-CZ" dirty="0" smtClean="0"/>
                        <a:t>1</a:t>
                      </a:r>
                      <a:endParaRPr lang="cs-CZ" dirty="0"/>
                    </a:p>
                  </a:txBody>
                  <a:tcPr/>
                </a:tc>
                <a:tc>
                  <a:txBody>
                    <a:bodyPr/>
                    <a:lstStyle/>
                    <a:p>
                      <a:pPr algn="ctr"/>
                      <a:r>
                        <a:rPr lang="cs-CZ" dirty="0" smtClean="0"/>
                        <a:t>0</a:t>
                      </a:r>
                      <a:endParaRPr lang="cs-CZ" dirty="0"/>
                    </a:p>
                  </a:txBody>
                  <a:tcPr/>
                </a:tc>
              </a:tr>
              <a:tr h="302434">
                <a:tc>
                  <a:txBody>
                    <a:bodyPr/>
                    <a:lstStyle/>
                    <a:p>
                      <a:pPr algn="ctr"/>
                      <a:r>
                        <a:rPr lang="cs-CZ" dirty="0" smtClean="0"/>
                        <a:t>0</a:t>
                      </a:r>
                      <a:endParaRPr lang="cs-CZ" dirty="0"/>
                    </a:p>
                  </a:txBody>
                  <a:tcPr/>
                </a:tc>
                <a:tc>
                  <a:txBody>
                    <a:bodyPr/>
                    <a:lstStyle/>
                    <a:p>
                      <a:pPr algn="ctr"/>
                      <a:r>
                        <a:rPr lang="cs-CZ" dirty="0" smtClean="0"/>
                        <a:t>1</a:t>
                      </a:r>
                      <a:endParaRPr lang="cs-CZ" dirty="0"/>
                    </a:p>
                  </a:txBody>
                  <a:tcPr/>
                </a:tc>
                <a:tc>
                  <a:txBody>
                    <a:bodyPr/>
                    <a:lstStyle/>
                    <a:p>
                      <a:pPr algn="ctr"/>
                      <a:r>
                        <a:rPr lang="cs-CZ" dirty="0" smtClean="0"/>
                        <a:t>1</a:t>
                      </a:r>
                      <a:endParaRPr lang="cs-CZ" dirty="0"/>
                    </a:p>
                  </a:txBody>
                  <a:tcPr/>
                </a:tc>
              </a:tr>
              <a:tr h="302434">
                <a:tc>
                  <a:txBody>
                    <a:bodyPr/>
                    <a:lstStyle/>
                    <a:p>
                      <a:r>
                        <a:rPr lang="cs-CZ" dirty="0" smtClean="0"/>
                        <a:t>1</a:t>
                      </a:r>
                      <a:endParaRPr lang="cs-CZ" dirty="0"/>
                    </a:p>
                  </a:txBody>
                  <a:tcPr/>
                </a:tc>
                <a:tc>
                  <a:txBody>
                    <a:bodyPr/>
                    <a:lstStyle/>
                    <a:p>
                      <a:r>
                        <a:rPr lang="cs-CZ" dirty="0" smtClean="0"/>
                        <a:t>0</a:t>
                      </a:r>
                      <a:endParaRPr lang="cs-CZ" dirty="0"/>
                    </a:p>
                  </a:txBody>
                  <a:tcPr/>
                </a:tc>
                <a:tc>
                  <a:txBody>
                    <a:bodyPr/>
                    <a:lstStyle/>
                    <a:p>
                      <a:r>
                        <a:rPr lang="cs-CZ" dirty="0" smtClean="0"/>
                        <a:t>0</a:t>
                      </a:r>
                      <a:endParaRPr lang="cs-CZ" dirty="0"/>
                    </a:p>
                  </a:txBody>
                  <a:tcPr/>
                </a:tc>
              </a:tr>
              <a:tr h="302434">
                <a:tc>
                  <a:txBody>
                    <a:bodyPr/>
                    <a:lstStyle/>
                    <a:p>
                      <a:r>
                        <a:rPr lang="cs-CZ" dirty="0" smtClean="0"/>
                        <a:t>1</a:t>
                      </a:r>
                      <a:endParaRPr lang="cs-CZ" dirty="0"/>
                    </a:p>
                  </a:txBody>
                  <a:tcPr/>
                </a:tc>
                <a:tc>
                  <a:txBody>
                    <a:bodyPr/>
                    <a:lstStyle/>
                    <a:p>
                      <a:r>
                        <a:rPr lang="cs-CZ" dirty="0" smtClean="0"/>
                        <a:t>0</a:t>
                      </a:r>
                      <a:endParaRPr lang="cs-CZ" dirty="0"/>
                    </a:p>
                  </a:txBody>
                  <a:tcPr/>
                </a:tc>
                <a:tc>
                  <a:txBody>
                    <a:bodyPr/>
                    <a:lstStyle/>
                    <a:p>
                      <a:r>
                        <a:rPr lang="cs-CZ" dirty="0" smtClean="0"/>
                        <a:t>1</a:t>
                      </a:r>
                      <a:endParaRPr lang="cs-CZ" dirty="0"/>
                    </a:p>
                  </a:txBody>
                  <a:tcPr/>
                </a:tc>
              </a:tr>
              <a:tr h="302434">
                <a:tc>
                  <a:txBody>
                    <a:bodyPr/>
                    <a:lstStyle/>
                    <a:p>
                      <a:pPr algn="ctr"/>
                      <a:r>
                        <a:rPr lang="cs-CZ" dirty="0" smtClean="0"/>
                        <a:t>1</a:t>
                      </a:r>
                      <a:endParaRPr lang="cs-CZ" dirty="0"/>
                    </a:p>
                  </a:txBody>
                  <a:tcPr/>
                </a:tc>
                <a:tc>
                  <a:txBody>
                    <a:bodyPr/>
                    <a:lstStyle/>
                    <a:p>
                      <a:pPr algn="ctr"/>
                      <a:r>
                        <a:rPr lang="cs-CZ" dirty="0" smtClean="0"/>
                        <a:t>1</a:t>
                      </a:r>
                      <a:endParaRPr lang="cs-CZ" dirty="0"/>
                    </a:p>
                  </a:txBody>
                  <a:tcPr/>
                </a:tc>
                <a:tc>
                  <a:txBody>
                    <a:bodyPr/>
                    <a:lstStyle/>
                    <a:p>
                      <a:pPr algn="ctr"/>
                      <a:r>
                        <a:rPr lang="cs-CZ" dirty="0" smtClean="0"/>
                        <a:t>0</a:t>
                      </a:r>
                      <a:endParaRPr lang="cs-CZ" dirty="0"/>
                    </a:p>
                  </a:txBody>
                  <a:tcPr/>
                </a:tc>
              </a:tr>
              <a:tr h="302434">
                <a:tc>
                  <a:txBody>
                    <a:bodyPr/>
                    <a:lstStyle/>
                    <a:p>
                      <a:pPr algn="ctr"/>
                      <a:r>
                        <a:rPr lang="cs-CZ" dirty="0" smtClean="0"/>
                        <a:t>1</a:t>
                      </a:r>
                      <a:endParaRPr lang="cs-CZ" dirty="0"/>
                    </a:p>
                  </a:txBody>
                  <a:tcPr/>
                </a:tc>
                <a:tc>
                  <a:txBody>
                    <a:bodyPr/>
                    <a:lstStyle/>
                    <a:p>
                      <a:pPr algn="ctr"/>
                      <a:r>
                        <a:rPr lang="cs-CZ" dirty="0" smtClean="0"/>
                        <a:t>1</a:t>
                      </a:r>
                      <a:endParaRPr lang="cs-CZ" dirty="0"/>
                    </a:p>
                  </a:txBody>
                  <a:tcPr/>
                </a:tc>
                <a:tc>
                  <a:txBody>
                    <a:bodyPr/>
                    <a:lstStyle/>
                    <a:p>
                      <a:pPr algn="ctr"/>
                      <a:r>
                        <a:rPr lang="cs-CZ" dirty="0" smtClean="0"/>
                        <a:t>1</a:t>
                      </a:r>
                      <a:endParaRPr lang="cs-CZ" dirty="0"/>
                    </a:p>
                  </a:txBody>
                  <a:tcPr/>
                </a:tc>
              </a:tr>
              <a:tr h="302434">
                <a:tc gridSpan="3">
                  <a:txBody>
                    <a:bodyPr/>
                    <a:lstStyle/>
                    <a:p>
                      <a:pPr algn="ctr"/>
                      <a:r>
                        <a:rPr lang="cs-CZ" dirty="0" smtClean="0"/>
                        <a:t>8 znaků</a:t>
                      </a:r>
                      <a:endParaRPr lang="cs-CZ" dirty="0"/>
                    </a:p>
                  </a:txBody>
                  <a:tcPr>
                    <a:solidFill>
                      <a:schemeClr val="accent1"/>
                    </a:solidFill>
                  </a:tcPr>
                </a:tc>
                <a:tc hMerge="1">
                  <a:txBody>
                    <a:bodyPr/>
                    <a:lstStyle/>
                    <a:p>
                      <a:pPr algn="ctr"/>
                      <a:endParaRPr lang="cs-CZ" dirty="0"/>
                    </a:p>
                  </a:txBody>
                  <a:tcPr/>
                </a:tc>
                <a:tc hMerge="1">
                  <a:txBody>
                    <a:bodyPr/>
                    <a:lstStyle/>
                    <a:p>
                      <a:pPr algn="ctr"/>
                      <a:endParaRPr lang="cs-CZ" dirty="0"/>
                    </a:p>
                  </a:txBody>
                  <a:tcPr/>
                </a:tc>
              </a:tr>
            </a:tbl>
          </a:graphicData>
        </a:graphic>
      </p:graphicFrame>
      <p:sp>
        <p:nvSpPr>
          <p:cNvPr id="9" name="Zástupný symbol pro obsah 2"/>
          <p:cNvSpPr txBox="1">
            <a:spLocks/>
          </p:cNvSpPr>
          <p:nvPr/>
        </p:nvSpPr>
        <p:spPr>
          <a:xfrm>
            <a:off x="6086362" y="3140968"/>
            <a:ext cx="2700300" cy="3600400"/>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Matematicky</a:t>
            </a:r>
          </a:p>
          <a:p>
            <a:pPr marL="82296" indent="0" algn="ctr">
              <a:buClr>
                <a:srgbClr val="002060"/>
              </a:buClr>
              <a:buFont typeface="Wingdings 2"/>
              <a:buNone/>
            </a:pPr>
            <a:r>
              <a:rPr lang="cs-CZ" dirty="0" smtClean="0">
                <a:solidFill>
                  <a:srgbClr val="002060"/>
                </a:solidFill>
              </a:rPr>
              <a:t>2</a:t>
            </a:r>
            <a:r>
              <a:rPr lang="cs-CZ" baseline="60000" dirty="0" smtClean="0">
                <a:solidFill>
                  <a:srgbClr val="002060"/>
                </a:solidFill>
              </a:rPr>
              <a:t>n</a:t>
            </a:r>
          </a:p>
          <a:p>
            <a:pPr marL="0" indent="0" algn="ctr">
              <a:buClr>
                <a:srgbClr val="002060"/>
              </a:buClr>
              <a:buNone/>
            </a:pPr>
            <a:r>
              <a:rPr lang="cs-CZ" dirty="0" smtClean="0">
                <a:solidFill>
                  <a:srgbClr val="002060"/>
                </a:solidFill>
              </a:rPr>
              <a:t>2 </a:t>
            </a:r>
            <a:r>
              <a:rPr lang="cs-CZ" sz="2400" dirty="0" smtClean="0">
                <a:solidFill>
                  <a:srgbClr val="002060"/>
                </a:solidFill>
              </a:rPr>
              <a:t>... dvojková soustava</a:t>
            </a:r>
          </a:p>
          <a:p>
            <a:pPr marL="0" indent="0" algn="ctr">
              <a:buClr>
                <a:srgbClr val="002060"/>
              </a:buClr>
              <a:buNone/>
            </a:pPr>
            <a:endParaRPr lang="cs-CZ" sz="2400" baseline="60000" dirty="0">
              <a:solidFill>
                <a:srgbClr val="002060"/>
              </a:solidFill>
            </a:endParaRPr>
          </a:p>
          <a:p>
            <a:pPr marL="0" indent="0" algn="ctr">
              <a:buClr>
                <a:srgbClr val="002060"/>
              </a:buClr>
              <a:buNone/>
            </a:pPr>
            <a:r>
              <a:rPr lang="cs-CZ" sz="2400" dirty="0">
                <a:solidFill>
                  <a:srgbClr val="002060"/>
                </a:solidFill>
              </a:rPr>
              <a:t>n</a:t>
            </a:r>
            <a:r>
              <a:rPr lang="cs-CZ" sz="2400" dirty="0" smtClean="0">
                <a:solidFill>
                  <a:srgbClr val="002060"/>
                </a:solidFill>
              </a:rPr>
              <a:t> .. počet bitů</a:t>
            </a:r>
          </a:p>
          <a:p>
            <a:pPr marL="0" indent="0" algn="ctr">
              <a:buClr>
                <a:srgbClr val="002060"/>
              </a:buClr>
              <a:buNone/>
            </a:pPr>
            <a:endParaRPr lang="cs-CZ" sz="2400" dirty="0" smtClean="0">
              <a:solidFill>
                <a:srgbClr val="002060"/>
              </a:solidFill>
            </a:endParaRPr>
          </a:p>
          <a:p>
            <a:pPr marL="0" indent="0" algn="ctr">
              <a:buClr>
                <a:srgbClr val="002060"/>
              </a:buClr>
              <a:buNone/>
            </a:pPr>
            <a:r>
              <a:rPr lang="cs-CZ" sz="2400" dirty="0" smtClean="0">
                <a:solidFill>
                  <a:srgbClr val="002060"/>
                </a:solidFill>
              </a:rPr>
              <a:t>2</a:t>
            </a:r>
            <a:r>
              <a:rPr lang="cs-CZ" sz="2400" baseline="60000" dirty="0" smtClean="0">
                <a:solidFill>
                  <a:srgbClr val="002060"/>
                </a:solidFill>
              </a:rPr>
              <a:t>3</a:t>
            </a:r>
            <a:r>
              <a:rPr lang="cs-CZ" sz="2400" dirty="0" smtClean="0">
                <a:solidFill>
                  <a:srgbClr val="002060"/>
                </a:solidFill>
              </a:rPr>
              <a:t>= 8      2</a:t>
            </a:r>
            <a:r>
              <a:rPr lang="cs-CZ" sz="2400" baseline="60000" dirty="0" smtClean="0">
                <a:solidFill>
                  <a:srgbClr val="002060"/>
                </a:solidFill>
              </a:rPr>
              <a:t>8</a:t>
            </a:r>
            <a:r>
              <a:rPr lang="cs-CZ" sz="2400" dirty="0" smtClean="0">
                <a:solidFill>
                  <a:srgbClr val="002060"/>
                </a:solidFill>
              </a:rPr>
              <a:t>= 256</a:t>
            </a:r>
            <a:endParaRPr lang="cs-CZ" sz="2400" dirty="0">
              <a:solidFill>
                <a:srgbClr val="002060"/>
              </a:solidFill>
            </a:endParaRPr>
          </a:p>
          <a:p>
            <a:pPr marL="0" indent="0" algn="ctr">
              <a:buClr>
                <a:srgbClr val="002060"/>
              </a:buClr>
              <a:buNone/>
            </a:pPr>
            <a:endParaRPr lang="cs-CZ" sz="2400" dirty="0">
              <a:solidFill>
                <a:srgbClr val="002060"/>
              </a:solidFill>
            </a:endParaRPr>
          </a:p>
          <a:p>
            <a:pPr marL="0" indent="0" algn="ctr">
              <a:buClr>
                <a:srgbClr val="002060"/>
              </a:buClr>
              <a:buNone/>
            </a:pPr>
            <a:endParaRPr lang="cs-CZ" sz="2400" dirty="0">
              <a:solidFill>
                <a:srgbClr val="002060"/>
              </a:solidFill>
            </a:endParaRPr>
          </a:p>
          <a:p>
            <a:pPr marL="0" indent="0" algn="ctr">
              <a:buClr>
                <a:srgbClr val="002060"/>
              </a:buClr>
              <a:buNone/>
            </a:pPr>
            <a:endParaRPr lang="cs-CZ" sz="2400" dirty="0">
              <a:solidFill>
                <a:srgbClr val="002060"/>
              </a:solidFill>
            </a:endParaRPr>
          </a:p>
          <a:p>
            <a:pPr marL="0" indent="0" algn="ctr">
              <a:buClr>
                <a:srgbClr val="002060"/>
              </a:buClr>
              <a:buNone/>
            </a:pPr>
            <a:endParaRPr lang="cs-CZ" sz="2400" baseline="60000" dirty="0">
              <a:solidFill>
                <a:srgbClr val="002060"/>
              </a:solidFill>
            </a:endParaRPr>
          </a:p>
          <a:p>
            <a:pPr marL="0" indent="0" algn="ctr">
              <a:buClr>
                <a:srgbClr val="002060"/>
              </a:buClr>
              <a:buNone/>
            </a:pPr>
            <a:endParaRPr lang="cs-CZ" sz="2400" baseline="60000" dirty="0" smtClean="0">
              <a:solidFill>
                <a:srgbClr val="002060"/>
              </a:solidFill>
            </a:endParaRPr>
          </a:p>
          <a:p>
            <a:pPr marL="82296" indent="0" algn="ctr">
              <a:buClr>
                <a:srgbClr val="002060"/>
              </a:buClr>
              <a:buFont typeface="Wingdings 2"/>
              <a:buNone/>
            </a:pPr>
            <a:endParaRPr lang="cs-CZ" b="1" baseline="60000" dirty="0">
              <a:solidFill>
                <a:srgbClr val="002060"/>
              </a:solidFill>
            </a:endParaRPr>
          </a:p>
          <a:p>
            <a:pPr marL="82296" indent="0" algn="ctr">
              <a:buClr>
                <a:srgbClr val="002060"/>
              </a:buClr>
              <a:buFont typeface="Wingdings 2"/>
              <a:buNone/>
            </a:pPr>
            <a:endParaRPr lang="cs-CZ" b="1" baseline="60000" dirty="0">
              <a:solidFill>
                <a:srgbClr val="002060"/>
              </a:solidFill>
            </a:endParaRPr>
          </a:p>
        </p:txBody>
      </p:sp>
    </p:spTree>
    <p:extLst>
      <p:ext uri="{BB962C8B-B14F-4D97-AF65-F5344CB8AC3E}">
        <p14:creationId xmlns:p14="http://schemas.microsoft.com/office/powerpoint/2010/main" val="1551056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BAJT </a:t>
            </a:r>
            <a:endParaRPr lang="cs-CZ" sz="3600" dirty="0"/>
          </a:p>
        </p:txBody>
      </p:sp>
      <p:sp>
        <p:nvSpPr>
          <p:cNvPr id="3" name="Zástupný symbol pro obsah 2"/>
          <p:cNvSpPr>
            <a:spLocks noGrp="1"/>
          </p:cNvSpPr>
          <p:nvPr>
            <p:ph sz="half" idx="1"/>
          </p:nvPr>
        </p:nvSpPr>
        <p:spPr>
          <a:xfrm>
            <a:off x="683568" y="1340768"/>
            <a:ext cx="7920880" cy="2448272"/>
          </a:xfrm>
        </p:spPr>
        <p:txBody>
          <a:bodyPr>
            <a:normAutofit fontScale="70000" lnSpcReduction="20000"/>
          </a:bodyPr>
          <a:lstStyle/>
          <a:p>
            <a:pPr marL="82296" indent="0">
              <a:buNone/>
            </a:pPr>
            <a:endPar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82296" indent="0">
              <a:buClr>
                <a:srgbClr val="002060"/>
              </a:buClr>
              <a:buNone/>
            </a:pPr>
            <a:r>
              <a:rPr lang="cs-CZ" dirty="0" smtClean="0">
                <a:solidFill>
                  <a:srgbClr val="002060"/>
                </a:solidFill>
              </a:rPr>
              <a:t> Bylo stanoveno že pro zakódování všech znaků (písmen, číslic, speciálních znaků) postačuje 8 bitů. Tento počet umožnuje zakódovat 256 různých znaků. Řetězec osmi bitů tvoří jeden </a:t>
            </a:r>
            <a:r>
              <a:rPr lang="cs-CZ" b="1" dirty="0" smtClean="0">
                <a:solidFill>
                  <a:srgbClr val="002060"/>
                </a:solidFill>
              </a:rPr>
              <a:t>Bajt.</a:t>
            </a:r>
            <a:endParaRPr lang="cs-CZ" dirty="0" smtClean="0">
              <a:solidFill>
                <a:srgbClr val="002060"/>
              </a:solidFill>
            </a:endParaRPr>
          </a:p>
          <a:p>
            <a:pPr marL="82296" indent="0">
              <a:buClr>
                <a:srgbClr val="002060"/>
              </a:buClr>
              <a:buNone/>
            </a:pPr>
            <a:r>
              <a:rPr lang="cs-CZ" dirty="0" smtClean="0">
                <a:solidFill>
                  <a:srgbClr val="002060"/>
                </a:solidFill>
              </a:rPr>
              <a:t>Z toho vyplývá že každý znak zabírá v paměti počítače právě jeden Bajt.</a:t>
            </a:r>
          </a:p>
          <a:p>
            <a:pPr marL="82296" indent="0">
              <a:buClr>
                <a:srgbClr val="002060"/>
              </a:buClr>
              <a:buNone/>
            </a:pPr>
            <a:r>
              <a:rPr lang="cs-CZ" dirty="0" smtClean="0">
                <a:solidFill>
                  <a:srgbClr val="002060"/>
                </a:solidFill>
              </a:rPr>
              <a:t>To je jednotka relativně malá proto se používají násobky větší:</a:t>
            </a:r>
          </a:p>
        </p:txBody>
      </p:sp>
      <p:graphicFrame>
        <p:nvGraphicFramePr>
          <p:cNvPr id="4" name="Tabulka 3"/>
          <p:cNvGraphicFramePr>
            <a:graphicFrameLocks noGrp="1"/>
          </p:cNvGraphicFramePr>
          <p:nvPr>
            <p:extLst>
              <p:ext uri="{D42A27DB-BD31-4B8C-83A1-F6EECF244321}">
                <p14:modId xmlns:p14="http://schemas.microsoft.com/office/powerpoint/2010/main" val="3625171782"/>
              </p:ext>
            </p:extLst>
          </p:nvPr>
        </p:nvGraphicFramePr>
        <p:xfrm>
          <a:off x="1115616" y="3861048"/>
          <a:ext cx="6912768" cy="2194560"/>
        </p:xfrm>
        <a:graphic>
          <a:graphicData uri="http://schemas.openxmlformats.org/drawingml/2006/table">
            <a:tbl>
              <a:tblPr firstRow="1" bandRow="1">
                <a:tableStyleId>{5C22544A-7EE6-4342-B048-85BDC9FD1C3A}</a:tableStyleId>
              </a:tblPr>
              <a:tblGrid>
                <a:gridCol w="1224136"/>
                <a:gridCol w="1008112"/>
                <a:gridCol w="1152128"/>
                <a:gridCol w="1656184"/>
                <a:gridCol w="1872208"/>
              </a:tblGrid>
              <a:tr h="302434">
                <a:tc gridSpan="5">
                  <a:txBody>
                    <a:bodyPr/>
                    <a:lstStyle/>
                    <a:p>
                      <a:pPr algn="ctr"/>
                      <a:r>
                        <a:rPr lang="cs-CZ" baseline="0" dirty="0" smtClean="0"/>
                        <a:t>Tabulka jednotek</a:t>
                      </a:r>
                      <a:endParaRPr lang="cs-CZ" dirty="0"/>
                    </a:p>
                  </a:txBody>
                  <a:tcPr/>
                </a:tc>
                <a:tc hMerge="1">
                  <a:txBody>
                    <a:bodyPr/>
                    <a:lstStyle/>
                    <a:p>
                      <a:endParaRPr lang="cs-CZ" dirty="0"/>
                    </a:p>
                  </a:txBody>
                  <a:tcPr/>
                </a:tc>
                <a:tc hMerge="1">
                  <a:txBody>
                    <a:bodyPr/>
                    <a:lstStyle/>
                    <a:p>
                      <a:pPr algn="ctr"/>
                      <a:endParaRPr lang="cs-CZ" dirty="0"/>
                    </a:p>
                  </a:txBody>
                  <a:tcPr/>
                </a:tc>
                <a:tc hMerge="1">
                  <a:txBody>
                    <a:bodyPr/>
                    <a:lstStyle/>
                    <a:p>
                      <a:endParaRPr lang="cs-CZ"/>
                    </a:p>
                  </a:txBody>
                  <a:tcPr/>
                </a:tc>
                <a:tc hMerge="1">
                  <a:txBody>
                    <a:bodyPr/>
                    <a:lstStyle/>
                    <a:p>
                      <a:endParaRPr lang="cs-CZ"/>
                    </a:p>
                  </a:txBody>
                  <a:tcPr/>
                </a:tc>
              </a:tr>
              <a:tr h="302434">
                <a:tc>
                  <a:txBody>
                    <a:bodyPr/>
                    <a:lstStyle/>
                    <a:p>
                      <a:pPr algn="l"/>
                      <a:r>
                        <a:rPr lang="cs-CZ" dirty="0" smtClean="0">
                          <a:latin typeface="Times New Roman" pitchFamily="18" charset="0"/>
                          <a:cs typeface="Times New Roman" pitchFamily="18" charset="0"/>
                        </a:rPr>
                        <a:t>Název</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Značka</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B</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B</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Přibližně</a:t>
                      </a:r>
                      <a:endParaRPr lang="cs-CZ" dirty="0">
                        <a:latin typeface="Times New Roman" pitchFamily="18" charset="0"/>
                        <a:cs typeface="Times New Roman" pitchFamily="18" charset="0"/>
                      </a:endParaRPr>
                    </a:p>
                  </a:txBody>
                  <a:tcPr/>
                </a:tc>
              </a:tr>
              <a:tr h="302434">
                <a:tc>
                  <a:txBody>
                    <a:bodyPr/>
                    <a:lstStyle/>
                    <a:p>
                      <a:pPr algn="l"/>
                      <a:r>
                        <a:rPr lang="cs-CZ" dirty="0" smtClean="0">
                          <a:latin typeface="Times New Roman" pitchFamily="18" charset="0"/>
                          <a:cs typeface="Times New Roman" pitchFamily="18" charset="0"/>
                        </a:rPr>
                        <a:t>1</a:t>
                      </a:r>
                      <a:r>
                        <a:rPr lang="cs-CZ" baseline="0" dirty="0" smtClean="0">
                          <a:latin typeface="Times New Roman" pitchFamily="18" charset="0"/>
                          <a:cs typeface="Times New Roman" pitchFamily="18" charset="0"/>
                        </a:rPr>
                        <a:t> kilobajt</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KB</a:t>
                      </a:r>
                      <a:endParaRPr lang="cs-CZ" dirty="0">
                        <a:latin typeface="Times New Roman" pitchFamily="18" charset="0"/>
                        <a:cs typeface="Times New Roman" pitchFamily="18" charset="0"/>
                      </a:endParaRPr>
                    </a:p>
                  </a:txBody>
                  <a:tcP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10</a:t>
                      </a:r>
                      <a:endParaRPr lang="cs-CZ" dirty="0">
                        <a:solidFill>
                          <a:schemeClr val="tx1"/>
                        </a:solidFill>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1 024</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1 000 </a:t>
                      </a:r>
                      <a:r>
                        <a:rPr lang="cs-CZ" dirty="0" smtClean="0">
                          <a:latin typeface="Times New Roman" pitchFamily="18" charset="0"/>
                          <a:cs typeface="Times New Roman" pitchFamily="18" charset="0"/>
                        </a:rPr>
                        <a:t>B</a:t>
                      </a:r>
                      <a:endParaRPr lang="cs-CZ" dirty="0">
                        <a:latin typeface="Times New Roman" pitchFamily="18" charset="0"/>
                        <a:cs typeface="Times New Roman" pitchFamily="18" charset="0"/>
                      </a:endParaRPr>
                    </a:p>
                  </a:txBody>
                  <a:tcPr/>
                </a:tc>
              </a:tr>
              <a:tr h="302434">
                <a:tc>
                  <a:txBody>
                    <a:bodyPr/>
                    <a:lstStyle/>
                    <a:p>
                      <a:pPr algn="l"/>
                      <a:r>
                        <a:rPr lang="cs-CZ" dirty="0" smtClean="0">
                          <a:latin typeface="Times New Roman" pitchFamily="18" charset="0"/>
                          <a:cs typeface="Times New Roman" pitchFamily="18" charset="0"/>
                        </a:rPr>
                        <a:t>1</a:t>
                      </a:r>
                      <a:r>
                        <a:rPr lang="cs-CZ" baseline="0" dirty="0" smtClean="0">
                          <a:latin typeface="Times New Roman" pitchFamily="18" charset="0"/>
                          <a:cs typeface="Times New Roman" pitchFamily="18" charset="0"/>
                        </a:rPr>
                        <a:t> megabajt</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MB</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20</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1 048 576 </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1 000 </a:t>
                      </a:r>
                      <a:r>
                        <a:rPr lang="cs-CZ" dirty="0" smtClean="0">
                          <a:latin typeface="Times New Roman" pitchFamily="18" charset="0"/>
                          <a:cs typeface="Times New Roman" pitchFamily="18" charset="0"/>
                        </a:rPr>
                        <a:t>kB</a:t>
                      </a:r>
                      <a:endParaRPr lang="cs-CZ" dirty="0">
                        <a:latin typeface="Times New Roman" pitchFamily="18" charset="0"/>
                        <a:cs typeface="Times New Roman" pitchFamily="18" charset="0"/>
                      </a:endParaRPr>
                    </a:p>
                  </a:txBody>
                  <a:tcPr/>
                </a:tc>
              </a:tr>
              <a:tr h="302434">
                <a:tc>
                  <a:txBody>
                    <a:bodyPr/>
                    <a:lstStyle/>
                    <a:p>
                      <a:pPr algn="l"/>
                      <a:r>
                        <a:rPr lang="cs-CZ" dirty="0" smtClean="0">
                          <a:latin typeface="Times New Roman" pitchFamily="18" charset="0"/>
                          <a:cs typeface="Times New Roman" pitchFamily="18" charset="0"/>
                        </a:rPr>
                        <a:t>1</a:t>
                      </a:r>
                      <a:r>
                        <a:rPr lang="cs-CZ" baseline="0" dirty="0" smtClean="0">
                          <a:latin typeface="Times New Roman" pitchFamily="18" charset="0"/>
                          <a:cs typeface="Times New Roman" pitchFamily="18" charset="0"/>
                        </a:rPr>
                        <a:t> gigabajt</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G</a:t>
                      </a:r>
                      <a:r>
                        <a:rPr lang="cs-CZ" smtClean="0">
                          <a:latin typeface="Times New Roman" pitchFamily="18" charset="0"/>
                          <a:cs typeface="Times New Roman" pitchFamily="18" charset="0"/>
                        </a:rPr>
                        <a:t>B</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30</a:t>
                      </a:r>
                      <a:endParaRPr lang="cs-CZ" dirty="0">
                        <a:latin typeface="Times New Roman" pitchFamily="18" charset="0"/>
                        <a:cs typeface="Times New Roman" pitchFamily="18" charset="0"/>
                      </a:endParaRPr>
                    </a:p>
                  </a:txBody>
                  <a:tcPr/>
                </a:tc>
                <a:tc>
                  <a:txBody>
                    <a:bodyPr/>
                    <a:lstStyle/>
                    <a:p>
                      <a:pPr algn="ctr" fontAlgn="b"/>
                      <a:r>
                        <a:rPr kumimoji="0" lang="cs-CZ" sz="2000" kern="1200" dirty="0" smtClean="0">
                          <a:solidFill>
                            <a:schemeClr val="dk1"/>
                          </a:solidFill>
                          <a:latin typeface="Times New Roman" pitchFamily="18" charset="0"/>
                          <a:ea typeface="+mn-ea"/>
                          <a:cs typeface="Times New Roman" pitchFamily="18" charset="0"/>
                        </a:rPr>
                        <a:t>1 073 741</a:t>
                      </a:r>
                      <a:r>
                        <a:rPr kumimoji="0" lang="cs-CZ" sz="2000" kern="1200" baseline="0" dirty="0" smtClean="0">
                          <a:solidFill>
                            <a:schemeClr val="dk1"/>
                          </a:solidFill>
                          <a:latin typeface="Times New Roman" pitchFamily="18" charset="0"/>
                          <a:ea typeface="+mn-ea"/>
                          <a:cs typeface="Times New Roman" pitchFamily="18" charset="0"/>
                        </a:rPr>
                        <a:t> </a:t>
                      </a:r>
                      <a:r>
                        <a:rPr kumimoji="0" lang="cs-CZ" sz="2000" kern="1200" dirty="0" smtClean="0">
                          <a:solidFill>
                            <a:schemeClr val="dk1"/>
                          </a:solidFill>
                          <a:latin typeface="Times New Roman" pitchFamily="18" charset="0"/>
                          <a:ea typeface="+mn-ea"/>
                          <a:cs typeface="Times New Roman" pitchFamily="18" charset="0"/>
                        </a:rPr>
                        <a:t>824</a:t>
                      </a:r>
                      <a:endParaRPr kumimoji="0" lang="cs-CZ" sz="2000" kern="1200" dirty="0">
                        <a:solidFill>
                          <a:schemeClr val="dk1"/>
                        </a:solidFill>
                        <a:latin typeface="Times New Roman" pitchFamily="18" charset="0"/>
                        <a:ea typeface="+mn-ea"/>
                        <a:cs typeface="Times New Roman" pitchFamily="18" charset="0"/>
                      </a:endParaRPr>
                    </a:p>
                  </a:txBody>
                  <a:tcPr marL="9525" marR="9525" marT="9525" marB="0" anchor="ctr"/>
                </a:tc>
                <a:tc>
                  <a:txBody>
                    <a:bodyPr/>
                    <a:lstStyle/>
                    <a:p>
                      <a:pPr algn="ctr"/>
                      <a:r>
                        <a:rPr lang="cs-CZ" dirty="0" smtClean="0">
                          <a:latin typeface="Times New Roman" pitchFamily="18" charset="0"/>
                          <a:cs typeface="Times New Roman" pitchFamily="18" charset="0"/>
                        </a:rPr>
                        <a:t>1 000 </a:t>
                      </a:r>
                      <a:r>
                        <a:rPr lang="cs-CZ" dirty="0" smtClean="0">
                          <a:latin typeface="Times New Roman" pitchFamily="18" charset="0"/>
                          <a:cs typeface="Times New Roman" pitchFamily="18" charset="0"/>
                        </a:rPr>
                        <a:t>MB</a:t>
                      </a:r>
                      <a:endParaRPr lang="cs-CZ" dirty="0">
                        <a:latin typeface="Times New Roman" pitchFamily="18" charset="0"/>
                        <a:cs typeface="Times New Roman" pitchFamily="18" charset="0"/>
                      </a:endParaRPr>
                    </a:p>
                  </a:txBody>
                  <a:tcPr/>
                </a:tc>
              </a:tr>
              <a:tr h="302434">
                <a:tc>
                  <a:txBody>
                    <a:bodyPr/>
                    <a:lstStyle/>
                    <a:p>
                      <a:pPr algn="l"/>
                      <a:r>
                        <a:rPr lang="cs-CZ" dirty="0" smtClean="0">
                          <a:latin typeface="Times New Roman" pitchFamily="18" charset="0"/>
                          <a:cs typeface="Times New Roman" pitchFamily="18" charset="0"/>
                        </a:rPr>
                        <a:t>1</a:t>
                      </a:r>
                      <a:r>
                        <a:rPr lang="cs-CZ" baseline="0" dirty="0" smtClean="0">
                          <a:latin typeface="Times New Roman" pitchFamily="18" charset="0"/>
                          <a:cs typeface="Times New Roman" pitchFamily="18" charset="0"/>
                        </a:rPr>
                        <a:t> </a:t>
                      </a:r>
                      <a:r>
                        <a:rPr lang="cs-CZ" baseline="0" dirty="0" err="1" smtClean="0">
                          <a:latin typeface="Times New Roman" pitchFamily="18" charset="0"/>
                          <a:cs typeface="Times New Roman" pitchFamily="18" charset="0"/>
                        </a:rPr>
                        <a:t>terabajt</a:t>
                      </a:r>
                      <a:endParaRPr lang="cs-CZ" dirty="0">
                        <a:latin typeface="Times New Roman" pitchFamily="18" charset="0"/>
                        <a:cs typeface="Times New Roman" pitchFamily="18" charset="0"/>
                      </a:endParaRPr>
                    </a:p>
                  </a:txBody>
                  <a:tcPr/>
                </a:tc>
                <a:tc>
                  <a:txBody>
                    <a:bodyPr/>
                    <a:lstStyle/>
                    <a:p>
                      <a:pPr algn="ctr"/>
                      <a:r>
                        <a:rPr lang="cs-CZ" dirty="0" smtClean="0">
                          <a:latin typeface="Times New Roman" pitchFamily="18" charset="0"/>
                          <a:cs typeface="Times New Roman" pitchFamily="18" charset="0"/>
                        </a:rPr>
                        <a:t>TB</a:t>
                      </a:r>
                      <a:endParaRPr lang="cs-CZ"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40</a:t>
                      </a:r>
                      <a:endParaRPr lang="cs-CZ" dirty="0" smtClean="0">
                        <a:solidFill>
                          <a:schemeClr val="tx1"/>
                        </a:solidFill>
                        <a:latin typeface="Times New Roman" pitchFamily="18" charset="0"/>
                        <a:cs typeface="Times New Roman" pitchFamily="18" charset="0"/>
                      </a:endParaRPr>
                    </a:p>
                  </a:txBody>
                  <a:tcPr/>
                </a:tc>
                <a:tc>
                  <a:txBody>
                    <a:bodyPr/>
                    <a:lstStyle/>
                    <a:p>
                      <a:pPr algn="ctr" fontAlgn="b"/>
                      <a:r>
                        <a:rPr kumimoji="0" lang="cs-CZ" sz="1600" kern="1200" dirty="0" smtClean="0">
                          <a:solidFill>
                            <a:schemeClr val="dk1"/>
                          </a:solidFill>
                          <a:latin typeface="Times New Roman" pitchFamily="18" charset="0"/>
                          <a:ea typeface="+mn-ea"/>
                          <a:cs typeface="Times New Roman" pitchFamily="18" charset="0"/>
                        </a:rPr>
                        <a:t>1 </a:t>
                      </a:r>
                      <a:r>
                        <a:rPr kumimoji="0" lang="cs-CZ" sz="1600" kern="1200" dirty="0">
                          <a:solidFill>
                            <a:schemeClr val="dk1"/>
                          </a:solidFill>
                          <a:latin typeface="Times New Roman" pitchFamily="18" charset="0"/>
                          <a:ea typeface="+mn-ea"/>
                          <a:cs typeface="Times New Roman" pitchFamily="18" charset="0"/>
                        </a:rPr>
                        <a:t>099 511 627 776    </a:t>
                      </a:r>
                    </a:p>
                  </a:txBody>
                  <a:tcPr marL="9525" marR="9525" marT="9525" marB="0" anchor="ctr"/>
                </a:tc>
                <a:tc>
                  <a:txBody>
                    <a:bodyPr/>
                    <a:lstStyle/>
                    <a:p>
                      <a:pPr algn="ctr"/>
                      <a:r>
                        <a:rPr lang="cs-CZ" dirty="0" smtClean="0">
                          <a:latin typeface="Times New Roman" pitchFamily="18" charset="0"/>
                          <a:cs typeface="Times New Roman" pitchFamily="18" charset="0"/>
                        </a:rPr>
                        <a:t>1 </a:t>
                      </a:r>
                      <a:r>
                        <a:rPr lang="cs-CZ" smtClean="0">
                          <a:latin typeface="Times New Roman" pitchFamily="18" charset="0"/>
                          <a:cs typeface="Times New Roman" pitchFamily="18" charset="0"/>
                        </a:rPr>
                        <a:t>000 </a:t>
                      </a:r>
                      <a:r>
                        <a:rPr lang="cs-CZ" smtClean="0">
                          <a:latin typeface="Times New Roman" pitchFamily="18" charset="0"/>
                          <a:cs typeface="Times New Roman" pitchFamily="18" charset="0"/>
                        </a:rPr>
                        <a:t>GB</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32973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Dvojková soustava</a:t>
            </a:r>
            <a:endParaRPr lang="cs-CZ" sz="3600" dirty="0"/>
          </a:p>
        </p:txBody>
      </p:sp>
      <p:sp>
        <p:nvSpPr>
          <p:cNvPr id="3" name="Zástupný symbol pro obsah 2"/>
          <p:cNvSpPr>
            <a:spLocks noGrp="1"/>
          </p:cNvSpPr>
          <p:nvPr>
            <p:ph sz="half" idx="1"/>
          </p:nvPr>
        </p:nvSpPr>
        <p:spPr>
          <a:xfrm>
            <a:off x="683568" y="1340768"/>
            <a:ext cx="7920880" cy="1800200"/>
          </a:xfrm>
        </p:spPr>
        <p:txBody>
          <a:bodyPr>
            <a:normAutofit fontScale="77500" lnSpcReduction="20000"/>
          </a:bodyPr>
          <a:lstStyle/>
          <a:p>
            <a:pPr marL="82296" indent="0">
              <a:lnSpc>
                <a:spcPct val="170000"/>
              </a:lnSpc>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Jak zapíšeme třeba číslo </a:t>
            </a:r>
            <a:r>
              <a:rPr lang="cs-CZ" sz="28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50</a:t>
            </a: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ve dvojkové soustavě:</a:t>
            </a:r>
          </a:p>
          <a:p>
            <a:pPr marL="82296" indent="0">
              <a:lnSpc>
                <a:spcPct val="170000"/>
              </a:lnSpc>
              <a:buNone/>
            </a:pPr>
            <a:r>
              <a:rPr lang="cs-CZ" sz="2200" dirty="0" smtClean="0">
                <a:solidFill>
                  <a:srgbClr val="002060"/>
                </a:solidFill>
              </a:rPr>
              <a:t> </a:t>
            </a:r>
            <a:r>
              <a:rPr lang="cs-CZ" sz="2900" dirty="0" smtClean="0">
                <a:solidFill>
                  <a:srgbClr val="002060"/>
                </a:solidFill>
              </a:rPr>
              <a:t>Dvojková soustava využívá pouze  znaky 0 a 1</a:t>
            </a:r>
            <a:endParaRPr lang="cs-CZ" sz="5800"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82296" indent="0">
              <a:lnSpc>
                <a:spcPct val="170000"/>
              </a:lnSpc>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Převod do dvojkové soustavy:</a:t>
            </a:r>
          </a:p>
        </p:txBody>
      </p:sp>
      <p:graphicFrame>
        <p:nvGraphicFramePr>
          <p:cNvPr id="4" name="Tabulka 3"/>
          <p:cNvGraphicFramePr>
            <a:graphicFrameLocks noGrp="1"/>
          </p:cNvGraphicFramePr>
          <p:nvPr>
            <p:extLst>
              <p:ext uri="{D42A27DB-BD31-4B8C-83A1-F6EECF244321}">
                <p14:modId xmlns:p14="http://schemas.microsoft.com/office/powerpoint/2010/main" val="2474456820"/>
              </p:ext>
            </p:extLst>
          </p:nvPr>
        </p:nvGraphicFramePr>
        <p:xfrm>
          <a:off x="1115616" y="3356992"/>
          <a:ext cx="5554902" cy="1463040"/>
        </p:xfrm>
        <a:graphic>
          <a:graphicData uri="http://schemas.openxmlformats.org/drawingml/2006/table">
            <a:tbl>
              <a:tblPr firstRow="1" bandRow="1">
                <a:tableStyleId>{5C22544A-7EE6-4342-B048-85BDC9FD1C3A}</a:tableStyleId>
              </a:tblPr>
              <a:tblGrid>
                <a:gridCol w="925817"/>
                <a:gridCol w="946391"/>
                <a:gridCol w="905243"/>
                <a:gridCol w="925817"/>
                <a:gridCol w="925817"/>
                <a:gridCol w="925817"/>
              </a:tblGrid>
              <a:tr h="221744">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5</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4</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3</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2</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1</a:t>
                      </a:r>
                      <a:endParaRPr lang="cs-CZ" dirty="0">
                        <a:solidFill>
                          <a:schemeClr val="tx1"/>
                        </a:solidFill>
                        <a:latin typeface="Times New Roman" pitchFamily="18" charset="0"/>
                        <a:cs typeface="Times New Roman" pitchFamily="18" charset="0"/>
                      </a:endParaRPr>
                    </a:p>
                  </a:txBody>
                  <a:tcPr anchor="ctr"/>
                </a:tc>
                <a:tc>
                  <a:txBody>
                    <a:bodyPr/>
                    <a:lstStyle/>
                    <a:p>
                      <a:pPr algn="ctr"/>
                      <a:r>
                        <a:rPr lang="cs-CZ" sz="1800" dirty="0" smtClean="0">
                          <a:solidFill>
                            <a:schemeClr val="tx1"/>
                          </a:solidFill>
                          <a:latin typeface="Times New Roman" pitchFamily="18" charset="0"/>
                          <a:cs typeface="Times New Roman" pitchFamily="18" charset="0"/>
                        </a:rPr>
                        <a:t>2</a:t>
                      </a:r>
                      <a:r>
                        <a:rPr lang="cs-CZ" sz="1800" baseline="60000" dirty="0" smtClean="0">
                          <a:solidFill>
                            <a:schemeClr val="tx1"/>
                          </a:solidFill>
                          <a:latin typeface="Times New Roman" pitchFamily="18" charset="0"/>
                          <a:cs typeface="Times New Roman" pitchFamily="18" charset="0"/>
                        </a:rPr>
                        <a:t>0</a:t>
                      </a:r>
                      <a:endParaRPr lang="cs-CZ" dirty="0">
                        <a:solidFill>
                          <a:schemeClr val="tx1"/>
                        </a:solidFill>
                        <a:latin typeface="Times New Roman" pitchFamily="18" charset="0"/>
                        <a:cs typeface="Times New Roman" pitchFamily="18" charset="0"/>
                      </a:endParaRPr>
                    </a:p>
                  </a:txBody>
                  <a:tcPr anchor="ctr"/>
                </a:tc>
              </a:tr>
              <a:tr h="3024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32</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16</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8</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4</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2</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r>
              <a:tr h="3024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1</a:t>
                      </a:r>
                      <a:endParaRPr lang="cs-CZ"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0</a:t>
                      </a:r>
                      <a:endParaRPr lang="cs-CZ" dirty="0">
                        <a:latin typeface="Times New Roman" pitchFamily="18" charset="0"/>
                        <a:cs typeface="Times New Roman" pitchFamily="18" charset="0"/>
                      </a:endParaRPr>
                    </a:p>
                  </a:txBody>
                  <a:tcPr anchor="ctr"/>
                </a:tc>
              </a:tr>
              <a:tr h="302434">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smtClean="0">
                          <a:solidFill>
                            <a:schemeClr val="tx1"/>
                          </a:solidFill>
                          <a:latin typeface="Times New Roman" pitchFamily="18" charset="0"/>
                          <a:cs typeface="Times New Roman" pitchFamily="18" charset="0"/>
                        </a:rPr>
                        <a:t>32+16+0+0+2+0=50</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latin typeface="Times New Roman" pitchFamily="18" charset="0"/>
                        <a:cs typeface="Times New Roman" pitchFamily="18" charset="0"/>
                      </a:endParaRPr>
                    </a:p>
                  </a:txBody>
                  <a:tcPr anchor="ctr"/>
                </a:tc>
              </a:tr>
            </a:tbl>
          </a:graphicData>
        </a:graphic>
      </p:graphicFrame>
      <p:sp>
        <p:nvSpPr>
          <p:cNvPr id="6" name="Zástupný symbol pro obsah 2"/>
          <p:cNvSpPr txBox="1">
            <a:spLocks/>
          </p:cNvSpPr>
          <p:nvPr/>
        </p:nvSpPr>
        <p:spPr>
          <a:xfrm>
            <a:off x="708431" y="4797152"/>
            <a:ext cx="7920880" cy="1368152"/>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nSpc>
                <a:spcPct val="170000"/>
              </a:lnSpc>
              <a:buFont typeface="Wingdings 2"/>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Příklad:</a:t>
            </a:r>
          </a:p>
          <a:p>
            <a:pPr marL="82296" indent="0">
              <a:lnSpc>
                <a:spcPct val="170000"/>
              </a:lnSpc>
              <a:buFont typeface="Wingdings 2"/>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a:t>
            </a:r>
            <a:r>
              <a:rPr lang="cs-CZ"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řeveďte číslo </a:t>
            </a:r>
            <a:r>
              <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100 z desítkové soustavy do dvojkové:</a:t>
            </a:r>
            <a:endPar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82296" indent="0">
              <a:lnSpc>
                <a:spcPct val="170000"/>
              </a:lnSpc>
              <a:buFont typeface="Wingdings 2"/>
              <a:buNone/>
            </a:pPr>
            <a:endPar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38640619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1939</TotalTime>
  <Words>1116</Words>
  <Application>Microsoft Office PowerPoint</Application>
  <PresentationFormat>Předvádění na obrazovce (4:3)</PresentationFormat>
  <Paragraphs>272</Paragraphs>
  <Slides>17</Slides>
  <Notes>1</Notes>
  <HiddenSlides>0</HiddenSlides>
  <MMClips>0</MMClips>
  <ScaleCrop>false</ScaleCrop>
  <HeadingPairs>
    <vt:vector size="6" baseType="variant">
      <vt:variant>
        <vt:lpstr>Použitá písma</vt:lpstr>
      </vt:variant>
      <vt:variant>
        <vt:i4>7</vt:i4>
      </vt:variant>
      <vt:variant>
        <vt:lpstr>Motiv</vt:lpstr>
      </vt:variant>
      <vt:variant>
        <vt:i4>2</vt:i4>
      </vt:variant>
      <vt:variant>
        <vt:lpstr>Nadpisy snímků</vt:lpstr>
      </vt:variant>
      <vt:variant>
        <vt:i4>17</vt:i4>
      </vt:variant>
    </vt:vector>
  </HeadingPairs>
  <TitlesOfParts>
    <vt:vector size="26" baseType="lpstr">
      <vt:lpstr>Calibri</vt:lpstr>
      <vt:lpstr>Georgia</vt:lpstr>
      <vt:lpstr>Gill Sans MT</vt:lpstr>
      <vt:lpstr>Times New Roman</vt:lpstr>
      <vt:lpstr>Trebuchet MS</vt:lpstr>
      <vt:lpstr>Verdana</vt:lpstr>
      <vt:lpstr>Wingdings 2</vt:lpstr>
      <vt:lpstr>Slunovrat</vt:lpstr>
      <vt:lpstr>Aerodynamika</vt:lpstr>
      <vt:lpstr>Prezentace aplikace PowerPoint</vt:lpstr>
      <vt:lpstr>Informatika</vt:lpstr>
      <vt:lpstr>Teorie informace </vt:lpstr>
      <vt:lpstr>Teorie informace </vt:lpstr>
      <vt:lpstr>Jednotky  informace </vt:lpstr>
      <vt:lpstr>Jednotky  informace </vt:lpstr>
      <vt:lpstr>Jednotky  informace </vt:lpstr>
      <vt:lpstr>BAJT </vt:lpstr>
      <vt:lpstr>Dvojková soustava</vt:lpstr>
      <vt:lpstr>Dvojková soustava</vt:lpstr>
      <vt:lpstr>Kódování textů</vt:lpstr>
      <vt:lpstr>Počítač a jeho historie</vt:lpstr>
      <vt:lpstr>Počítač</vt:lpstr>
      <vt:lpstr>Počítač</vt:lpstr>
      <vt:lpstr>Historie počítačů</vt:lpstr>
      <vt:lpstr>Použitá literatura, citace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Informatika, základní pojmy</dc:title>
  <dc:subject>Informatika, základní pojmy</dc:subject>
  <dc:creator>SŠZePř</dc:creator>
  <cp:lastModifiedBy>Student</cp:lastModifiedBy>
  <cp:revision>120</cp:revision>
  <dcterms:created xsi:type="dcterms:W3CDTF">2012-07-01T09:09:54Z</dcterms:created>
  <dcterms:modified xsi:type="dcterms:W3CDTF">2021-09-06T06:43:40Z</dcterms:modified>
</cp:coreProperties>
</file>