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308" r:id="rId4"/>
    <p:sldId id="310" r:id="rId5"/>
    <p:sldId id="313" r:id="rId6"/>
    <p:sldId id="309" r:id="rId7"/>
    <p:sldId id="311" r:id="rId8"/>
    <p:sldId id="312" r:id="rId9"/>
    <p:sldId id="315" r:id="rId10"/>
    <p:sldId id="314" r:id="rId11"/>
    <p:sldId id="316" r:id="rId12"/>
  </p:sldIdLst>
  <p:sldSz cx="9144000" cy="6858000" type="screen4x3"/>
  <p:notesSz cx="6794500" cy="9906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159C1-7049-4038-9AB9-071B34E45CDD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392C0-F62B-4AAE-862F-55D1B62B1E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124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A33CA-A527-48AB-9CD0-40F4465512E9}" type="datetimeFigureOut">
              <a:rPr lang="cs-CZ" smtClean="0"/>
              <a:t>30.04.2020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6D500-34F8-4CB6-A479-9770BE8938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3426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1469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987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3230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825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7267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1364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3042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20768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0944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342C-DD35-491E-B081-21BD61EE689E}" type="datetimeFigureOut">
              <a:rPr lang="cs-CZ" smtClean="0"/>
              <a:t>30.04.2020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F9C0-BAD4-4B4D-A307-F7169834C0B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5052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342C-DD35-491E-B081-21BD61EE689E}" type="datetimeFigureOut">
              <a:rPr lang="cs-CZ" smtClean="0"/>
              <a:t>30.04.2020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F9C0-BAD4-4B4D-A307-F7169834C0B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242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342C-DD35-491E-B081-21BD61EE689E}" type="datetimeFigureOut">
              <a:rPr lang="cs-CZ" smtClean="0"/>
              <a:t>30.04.2020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F9C0-BAD4-4B4D-A307-F7169834C0B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669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342C-DD35-491E-B081-21BD61EE689E}" type="datetimeFigureOut">
              <a:rPr lang="cs-CZ" smtClean="0"/>
              <a:t>30.04.2020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F9C0-BAD4-4B4D-A307-F7169834C0B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81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342C-DD35-491E-B081-21BD61EE689E}" type="datetimeFigureOut">
              <a:rPr lang="cs-CZ" smtClean="0"/>
              <a:t>30.04.2020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F9C0-BAD4-4B4D-A307-F7169834C0B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711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342C-DD35-491E-B081-21BD61EE689E}" type="datetimeFigureOut">
              <a:rPr lang="cs-CZ" smtClean="0"/>
              <a:t>30.04.2020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F9C0-BAD4-4B4D-A307-F7169834C0B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807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342C-DD35-491E-B081-21BD61EE689E}" type="datetimeFigureOut">
              <a:rPr lang="cs-CZ" smtClean="0"/>
              <a:t>30.04.2020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F9C0-BAD4-4B4D-A307-F7169834C0B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310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342C-DD35-491E-B081-21BD61EE689E}" type="datetimeFigureOut">
              <a:rPr lang="cs-CZ" smtClean="0"/>
              <a:t>30.04.2020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F9C0-BAD4-4B4D-A307-F7169834C0B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52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342C-DD35-491E-B081-21BD61EE689E}" type="datetimeFigureOut">
              <a:rPr lang="cs-CZ" smtClean="0"/>
              <a:t>30.04.2020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F9C0-BAD4-4B4D-A307-F7169834C0B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8614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342C-DD35-491E-B081-21BD61EE689E}" type="datetimeFigureOut">
              <a:rPr lang="cs-CZ" smtClean="0"/>
              <a:t>30.04.2020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F9C0-BAD4-4B4D-A307-F7169834C0B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56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342C-DD35-491E-B081-21BD61EE689E}" type="datetimeFigureOut">
              <a:rPr lang="cs-CZ" smtClean="0"/>
              <a:t>30.04.2020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F9C0-BAD4-4B4D-A307-F7169834C0B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997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D342C-DD35-491E-B081-21BD61EE689E}" type="datetimeFigureOut">
              <a:rPr lang="cs-CZ" smtClean="0"/>
              <a:t>30.04.2020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7F9C0-BAD4-4B4D-A307-F7169834C0B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057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Canine_distemper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8800" b="1" dirty="0" smtClean="0">
                <a:solidFill>
                  <a:srgbClr val="FF0000"/>
                </a:solidFill>
              </a:rPr>
              <a:t>13 </a:t>
            </a:r>
            <a:r>
              <a:rPr lang="cs-CZ" sz="8800" b="1" dirty="0" smtClean="0">
                <a:solidFill>
                  <a:srgbClr val="FF0000"/>
                </a:solidFill>
              </a:rPr>
              <a:t>Péče o zdraví psa</a:t>
            </a:r>
            <a:endParaRPr lang="cs-CZ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44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u="sng" dirty="0" err="1" smtClean="0">
                <a:solidFill>
                  <a:srgbClr val="FF0000"/>
                </a:solidFill>
              </a:rPr>
              <a:t>Parainfluenza</a:t>
            </a:r>
            <a:r>
              <a:rPr lang="cs-CZ" b="1" u="sng" dirty="0" smtClean="0">
                <a:solidFill>
                  <a:srgbClr val="FF0000"/>
                </a:solidFill>
              </a:rPr>
              <a:t> </a:t>
            </a:r>
            <a:r>
              <a:rPr lang="cs-CZ" sz="3200" b="1" dirty="0">
                <a:solidFill>
                  <a:srgbClr val="FF0000"/>
                </a:solidFill>
              </a:rPr>
              <a:t>= „</a:t>
            </a:r>
            <a:r>
              <a:rPr lang="cs-CZ" sz="3200" b="1" dirty="0" err="1">
                <a:solidFill>
                  <a:srgbClr val="FF0000"/>
                </a:solidFill>
              </a:rPr>
              <a:t>psincový</a:t>
            </a:r>
            <a:r>
              <a:rPr lang="cs-CZ" sz="3200" b="1" dirty="0">
                <a:solidFill>
                  <a:srgbClr val="FF0000"/>
                </a:solidFill>
              </a:rPr>
              <a:t> kašel“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040560"/>
          </a:xfrm>
        </p:spPr>
        <p:txBody>
          <a:bodyPr>
            <a:normAutofit/>
          </a:bodyPr>
          <a:lstStyle/>
          <a:p>
            <a:pPr lvl="0"/>
            <a:r>
              <a:rPr lang="cs-CZ" sz="2800" dirty="0" smtClean="0">
                <a:solidFill>
                  <a:srgbClr val="FF0000"/>
                </a:solidFill>
              </a:rPr>
              <a:t>vysoce </a:t>
            </a:r>
            <a:r>
              <a:rPr lang="cs-CZ" sz="2800" dirty="0">
                <a:solidFill>
                  <a:srgbClr val="FF0000"/>
                </a:solidFill>
              </a:rPr>
              <a:t>nakažlivé virové </a:t>
            </a:r>
            <a:r>
              <a:rPr lang="cs-CZ" sz="2800" dirty="0" smtClean="0">
                <a:solidFill>
                  <a:srgbClr val="FF0000"/>
                </a:solidFill>
              </a:rPr>
              <a:t>onemocnění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přenos </a:t>
            </a:r>
            <a:r>
              <a:rPr lang="cs-CZ" sz="2800" dirty="0" smtClean="0">
                <a:solidFill>
                  <a:srgbClr val="FF0000"/>
                </a:solidFill>
              </a:rPr>
              <a:t>kapénkovou nákazou v místech velkého výskytu zvířat (výstavy, cvičák)</a:t>
            </a:r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>
                <a:solidFill>
                  <a:srgbClr val="FF0000"/>
                </a:solidFill>
              </a:rPr>
              <a:t>p</a:t>
            </a:r>
            <a:r>
              <a:rPr lang="cs-CZ" sz="2800" dirty="0" smtClean="0">
                <a:solidFill>
                  <a:srgbClr val="FF0000"/>
                </a:solidFill>
              </a:rPr>
              <a:t>rojevuje se velkou horečkou, záchvaty kašle, může přejít do zápalu plic</a:t>
            </a:r>
            <a:endParaRPr lang="cs-CZ" sz="2800" dirty="0">
              <a:solidFill>
                <a:srgbClr val="FF0000"/>
              </a:solidFill>
            </a:endParaRPr>
          </a:p>
          <a:p>
            <a:pPr lvl="0"/>
            <a:r>
              <a:rPr lang="cs-CZ" sz="2800" dirty="0">
                <a:solidFill>
                  <a:srgbClr val="FF0000"/>
                </a:solidFill>
              </a:rPr>
              <a:t>l</a:t>
            </a:r>
            <a:r>
              <a:rPr lang="cs-CZ" sz="2800" dirty="0" smtClean="0">
                <a:solidFill>
                  <a:srgbClr val="FF0000"/>
                </a:solidFill>
              </a:rPr>
              <a:t>éčba připomíná léčbu chřipky</a:t>
            </a:r>
          </a:p>
          <a:p>
            <a:pPr lvl="0"/>
            <a:r>
              <a:rPr lang="cs-CZ" sz="2800" dirty="0" smtClean="0">
                <a:solidFill>
                  <a:srgbClr val="FF0000"/>
                </a:solidFill>
              </a:rPr>
              <a:t>vakcína onemocnění pouze omezuje – není jen jeden původce, ale několik různých kmenů</a:t>
            </a:r>
          </a:p>
          <a:p>
            <a:pPr lvl="0"/>
            <a:r>
              <a:rPr lang="cs-CZ" sz="2800" b="1" dirty="0" smtClean="0">
                <a:solidFill>
                  <a:srgbClr val="FF0000"/>
                </a:solidFill>
              </a:rPr>
              <a:t>není přenosná na člověka</a:t>
            </a:r>
            <a:endParaRPr lang="cs-CZ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88660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167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dirty="0" smtClean="0">
                <a:solidFill>
                  <a:srgbClr val="FF0000"/>
                </a:solidFill>
              </a:rPr>
              <a:t>Další onemocnění, kdy se doporučuje  očkování: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Borelióza - </a:t>
            </a:r>
          </a:p>
          <a:p>
            <a:pPr marL="0" indent="0">
              <a:buNone/>
            </a:pPr>
            <a:endParaRPr lang="cs-CZ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Tetanus – </a:t>
            </a:r>
            <a:r>
              <a:rPr lang="cs-CZ" sz="2800" dirty="0" smtClean="0">
                <a:solidFill>
                  <a:srgbClr val="FF0000"/>
                </a:solidFill>
              </a:rPr>
              <a:t>hlavně pro psy, kteří se pohybují u stájí nebo v blízkosti koní</a:t>
            </a:r>
          </a:p>
          <a:p>
            <a:pPr marL="0" indent="0">
              <a:buNone/>
            </a:pPr>
            <a:endParaRPr lang="cs-CZ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b="1" dirty="0" err="1" smtClean="0">
                <a:solidFill>
                  <a:srgbClr val="FF0000"/>
                </a:solidFill>
              </a:rPr>
              <a:t>Herpesviróza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nemocnění pohlavních cest (zánět, výtok)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nepřenáší se ale pohlavním stykem, ale kapénkami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způsobuje </a:t>
            </a:r>
            <a:r>
              <a:rPr lang="cs-CZ" sz="2800" dirty="0">
                <a:solidFill>
                  <a:srgbClr val="FF0000"/>
                </a:solidFill>
              </a:rPr>
              <a:t>neplodnost, </a:t>
            </a:r>
            <a:r>
              <a:rPr lang="cs-CZ" sz="2800" dirty="0" smtClean="0">
                <a:solidFill>
                  <a:srgbClr val="FF0000"/>
                </a:solidFill>
              </a:rPr>
              <a:t>potraty 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je </a:t>
            </a:r>
            <a:r>
              <a:rPr lang="cs-CZ" sz="2800" dirty="0">
                <a:solidFill>
                  <a:srgbClr val="FF0000"/>
                </a:solidFill>
              </a:rPr>
              <a:t>smrtelně </a:t>
            </a:r>
            <a:r>
              <a:rPr lang="cs-CZ" sz="2800" dirty="0" smtClean="0">
                <a:solidFill>
                  <a:srgbClr val="FF0000"/>
                </a:solidFill>
              </a:rPr>
              <a:t>nebezpečná pro kojená mláďata, které se nakazí průchodem rodidel (téměř 100% úmrtnost)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680" y="271246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583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Téma a cíle dnešní hodiny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Téma: </a:t>
            </a:r>
            <a:r>
              <a:rPr lang="cs-CZ" sz="3600" b="1" dirty="0" smtClean="0"/>
              <a:t>Péče o zdraví psa</a:t>
            </a:r>
          </a:p>
          <a:p>
            <a:endParaRPr lang="cs-CZ" dirty="0"/>
          </a:p>
          <a:p>
            <a:r>
              <a:rPr lang="cs-CZ" dirty="0" smtClean="0"/>
              <a:t>Cíle hodiny: </a:t>
            </a:r>
          </a:p>
          <a:p>
            <a:pPr marL="0" indent="0">
              <a:buNone/>
            </a:pPr>
            <a:r>
              <a:rPr lang="cs-CZ" dirty="0" smtClean="0"/>
              <a:t>	- základní formy péče</a:t>
            </a:r>
          </a:p>
          <a:p>
            <a:pPr marL="0" indent="0">
              <a:buNone/>
            </a:pPr>
            <a:r>
              <a:rPr lang="cs-CZ" dirty="0" smtClean="0"/>
              <a:t>	- ochrana před vnitřními parazity - odčervení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vakcinace – ochrana před virovým onemocněním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021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3</a:t>
            </a:r>
            <a:r>
              <a:rPr lang="cs-CZ" b="1" dirty="0" smtClean="0">
                <a:solidFill>
                  <a:srgbClr val="FF0000"/>
                </a:solidFill>
              </a:rPr>
              <a:t>. Virová a bakteriální onemocnění</a:t>
            </a:r>
            <a:endParaRPr lang="cs-CZ" b="1" u="dbl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Bakterie a viry způsobují u psů stejně jako u ostatních organismů celou řadu </a:t>
            </a:r>
            <a:r>
              <a:rPr lang="cs-CZ" dirty="0" smtClean="0"/>
              <a:t>onemocnění.</a:t>
            </a:r>
          </a:p>
          <a:p>
            <a:pPr marL="0" indent="0">
              <a:buNone/>
            </a:pPr>
            <a:r>
              <a:rPr lang="cs-CZ" dirty="0" smtClean="0"/>
              <a:t>Některá jsou typická jen pro psy, jiná společná pro většinu živočišných druhů.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Nejlepší prevencí pro většinu infekčních nemocí je vakcinace (očkování). 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Ve vybraných případech, kdy je onemocnění závažné a přenosné na člověka je ze zákona povinné!!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880" y="337518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02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u="sng" dirty="0">
                <a:solidFill>
                  <a:srgbClr val="FF0000"/>
                </a:solidFill>
              </a:rPr>
              <a:t>Virová hepatitida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 - „</a:t>
            </a:r>
            <a:r>
              <a:rPr lang="cs-CZ" sz="3200" b="1" dirty="0" smtClean="0">
                <a:solidFill>
                  <a:srgbClr val="FF0000"/>
                </a:solidFill>
              </a:rPr>
              <a:t>žloutenka“</a:t>
            </a:r>
            <a:r>
              <a:rPr lang="cs-CZ" dirty="0"/>
              <a:t> </a:t>
            </a:r>
            <a:endParaRPr lang="cs-CZ" b="1" u="dbl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04056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virové onemocnění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obvykle končí </a:t>
            </a:r>
            <a:r>
              <a:rPr lang="cs-CZ" sz="2800" dirty="0">
                <a:solidFill>
                  <a:srgbClr val="FF0000"/>
                </a:solidFill>
              </a:rPr>
              <a:t>úhynem </a:t>
            </a:r>
            <a:r>
              <a:rPr lang="cs-CZ" sz="2800" dirty="0" smtClean="0">
                <a:solidFill>
                  <a:srgbClr val="FF0000"/>
                </a:solidFill>
              </a:rPr>
              <a:t>psa 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zasahuje játra a postupně také další orgány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léčba je problematická (spíše jen podpůrná)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nákaze spolehlivě brání vakcinace</a:t>
            </a:r>
          </a:p>
          <a:p>
            <a:pPr marL="0" indent="0">
              <a:buNone/>
            </a:pPr>
            <a:endParaRPr lang="cs-CZ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92" y="254102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248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u="sng" dirty="0" smtClean="0">
                <a:solidFill>
                  <a:srgbClr val="FF0000"/>
                </a:solidFill>
              </a:rPr>
              <a:t>Leptospiróza</a:t>
            </a:r>
            <a:r>
              <a:rPr lang="cs-CZ" b="1" dirty="0" smtClean="0">
                <a:solidFill>
                  <a:srgbClr val="FF0000"/>
                </a:solidFill>
              </a:rPr>
              <a:t> – </a:t>
            </a:r>
            <a:r>
              <a:rPr lang="cs-CZ" sz="3200" b="1" dirty="0" smtClean="0">
                <a:solidFill>
                  <a:srgbClr val="FF0000"/>
                </a:solidFill>
              </a:rPr>
              <a:t>„krysí žloutenka“</a:t>
            </a:r>
            <a:endParaRPr lang="cs-CZ" sz="32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04056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smrtelné bakteriální onemocnění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přenosná i na člověka</a:t>
            </a:r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rgbClr val="FF0000"/>
                </a:solidFill>
              </a:rPr>
              <a:t>projevuje se vysokými horečkami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selháním vnitřních orgánů – játra, ledviny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přenašečem jsou hlodavci (ulovení, moč, stačí kontakt s kůží, okem)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léčba problematická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účinná ochrana vakcinace </a:t>
            </a:r>
            <a:endParaRPr lang="cs-CZ" sz="2800" dirty="0" smtClean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74638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03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u="sng" dirty="0">
                <a:solidFill>
                  <a:srgbClr val="FF0000"/>
                </a:solidFill>
              </a:rPr>
              <a:t>Psinka</a:t>
            </a:r>
            <a:endParaRPr lang="cs-CZ" b="1" u="dbl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040560"/>
          </a:xfrm>
        </p:spPr>
        <p:txBody>
          <a:bodyPr>
            <a:normAutofit fontScale="92500"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smrtelné virové onemocnění 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jeden z nejnakažlivějších virů (připomíná lidské spalničky)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napadá šelmy – hlavně psovité a lasicovité</a:t>
            </a:r>
          </a:p>
          <a:p>
            <a:r>
              <a:rPr lang="cs-CZ" sz="2800" dirty="0">
                <a:solidFill>
                  <a:srgbClr val="FF0000"/>
                </a:solidFill>
              </a:rPr>
              <a:t>o</a:t>
            </a:r>
            <a:r>
              <a:rPr lang="cs-CZ" sz="2800" dirty="0" smtClean="0">
                <a:solidFill>
                  <a:srgbClr val="FF0000"/>
                </a:solidFill>
              </a:rPr>
              <a:t>hrožena hlavně štěňata, staří nenaočkovaní psi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nákaza kontaktem (kapénková) i nepřímo infekčním prachem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projevuje se ve čtyřech formách - kožní</a:t>
            </a:r>
            <a:r>
              <a:rPr lang="cs-CZ" sz="2800" dirty="0">
                <a:solidFill>
                  <a:srgbClr val="FF0000"/>
                </a:solidFill>
              </a:rPr>
              <a:t>, střevní, plicní a </a:t>
            </a:r>
            <a:r>
              <a:rPr lang="cs-CZ" sz="2800" b="1" dirty="0" smtClean="0">
                <a:solidFill>
                  <a:srgbClr val="FF0000"/>
                </a:solidFill>
              </a:rPr>
              <a:t>nervová (nejzávažnější); </a:t>
            </a:r>
            <a:r>
              <a:rPr lang="cs-CZ" sz="2800" dirty="0" smtClean="0">
                <a:solidFill>
                  <a:srgbClr val="FF0000"/>
                </a:solidFill>
              </a:rPr>
              <a:t>jedna snadno přechází v druhou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léčba pouze podpůrná (neexistují účinné preparáty) – většina zvířat, která se vyléčí má nějaké trvalé následky 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vakcína možnost onemocnění dobře tlumí</a:t>
            </a:r>
            <a:endParaRPr lang="cs-CZ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74638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893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 smtClean="0"/>
              <a:t>Typický projev kožní formy – zánět kůže</a:t>
            </a: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7" name="Obrázek 6" descr="https://upload.wikimedia.org/wikipedia/commons/thumb/2/28/Canine_distemper.jpg/220px-Canine_distemper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7776864" cy="54726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394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u="sng" dirty="0" smtClean="0">
                <a:solidFill>
                  <a:srgbClr val="FF0000"/>
                </a:solidFill>
              </a:rPr>
              <a:t>Vzteklina</a:t>
            </a:r>
            <a:r>
              <a:rPr lang="cs-CZ" sz="3200" b="1" dirty="0" smtClean="0">
                <a:solidFill>
                  <a:srgbClr val="FF0000"/>
                </a:solidFill>
              </a:rPr>
              <a:t> -  </a:t>
            </a:r>
            <a:r>
              <a:rPr lang="cs-CZ" sz="3200" b="1" dirty="0">
                <a:solidFill>
                  <a:srgbClr val="FF0000"/>
                </a:solidFill>
              </a:rPr>
              <a:t>„ běsnění“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04056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smrtelné virové onemocnění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v</a:t>
            </a:r>
            <a:r>
              <a:rPr lang="cs-CZ" sz="2800" dirty="0" smtClean="0">
                <a:solidFill>
                  <a:srgbClr val="FF0000"/>
                </a:solidFill>
              </a:rPr>
              <a:t>irus napadá všechny teplokrevné živočichy – </a:t>
            </a:r>
            <a:r>
              <a:rPr lang="cs-CZ" sz="2800" b="1" dirty="0" smtClean="0">
                <a:solidFill>
                  <a:srgbClr val="FF0000"/>
                </a:solidFill>
              </a:rPr>
              <a:t>i člověka</a:t>
            </a:r>
          </a:p>
          <a:p>
            <a:r>
              <a:rPr lang="cs-CZ" sz="2800" dirty="0">
                <a:solidFill>
                  <a:srgbClr val="FF0000"/>
                </a:solidFill>
              </a:rPr>
              <a:t>p</a:t>
            </a:r>
            <a:r>
              <a:rPr lang="cs-CZ" sz="2800" dirty="0" smtClean="0">
                <a:solidFill>
                  <a:srgbClr val="FF0000"/>
                </a:solidFill>
              </a:rPr>
              <a:t>řenos slinami - pokousáním</a:t>
            </a:r>
          </a:p>
          <a:p>
            <a:r>
              <a:rPr lang="cs-CZ" sz="2800" dirty="0">
                <a:solidFill>
                  <a:srgbClr val="FF0000"/>
                </a:solidFill>
              </a:rPr>
              <a:t>v</a:t>
            </a:r>
            <a:r>
              <a:rPr lang="cs-CZ" sz="2800" dirty="0" smtClean="0">
                <a:solidFill>
                  <a:srgbClr val="FF0000"/>
                </a:solidFill>
              </a:rPr>
              <a:t>irus napadá </a:t>
            </a:r>
            <a:r>
              <a:rPr lang="cs-CZ" sz="2800" b="1" dirty="0" smtClean="0">
                <a:solidFill>
                  <a:srgbClr val="FF0000"/>
                </a:solidFill>
              </a:rPr>
              <a:t>nervovou soustavu a </a:t>
            </a:r>
            <a:r>
              <a:rPr lang="cs-CZ" sz="2800" dirty="0" smtClean="0">
                <a:solidFill>
                  <a:srgbClr val="FF0000"/>
                </a:solidFill>
              </a:rPr>
              <a:t>projevuje se změnou chování (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po nakažení neléčitelná – poslední fáze končí smrtí  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vakcína jediná možnost ochrany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z</a:t>
            </a:r>
            <a:r>
              <a:rPr lang="cs-CZ" sz="2800" b="1" dirty="0" smtClean="0">
                <a:solidFill>
                  <a:srgbClr val="FF0000"/>
                </a:solidFill>
              </a:rPr>
              <a:t>e zákona povinná každoroční vakcinace psů</a:t>
            </a:r>
            <a:endParaRPr lang="cs-CZ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74638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205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u="sng" dirty="0" err="1" smtClean="0">
                <a:solidFill>
                  <a:srgbClr val="FF0000"/>
                </a:solidFill>
              </a:rPr>
              <a:t>Parvoviróza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040560"/>
          </a:xfrm>
        </p:spPr>
        <p:txBody>
          <a:bodyPr>
            <a:normAutofit lnSpcReduction="10000"/>
          </a:bodyPr>
          <a:lstStyle/>
          <a:p>
            <a:pPr lvl="0"/>
            <a:r>
              <a:rPr lang="cs-CZ" sz="2800" dirty="0" smtClean="0">
                <a:solidFill>
                  <a:srgbClr val="FF0000"/>
                </a:solidFill>
              </a:rPr>
              <a:t>akutní</a:t>
            </a:r>
            <a:r>
              <a:rPr lang="cs-CZ" sz="2800" dirty="0">
                <a:solidFill>
                  <a:srgbClr val="FF0000"/>
                </a:solidFill>
              </a:rPr>
              <a:t>, vysoce nakažlivé virové </a:t>
            </a:r>
            <a:r>
              <a:rPr lang="cs-CZ" sz="2800" dirty="0" smtClean="0">
                <a:solidFill>
                  <a:srgbClr val="FF0000"/>
                </a:solidFill>
              </a:rPr>
              <a:t>onemocnění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přenos nejčastěji z trusu nemocného </a:t>
            </a:r>
            <a:r>
              <a:rPr lang="cs-CZ" sz="2800" dirty="0" smtClean="0">
                <a:solidFill>
                  <a:srgbClr val="FF0000"/>
                </a:solidFill>
              </a:rPr>
              <a:t>zvířete, možný i přes placentu neočkované feny</a:t>
            </a:r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rgbClr val="FF0000"/>
                </a:solidFill>
              </a:rPr>
              <a:t>postihuje </a:t>
            </a:r>
            <a:r>
              <a:rPr lang="cs-CZ" sz="2800" dirty="0">
                <a:solidFill>
                  <a:srgbClr val="FF0000"/>
                </a:solidFill>
              </a:rPr>
              <a:t>střeva, kostní dřeň, lymfoidní tkáň a svalovinu myokard (srdeční svalovinu)</a:t>
            </a:r>
          </a:p>
          <a:p>
            <a:pPr lvl="0"/>
            <a:r>
              <a:rPr lang="cs-CZ" sz="2800" dirty="0" smtClean="0">
                <a:solidFill>
                  <a:srgbClr val="FF0000"/>
                </a:solidFill>
              </a:rPr>
              <a:t>dvě formy – střevní = smrt </a:t>
            </a:r>
            <a:r>
              <a:rPr lang="cs-CZ" sz="2800" dirty="0">
                <a:solidFill>
                  <a:srgbClr val="FF0000"/>
                </a:solidFill>
              </a:rPr>
              <a:t>v </a:t>
            </a:r>
            <a:r>
              <a:rPr lang="cs-CZ" sz="2800" dirty="0" smtClean="0">
                <a:solidFill>
                  <a:srgbClr val="FF0000"/>
                </a:solidFill>
              </a:rPr>
              <a:t>důsledku dehydratace</a:t>
            </a:r>
            <a:r>
              <a:rPr lang="cs-CZ" sz="2800" dirty="0">
                <a:solidFill>
                  <a:srgbClr val="FF0000"/>
                </a:solidFill>
              </a:rPr>
              <a:t> a bakteriální </a:t>
            </a:r>
            <a:r>
              <a:rPr lang="cs-CZ" sz="2800" dirty="0" smtClean="0">
                <a:solidFill>
                  <a:srgbClr val="FF0000"/>
                </a:solidFill>
              </a:rPr>
              <a:t>sepse</a:t>
            </a:r>
          </a:p>
          <a:p>
            <a:pPr lvl="0"/>
            <a:r>
              <a:rPr lang="cs-CZ" sz="2800" dirty="0" smtClean="0">
                <a:solidFill>
                  <a:srgbClr val="FF0000"/>
                </a:solidFill>
              </a:rPr>
              <a:t>nebo srdeční = smrt na selhání srdce</a:t>
            </a:r>
          </a:p>
          <a:p>
            <a:pPr lvl="0"/>
            <a:r>
              <a:rPr lang="cs-CZ" sz="2800" dirty="0" smtClean="0">
                <a:solidFill>
                  <a:srgbClr val="FF0000"/>
                </a:solidFill>
              </a:rPr>
              <a:t>nebezpečná hlavně pro štěňata</a:t>
            </a:r>
          </a:p>
          <a:p>
            <a:pPr lvl="0"/>
            <a:r>
              <a:rPr lang="cs-CZ" sz="2800" b="1" dirty="0" smtClean="0">
                <a:solidFill>
                  <a:srgbClr val="FF0000"/>
                </a:solidFill>
              </a:rPr>
              <a:t>není přenosná na člověka, ale je potřeba dodržovat všechna hygienická pravidla</a:t>
            </a:r>
            <a:endParaRPr lang="cs-CZ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37518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791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456</Words>
  <Application>Microsoft Office PowerPoint</Application>
  <PresentationFormat>Předvádění na obrazovce (4:3)</PresentationFormat>
  <Paragraphs>82</Paragraphs>
  <Slides>11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systému Office</vt:lpstr>
      <vt:lpstr>13 Péče o zdraví psa</vt:lpstr>
      <vt:lpstr>Téma a cíle dnešní hodiny</vt:lpstr>
      <vt:lpstr>3. Virová a bakteriální onemocnění</vt:lpstr>
      <vt:lpstr>Virová hepatitida  - „žloutenka“ </vt:lpstr>
      <vt:lpstr>Leptospiróza – „krysí žloutenka“</vt:lpstr>
      <vt:lpstr>Psinka</vt:lpstr>
      <vt:lpstr>Typický projev kožní formy – zánět kůže</vt:lpstr>
      <vt:lpstr>Vzteklina -  „ běsnění“</vt:lpstr>
      <vt:lpstr>Parvoviróza</vt:lpstr>
      <vt:lpstr>Parainfluenza = „psincový kašel“</vt:lpstr>
      <vt:lpstr>Další onemocnění, kdy se doporučuje  očkování: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Bezpečnost práce</dc:title>
  <dc:creator>Dagmar Čáňová</dc:creator>
  <cp:lastModifiedBy>Admin</cp:lastModifiedBy>
  <cp:revision>189</cp:revision>
  <cp:lastPrinted>2019-04-02T10:32:08Z</cp:lastPrinted>
  <dcterms:created xsi:type="dcterms:W3CDTF">2014-09-01T09:47:09Z</dcterms:created>
  <dcterms:modified xsi:type="dcterms:W3CDTF">2020-04-30T20:22:50Z</dcterms:modified>
</cp:coreProperties>
</file>