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8" r:id="rId3"/>
    <p:sldId id="265" r:id="rId4"/>
    <p:sldId id="268" r:id="rId5"/>
    <p:sldId id="266" r:id="rId6"/>
    <p:sldId id="267" r:id="rId7"/>
    <p:sldId id="269" r:id="rId8"/>
    <p:sldId id="270" r:id="rId9"/>
    <p:sldId id="271" r:id="rId10"/>
    <p:sldId id="272" r:id="rId11"/>
    <p:sldId id="273" r:id="rId12"/>
    <p:sldId id="275" r:id="rId13"/>
    <p:sldId id="274" r:id="rId14"/>
    <p:sldId id="276" r:id="rId15"/>
    <p:sldId id="278" r:id="rId16"/>
    <p:sldId id="280" r:id="rId17"/>
    <p:sldId id="279" r:id="rId18"/>
    <p:sldId id="281" r:id="rId19"/>
    <p:sldId id="283" r:id="rId20"/>
    <p:sldId id="282" r:id="rId21"/>
    <p:sldId id="285" r:id="rId22"/>
    <p:sldId id="286" r:id="rId23"/>
    <p:sldId id="284" r:id="rId24"/>
    <p:sldId id="287" r:id="rId25"/>
    <p:sldId id="288" r:id="rId26"/>
    <p:sldId id="289" r:id="rId27"/>
    <p:sldId id="290" r:id="rId28"/>
    <p:sldId id="291" r:id="rId29"/>
  </p:sldIdLst>
  <p:sldSz cx="9144000" cy="6858000" type="screen4x3"/>
  <p:notesSz cx="6794500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159C1-7049-4038-9AB9-071B34E45CDD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392C0-F62B-4AAE-862F-55D1B62B1E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124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A33CA-A527-48AB-9CD0-40F4465512E9}" type="datetimeFigureOut">
              <a:rPr lang="cs-CZ" smtClean="0"/>
              <a:t>16.04.2020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6D500-34F8-4CB6-A479-9770BE8938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3426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9869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1020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070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424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3098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751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33511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09059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76383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6239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977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17025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22541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0534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8035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29676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12387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116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42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54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4677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7549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156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826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3738-08D5-49F1-BA9D-F879A4F408ED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8522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342C-DD35-491E-B081-21BD61EE689E}" type="datetimeFigureOut">
              <a:rPr lang="cs-CZ" smtClean="0"/>
              <a:t>16.04.2020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F9C0-BAD4-4B4D-A307-F7169834C0B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5052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342C-DD35-491E-B081-21BD61EE689E}" type="datetimeFigureOut">
              <a:rPr lang="cs-CZ" smtClean="0"/>
              <a:t>16.04.2020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F9C0-BAD4-4B4D-A307-F7169834C0B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24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342C-DD35-491E-B081-21BD61EE689E}" type="datetimeFigureOut">
              <a:rPr lang="cs-CZ" smtClean="0"/>
              <a:t>16.04.2020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F9C0-BAD4-4B4D-A307-F7169834C0B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669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342C-DD35-491E-B081-21BD61EE689E}" type="datetimeFigureOut">
              <a:rPr lang="cs-CZ" smtClean="0"/>
              <a:t>16.04.2020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F9C0-BAD4-4B4D-A307-F7169834C0B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81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342C-DD35-491E-B081-21BD61EE689E}" type="datetimeFigureOut">
              <a:rPr lang="cs-CZ" smtClean="0"/>
              <a:t>16.04.2020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F9C0-BAD4-4B4D-A307-F7169834C0B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711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342C-DD35-491E-B081-21BD61EE689E}" type="datetimeFigureOut">
              <a:rPr lang="cs-CZ" smtClean="0"/>
              <a:t>16.04.2020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F9C0-BAD4-4B4D-A307-F7169834C0B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807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342C-DD35-491E-B081-21BD61EE689E}" type="datetimeFigureOut">
              <a:rPr lang="cs-CZ" smtClean="0"/>
              <a:t>16.04.2020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F9C0-BAD4-4B4D-A307-F7169834C0B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10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342C-DD35-491E-B081-21BD61EE689E}" type="datetimeFigureOut">
              <a:rPr lang="cs-CZ" smtClean="0"/>
              <a:t>16.04.2020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F9C0-BAD4-4B4D-A307-F7169834C0B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5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342C-DD35-491E-B081-21BD61EE689E}" type="datetimeFigureOut">
              <a:rPr lang="cs-CZ" smtClean="0"/>
              <a:t>16.04.2020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F9C0-BAD4-4B4D-A307-F7169834C0B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861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342C-DD35-491E-B081-21BD61EE689E}" type="datetimeFigureOut">
              <a:rPr lang="cs-CZ" smtClean="0"/>
              <a:t>16.04.2020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F9C0-BAD4-4B4D-A307-F7169834C0B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56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342C-DD35-491E-B081-21BD61EE689E}" type="datetimeFigureOut">
              <a:rPr lang="cs-CZ" smtClean="0"/>
              <a:t>16.04.2020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F9C0-BAD4-4B4D-A307-F7169834C0B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997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D342C-DD35-491E-B081-21BD61EE689E}" type="datetimeFigureOut">
              <a:rPr lang="cs-CZ" smtClean="0"/>
              <a:t>16.04.2020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7F9C0-BAD4-4B4D-A307-F7169834C0B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057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8800" b="1" dirty="0" smtClean="0">
                <a:solidFill>
                  <a:srgbClr val="FF0000"/>
                </a:solidFill>
              </a:rPr>
              <a:t>11 Péče o zdraví psa</a:t>
            </a:r>
            <a:endParaRPr lang="cs-CZ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44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err="1" smtClean="0">
                <a:solidFill>
                  <a:srgbClr val="FF0000"/>
                </a:solidFill>
              </a:rPr>
              <a:t>Kloš</a:t>
            </a:r>
            <a:r>
              <a:rPr lang="cs-CZ" b="1" dirty="0" smtClean="0">
                <a:solidFill>
                  <a:srgbClr val="FF0000"/>
                </a:solidFill>
              </a:rPr>
              <a:t> = „létací klíště“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5184576" cy="5256584"/>
          </a:xfrm>
        </p:spPr>
        <p:txBody>
          <a:bodyPr>
            <a:normAutofit fontScale="92500"/>
          </a:bodyPr>
          <a:lstStyle/>
          <a:p>
            <a:r>
              <a:rPr lang="cs-CZ" dirty="0"/>
              <a:t>Několik druhů </a:t>
            </a:r>
            <a:r>
              <a:rPr lang="cs-CZ" dirty="0" smtClean="0"/>
              <a:t>(</a:t>
            </a:r>
            <a:r>
              <a:rPr lang="cs-CZ" dirty="0" err="1" smtClean="0"/>
              <a:t>kloš</a:t>
            </a:r>
            <a:r>
              <a:rPr lang="cs-CZ" dirty="0" smtClean="0"/>
              <a:t> jelení</a:t>
            </a:r>
            <a:r>
              <a:rPr lang="cs-CZ" dirty="0"/>
              <a:t>, </a:t>
            </a:r>
            <a:r>
              <a:rPr lang="cs-CZ" dirty="0" err="1" smtClean="0"/>
              <a:t>kloš</a:t>
            </a:r>
            <a:r>
              <a:rPr lang="cs-CZ" dirty="0" smtClean="0"/>
              <a:t> ovčí, </a:t>
            </a:r>
            <a:r>
              <a:rPr lang="cs-CZ" dirty="0" err="1" smtClean="0"/>
              <a:t>kloš</a:t>
            </a:r>
            <a:r>
              <a:rPr lang="cs-CZ" dirty="0" smtClean="0"/>
              <a:t> koňský), </a:t>
            </a:r>
            <a:r>
              <a:rPr lang="cs-CZ" b="1" dirty="0" smtClean="0">
                <a:solidFill>
                  <a:srgbClr val="FF0000"/>
                </a:solidFill>
              </a:rPr>
              <a:t>čeká </a:t>
            </a:r>
            <a:r>
              <a:rPr lang="cs-CZ" dirty="0"/>
              <a:t>na hostitele </a:t>
            </a:r>
            <a:r>
              <a:rPr lang="cs-CZ" b="1" dirty="0" smtClean="0">
                <a:solidFill>
                  <a:srgbClr val="FF0000"/>
                </a:solidFill>
              </a:rPr>
              <a:t>hlavně v lesích.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Saje krev hostitele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Nepřenáší žádné závažné nemoci, rána ale může velmi dlouho svědit </a:t>
            </a:r>
            <a:r>
              <a:rPr lang="cs-CZ" dirty="0" smtClean="0"/>
              <a:t>(to způsobují jinak neškodné bakterie)</a:t>
            </a:r>
          </a:p>
          <a:p>
            <a:r>
              <a:rPr lang="cs-CZ" dirty="0" smtClean="0"/>
              <a:t>Nepříjemné pro zvíře, pokud se </a:t>
            </a:r>
            <a:r>
              <a:rPr lang="cs-CZ" dirty="0" err="1" smtClean="0"/>
              <a:t>kloš</a:t>
            </a:r>
            <a:r>
              <a:rPr lang="cs-CZ" dirty="0" smtClean="0"/>
              <a:t> vyskytuje ve velkém množství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Prevence - repelenty na bázi éterických olejů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74638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Zástupný symbol pro obsah 7" descr="https://www.muj-pes.cz/foto-clanky/image/Psi/Paraziti/klos.jpg"/>
          <p:cNvPicPr>
            <a:picLocks noGrp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924" y="1700808"/>
            <a:ext cx="3468563" cy="33958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30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rgbClr val="FF0000"/>
                </a:solidFill>
              </a:rPr>
              <a:t>Blecha psí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7848872" cy="5256584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Červenohnědá barva, dobře pohyblivá  - skoky až 1,5 m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Saje krev hostitele </a:t>
            </a:r>
            <a:r>
              <a:rPr lang="cs-CZ" dirty="0" smtClean="0"/>
              <a:t>(psí blechy </a:t>
            </a:r>
            <a:r>
              <a:rPr lang="cs-CZ" b="1" dirty="0" smtClean="0"/>
              <a:t>na člověka jdou, </a:t>
            </a:r>
            <a:r>
              <a:rPr lang="cs-CZ" dirty="0" smtClean="0"/>
              <a:t>často možné i zamoření celého bytu)</a:t>
            </a:r>
            <a:endParaRPr lang="cs-CZ" dirty="0"/>
          </a:p>
          <a:p>
            <a:r>
              <a:rPr lang="cs-CZ" b="1" dirty="0" smtClean="0">
                <a:solidFill>
                  <a:srgbClr val="FF0000"/>
                </a:solidFill>
              </a:rPr>
              <a:t>Přenášeč  některých bakteriálních onemocnění a vajíček tasemnic </a:t>
            </a:r>
            <a:r>
              <a:rPr lang="cs-CZ" dirty="0"/>
              <a:t>(nimi se živí larvy blech a </a:t>
            </a:r>
            <a:r>
              <a:rPr lang="cs-CZ" dirty="0" smtClean="0"/>
              <a:t>pokud </a:t>
            </a:r>
            <a:r>
              <a:rPr lang="cs-CZ" dirty="0"/>
              <a:t>je pes sní vylíhnou se v </a:t>
            </a:r>
            <a:r>
              <a:rPr lang="cs-CZ" dirty="0" smtClean="0"/>
              <a:t>něm)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53558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Zástupný symbol pro obsah 6" descr="https://www.muj-pes.cz/foto-clanky/image/Psi/Paraziti/Blecha.jpg"/>
          <p:cNvPicPr>
            <a:picLocks noGrp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437112"/>
            <a:ext cx="2744341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504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smtClean="0"/>
              <a:t>Blecha psí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8136904" cy="5256584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Přenos stykem mezi zvířaty, používáním kontaminovaných věcí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Při </a:t>
            </a:r>
            <a:r>
              <a:rPr lang="cs-CZ" b="1" dirty="0">
                <a:solidFill>
                  <a:srgbClr val="FF0000"/>
                </a:solidFill>
              </a:rPr>
              <a:t>prohlídce srsti </a:t>
            </a:r>
            <a:r>
              <a:rPr lang="cs-CZ" dirty="0"/>
              <a:t>spíš než dospělce </a:t>
            </a:r>
            <a:r>
              <a:rPr lang="cs-CZ" b="1" dirty="0" smtClean="0">
                <a:solidFill>
                  <a:srgbClr val="FF0000"/>
                </a:solidFill>
              </a:rPr>
              <a:t>nacházíme kousance nebo trus </a:t>
            </a:r>
            <a:r>
              <a:rPr lang="cs-CZ" dirty="0"/>
              <a:t>(černé tečky připomínající zrnka máku</a:t>
            </a:r>
            <a:r>
              <a:rPr lang="cs-CZ" dirty="0" smtClean="0"/>
              <a:t>), </a:t>
            </a:r>
            <a:r>
              <a:rPr lang="cs-CZ" b="1" dirty="0">
                <a:solidFill>
                  <a:srgbClr val="FF0000"/>
                </a:solidFill>
              </a:rPr>
              <a:t>příznakem škrábání, vykusování ze srsti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53558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Zástupný symbol pro obsah 3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077072"/>
            <a:ext cx="5569060" cy="2620238"/>
          </a:xfrm>
        </p:spPr>
      </p:pic>
    </p:spTree>
    <p:extLst>
      <p:ext uri="{BB962C8B-B14F-4D97-AF65-F5344CB8AC3E}">
        <p14:creationId xmlns:p14="http://schemas.microsoft.com/office/powerpoint/2010/main" val="229969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smtClean="0"/>
              <a:t>Blecha psí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Zablešený pes se ošetří šamponem nebo zásypem + aplikuje se dlouhodobě působící </a:t>
            </a:r>
            <a:r>
              <a:rPr lang="cs-CZ" b="1" dirty="0" err="1" smtClean="0">
                <a:solidFill>
                  <a:srgbClr val="FF0000"/>
                </a:solidFill>
              </a:rPr>
              <a:t>antiparazitikum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(pipet</a:t>
            </a:r>
            <a:r>
              <a:rPr lang="cs-CZ" dirty="0" err="1" smtClean="0">
                <a:solidFill>
                  <a:srgbClr val="FF0000"/>
                </a:solidFill>
              </a:rPr>
              <a:t>ka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spray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b="1" u="sng" dirty="0" smtClean="0">
                <a:solidFill>
                  <a:srgbClr val="FF0000"/>
                </a:solidFill>
              </a:rPr>
              <a:t>Nutné je desinfikovat i okolní prostředí </a:t>
            </a:r>
            <a:r>
              <a:rPr lang="cs-CZ" b="1" dirty="0" smtClean="0">
                <a:solidFill>
                  <a:srgbClr val="FF0000"/>
                </a:solidFill>
              </a:rPr>
              <a:t>– </a:t>
            </a:r>
            <a:r>
              <a:rPr lang="cs-CZ" dirty="0" smtClean="0">
                <a:solidFill>
                  <a:srgbClr val="FF0000"/>
                </a:solidFill>
              </a:rPr>
              <a:t>kotec, bouda, pelech </a:t>
            </a:r>
            <a:r>
              <a:rPr lang="cs-CZ" b="1" dirty="0" smtClean="0">
                <a:solidFill>
                  <a:srgbClr val="FF0000"/>
                </a:solidFill>
              </a:rPr>
              <a:t>– horkou vodou, chemickými přípravky,.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Vysát, vystříkat spáry, skuliny nebo čalounění kde jsou nakladena vajíčka a larvy </a:t>
            </a:r>
            <a:r>
              <a:rPr lang="cs-CZ" dirty="0" smtClean="0"/>
              <a:t>(živí se organickým prachem).</a:t>
            </a:r>
          </a:p>
          <a:p>
            <a:r>
              <a:rPr lang="cs-CZ" dirty="0" smtClean="0"/>
              <a:t>Larvy celý proces nutné opakovat, protože </a:t>
            </a:r>
            <a:r>
              <a:rPr lang="cs-CZ" dirty="0"/>
              <a:t>většina přípravků likviduje převážně jen </a:t>
            </a:r>
            <a:r>
              <a:rPr lang="cs-CZ" dirty="0" smtClean="0"/>
              <a:t>dospělce (larvy se líhnou zhruba po 10 dnech, vývoj larvy trvá zhruba dalších 20 dnů)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53558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007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rgbClr val="FF0000"/>
                </a:solidFill>
              </a:rPr>
              <a:t>Všenka psí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5328592" cy="5256584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K přenosu dochází tělesným kontaktem mezi zvířaty, </a:t>
            </a:r>
            <a:r>
              <a:rPr lang="cs-CZ" dirty="0"/>
              <a:t>kromě psů se s nimi můžeme setkat u koček a </a:t>
            </a:r>
            <a:r>
              <a:rPr lang="cs-CZ" dirty="0" smtClean="0"/>
              <a:t>morčat, </a:t>
            </a:r>
            <a:r>
              <a:rPr lang="cs-CZ" dirty="0"/>
              <a:t>na člověka nejdou</a:t>
            </a:r>
          </a:p>
          <a:p>
            <a:r>
              <a:rPr lang="cs-CZ" b="1" dirty="0">
                <a:solidFill>
                  <a:srgbClr val="FF0000"/>
                </a:solidFill>
              </a:rPr>
              <a:t>J</a:t>
            </a:r>
            <a:r>
              <a:rPr lang="cs-CZ" b="1" dirty="0" smtClean="0">
                <a:solidFill>
                  <a:srgbClr val="FF0000"/>
                </a:solidFill>
              </a:rPr>
              <a:t>sou dobře pohyblivé, snaží se uniknout</a:t>
            </a:r>
          </a:p>
          <a:p>
            <a:r>
              <a:rPr lang="cs-CZ" b="1" dirty="0">
                <a:solidFill>
                  <a:srgbClr val="FF0000"/>
                </a:solidFill>
              </a:rPr>
              <a:t>Mimo hostitele dlouho nepřežijí, </a:t>
            </a:r>
            <a:r>
              <a:rPr lang="cs-CZ" b="1" dirty="0" smtClean="0">
                <a:solidFill>
                  <a:srgbClr val="FF0000"/>
                </a:solidFill>
              </a:rPr>
              <a:t>hnidy </a:t>
            </a:r>
            <a:r>
              <a:rPr lang="cs-CZ" dirty="0"/>
              <a:t>(vajíčka) </a:t>
            </a:r>
            <a:r>
              <a:rPr lang="cs-CZ" b="1" dirty="0">
                <a:solidFill>
                  <a:srgbClr val="FF0000"/>
                </a:solidFill>
              </a:rPr>
              <a:t>lepí na </a:t>
            </a:r>
            <a:r>
              <a:rPr lang="cs-CZ" b="1" dirty="0" smtClean="0">
                <a:solidFill>
                  <a:srgbClr val="FF0000"/>
                </a:solidFill>
              </a:rPr>
              <a:t>srst</a:t>
            </a:r>
            <a:r>
              <a:rPr lang="en-US" dirty="0"/>
              <a:t> </a:t>
            </a:r>
            <a:br>
              <a:rPr lang="en-US" dirty="0"/>
            </a:br>
            <a:endParaRPr lang="cs-CZ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53558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Zástupný symbol pro obsah 7" descr="https://www.muj-pes.cz/foto-clanky/image/Psi/Paraziti/vsenka.jpg"/>
          <p:cNvPicPr>
            <a:picLocks noGrp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636912"/>
            <a:ext cx="3744416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19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smtClean="0"/>
              <a:t>Všenka psí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5328592" cy="5256584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Živí se kožním mazem a vrchní vrstvou zrohovatělé pokožky,  </a:t>
            </a:r>
            <a:r>
              <a:rPr lang="cs-CZ" dirty="0"/>
              <a:t>krev saje výjimečně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Mezihostitel tasemnice psí</a:t>
            </a:r>
          </a:p>
          <a:p>
            <a:r>
              <a:rPr lang="cs-CZ" b="1" dirty="0">
                <a:solidFill>
                  <a:srgbClr val="FF0000"/>
                </a:solidFill>
              </a:rPr>
              <a:t>O</a:t>
            </a:r>
            <a:r>
              <a:rPr lang="en-US" b="1" dirty="0" err="1">
                <a:solidFill>
                  <a:srgbClr val="FF0000"/>
                </a:solidFill>
              </a:rPr>
              <a:t>dvšivení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stejné jako při blechách</a:t>
            </a:r>
            <a:r>
              <a:rPr lang="cs-CZ" dirty="0" smtClean="0"/>
              <a:t>, obvykle se </a:t>
            </a:r>
            <a:r>
              <a:rPr lang="cs-CZ" b="1" dirty="0">
                <a:solidFill>
                  <a:srgbClr val="FF0000"/>
                </a:solidFill>
              </a:rPr>
              <a:t>navíc</a:t>
            </a:r>
            <a:r>
              <a:rPr lang="cs-CZ" dirty="0" smtClean="0"/>
              <a:t> provádí i </a:t>
            </a:r>
            <a:r>
              <a:rPr lang="en-US" b="1" dirty="0" err="1">
                <a:solidFill>
                  <a:srgbClr val="FF0000"/>
                </a:solidFill>
              </a:rPr>
              <a:t>odčervení</a:t>
            </a:r>
            <a:r>
              <a:rPr lang="en-US" dirty="0" smtClean="0"/>
              <a:t> </a:t>
            </a:r>
            <a:r>
              <a:rPr lang="cs-CZ" dirty="0" smtClean="0"/>
              <a:t>psa</a:t>
            </a:r>
            <a:r>
              <a:rPr lang="en-US" dirty="0" smtClean="0"/>
              <a:t>.</a:t>
            </a:r>
            <a:r>
              <a:rPr lang="en-US" dirty="0"/>
              <a:t> </a:t>
            </a:r>
            <a:br>
              <a:rPr lang="en-US" dirty="0"/>
            </a:br>
            <a:endParaRPr lang="cs-CZ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53558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Zástupný symbol pro obsah 7" descr="https://www.muj-pes.cz/foto-clanky/image/Psi/Paraziti/vsenka.jpg"/>
          <p:cNvPicPr>
            <a:picLocks noGrp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36912"/>
            <a:ext cx="4104456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039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rgbClr val="FF0000"/>
                </a:solidFill>
              </a:rPr>
              <a:t>Veš psí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5328592" cy="5256584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Vyskytují se mnohem méně než blechy </a:t>
            </a:r>
            <a:r>
              <a:rPr lang="cs-CZ" dirty="0" smtClean="0"/>
              <a:t>– na člověka nejdou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K přenosu dochází tělesným kontaktem zvířat, </a:t>
            </a:r>
            <a:r>
              <a:rPr lang="cs-CZ" b="1" dirty="0">
                <a:solidFill>
                  <a:srgbClr val="FF0000"/>
                </a:solidFill>
              </a:rPr>
              <a:t>používáním stejných kartáčů hřebenů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Dají se dobře vyhledat – obvykle jsou přisáté, málo pohyblivé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Živí se krví hostitele, obvykle nejsou přenašeči </a:t>
            </a:r>
            <a:r>
              <a:rPr lang="cs-CZ" dirty="0" smtClean="0"/>
              <a:t>dalších chorob</a:t>
            </a:r>
            <a:r>
              <a:rPr lang="en-US" dirty="0"/>
              <a:t/>
            </a:r>
            <a:br>
              <a:rPr lang="en-US" dirty="0"/>
            </a:br>
            <a:endParaRPr lang="cs-CZ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756" y="165236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Zástupný symbol pro obsah 6" descr="https://www.muj-pes.cz/foto-clanky/image/Psi/Paraziti/ves.jpg"/>
          <p:cNvPicPr>
            <a:picLocks noGrp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708920"/>
            <a:ext cx="3320405" cy="2736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304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smtClean="0"/>
              <a:t>Veš psí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5328592" cy="5256584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Hnidy </a:t>
            </a:r>
            <a:r>
              <a:rPr lang="cs-CZ" dirty="0"/>
              <a:t>(vajíčka) </a:t>
            </a:r>
            <a:r>
              <a:rPr lang="cs-CZ" b="1" dirty="0">
                <a:solidFill>
                  <a:srgbClr val="FF0000"/>
                </a:solidFill>
              </a:rPr>
              <a:t>lepí na </a:t>
            </a:r>
            <a:r>
              <a:rPr lang="cs-CZ" b="1" dirty="0" smtClean="0">
                <a:solidFill>
                  <a:srgbClr val="FF0000"/>
                </a:solidFill>
              </a:rPr>
              <a:t>srst</a:t>
            </a:r>
            <a:r>
              <a:rPr lang="en-US" dirty="0"/>
              <a:t> </a:t>
            </a:r>
            <a:endParaRPr lang="cs-CZ" dirty="0" smtClean="0"/>
          </a:p>
          <a:p>
            <a:r>
              <a:rPr lang="cs-CZ" b="1" dirty="0">
                <a:solidFill>
                  <a:srgbClr val="FF0000"/>
                </a:solidFill>
              </a:rPr>
              <a:t>Převážně na hlavě v okolí očí, uší a pysků, na krku a hrudníku, </a:t>
            </a:r>
            <a:r>
              <a:rPr lang="cs-CZ" dirty="0"/>
              <a:t>v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případě přemnožení pak kdekoliv na </a:t>
            </a:r>
            <a:r>
              <a:rPr lang="cs-CZ" dirty="0" smtClean="0"/>
              <a:t>těle</a:t>
            </a:r>
          </a:p>
          <a:p>
            <a:r>
              <a:rPr lang="cs-CZ" b="1" dirty="0">
                <a:solidFill>
                  <a:srgbClr val="FF0000"/>
                </a:solidFill>
              </a:rPr>
              <a:t>Odvšivení je podobné jako </a:t>
            </a:r>
            <a:r>
              <a:rPr lang="cs-CZ" b="1" dirty="0" err="1" smtClean="0">
                <a:solidFill>
                  <a:srgbClr val="FF0000"/>
                </a:solidFill>
              </a:rPr>
              <a:t>odblešení</a:t>
            </a:r>
            <a:endParaRPr lang="cs-CZ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53558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Zástupný symbol pro obsah 6" descr="https://www.muj-pes.cz/foto-clanky/image/Psi/Paraziti/ves.jpg"/>
          <p:cNvPicPr>
            <a:picLocks noGrp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068960"/>
            <a:ext cx="4211960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697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rgbClr val="FF0000"/>
                </a:solidFill>
              </a:rPr>
              <a:t>Trudník psí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5328592" cy="5256584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Výskyt u </a:t>
            </a:r>
            <a:r>
              <a:rPr lang="cs-CZ" b="1">
                <a:solidFill>
                  <a:srgbClr val="FF0000"/>
                </a:solidFill>
              </a:rPr>
              <a:t>jedinců </a:t>
            </a:r>
            <a:r>
              <a:rPr lang="cs-CZ" b="1" smtClean="0">
                <a:solidFill>
                  <a:srgbClr val="FF0000"/>
                </a:solidFill>
              </a:rPr>
              <a:t>s </a:t>
            </a:r>
            <a:r>
              <a:rPr lang="cs-CZ" b="1" dirty="0">
                <a:solidFill>
                  <a:srgbClr val="FF0000"/>
                </a:solidFill>
              </a:rPr>
              <a:t>narušeným nebo ne zcela vyvinutým imunitním </a:t>
            </a:r>
            <a:r>
              <a:rPr lang="cs-CZ" b="1" dirty="0" smtClean="0">
                <a:solidFill>
                  <a:srgbClr val="FF0000"/>
                </a:solidFill>
              </a:rPr>
              <a:t>systémem</a:t>
            </a:r>
            <a:r>
              <a:rPr lang="cs-CZ" dirty="0" smtClean="0"/>
              <a:t> (mláďata, velmi staří psi, nemocní, stresovaní,…)</a:t>
            </a:r>
            <a:endParaRPr lang="cs-CZ" dirty="0"/>
          </a:p>
          <a:p>
            <a:r>
              <a:rPr lang="cs-CZ" b="1" dirty="0" smtClean="0">
                <a:solidFill>
                  <a:srgbClr val="FF0000"/>
                </a:solidFill>
              </a:rPr>
              <a:t>Malí roztoči napadající mazové žlázy nebo chlupové váčky </a:t>
            </a:r>
            <a:r>
              <a:rPr lang="cs-CZ" dirty="0" smtClean="0"/>
              <a:t>(uši</a:t>
            </a:r>
            <a:r>
              <a:rPr lang="cs-CZ" dirty="0"/>
              <a:t>, tlama, třísla, ocasní </a:t>
            </a:r>
            <a:r>
              <a:rPr lang="cs-CZ" dirty="0" smtClean="0"/>
              <a:t>část) – na člověka se nepřenáší</a:t>
            </a:r>
          </a:p>
          <a:p>
            <a:r>
              <a:rPr lang="cs-CZ" b="1" dirty="0">
                <a:solidFill>
                  <a:srgbClr val="FF0000"/>
                </a:solidFill>
              </a:rPr>
              <a:t>Z</a:t>
            </a:r>
            <a:r>
              <a:rPr lang="en-US" b="1" dirty="0" err="1">
                <a:solidFill>
                  <a:srgbClr val="FF0000"/>
                </a:solidFill>
              </a:rPr>
              <a:t>působuj</a:t>
            </a:r>
            <a:r>
              <a:rPr lang="cs-CZ" b="1" dirty="0">
                <a:solidFill>
                  <a:srgbClr val="FF0000"/>
                </a:solidFill>
              </a:rPr>
              <a:t>í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err="1"/>
              <a:t>trudníkovitost</a:t>
            </a:r>
            <a:r>
              <a:rPr lang="en-US" dirty="0"/>
              <a:t>, </a:t>
            </a:r>
            <a:r>
              <a:rPr lang="en-US" b="1" dirty="0" err="1">
                <a:solidFill>
                  <a:srgbClr val="FF0000"/>
                </a:solidFill>
              </a:rPr>
              <a:t>neboli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demodikózu</a:t>
            </a:r>
            <a:r>
              <a:rPr lang="en-US" dirty="0"/>
              <a:t>, </a:t>
            </a:r>
            <a:r>
              <a:rPr lang="cs-CZ" dirty="0" smtClean="0"/>
              <a:t>lidově „</a:t>
            </a:r>
            <a:r>
              <a:rPr lang="en-US" b="1" dirty="0" err="1" smtClean="0">
                <a:solidFill>
                  <a:srgbClr val="FF0000"/>
                </a:solidFill>
              </a:rPr>
              <a:t>červená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prašivina</a:t>
            </a:r>
            <a:r>
              <a:rPr lang="cs-CZ" b="1" dirty="0" smtClean="0">
                <a:solidFill>
                  <a:srgbClr val="FF0000"/>
                </a:solidFill>
              </a:rPr>
              <a:t>“</a:t>
            </a: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cs-CZ" b="1" dirty="0" smtClean="0">
                <a:solidFill>
                  <a:srgbClr val="FF0000"/>
                </a:solidFill>
              </a:rPr>
              <a:t>- na poškozených místech strupy, hnis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616" y="274638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Zástupný symbol pro obsah 3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492896"/>
            <a:ext cx="3569092" cy="2736304"/>
          </a:xfrm>
        </p:spPr>
      </p:pic>
    </p:spTree>
    <p:extLst>
      <p:ext uri="{BB962C8B-B14F-4D97-AF65-F5344CB8AC3E}">
        <p14:creationId xmlns:p14="http://schemas.microsoft.com/office/powerpoint/2010/main" val="320866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</a:t>
            </a:r>
            <a:r>
              <a:rPr lang="en-US" b="1" dirty="0" err="1" smtClean="0"/>
              <a:t>emodikóz</a:t>
            </a:r>
            <a:r>
              <a:rPr lang="cs-CZ" b="1" dirty="0" smtClean="0"/>
              <a:t>a</a:t>
            </a:r>
            <a:r>
              <a:rPr lang="en-US" dirty="0" smtClean="0"/>
              <a:t>, </a:t>
            </a:r>
            <a:r>
              <a:rPr lang="cs-CZ" dirty="0"/>
              <a:t>lidově „</a:t>
            </a:r>
            <a:r>
              <a:rPr lang="en-US" b="1" dirty="0" err="1"/>
              <a:t>červená</a:t>
            </a:r>
            <a:r>
              <a:rPr lang="en-US" b="1" dirty="0"/>
              <a:t> </a:t>
            </a:r>
            <a:r>
              <a:rPr lang="en-US" b="1" dirty="0" err="1"/>
              <a:t>prašivina</a:t>
            </a:r>
            <a:r>
              <a:rPr lang="cs-CZ" b="1" dirty="0"/>
              <a:t>“</a:t>
            </a:r>
            <a:r>
              <a:rPr lang="en-US" b="1" dirty="0"/>
              <a:t> </a:t>
            </a:r>
            <a:endParaRPr lang="cs-CZ" dirty="0"/>
          </a:p>
        </p:txBody>
      </p:sp>
      <p:pic>
        <p:nvPicPr>
          <p:cNvPr id="7" name="Zástupný symbol pro obsah 6" descr="https://www.muj-pes.cz/foto-clanky/image/Psi/Paraziti/trudnik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16832"/>
            <a:ext cx="7859216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9176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Téma a cíle dnešní hodiny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Téma: </a:t>
            </a:r>
            <a:r>
              <a:rPr lang="cs-CZ" sz="3600" b="1" dirty="0" smtClean="0"/>
              <a:t>Péče o zdraví psa</a:t>
            </a:r>
          </a:p>
          <a:p>
            <a:endParaRPr lang="cs-CZ" dirty="0"/>
          </a:p>
          <a:p>
            <a:r>
              <a:rPr lang="cs-CZ" dirty="0" smtClean="0"/>
              <a:t>Cíle hodiny: </a:t>
            </a:r>
          </a:p>
          <a:p>
            <a:pPr marL="0" indent="0">
              <a:buNone/>
            </a:pPr>
            <a:r>
              <a:rPr lang="cs-CZ" dirty="0" smtClean="0"/>
              <a:t>	- základní formy péče</a:t>
            </a:r>
          </a:p>
          <a:p>
            <a:pPr marL="0" indent="0">
              <a:buNone/>
            </a:pPr>
            <a:r>
              <a:rPr lang="cs-CZ" dirty="0" smtClean="0"/>
              <a:t>	- ochrana před vnitřními </a:t>
            </a:r>
            <a:r>
              <a:rPr lang="cs-CZ" dirty="0" smtClean="0"/>
              <a:t>parazity - odčervení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2021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smtClean="0"/>
              <a:t>Trudník psí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Přenos nákazy pouze těsným tělesným kontaktem, nejčastěji z feny na štěně při </a:t>
            </a:r>
            <a:r>
              <a:rPr lang="cs-CZ" b="1" dirty="0" smtClean="0">
                <a:solidFill>
                  <a:srgbClr val="FF0000"/>
                </a:solidFill>
              </a:rPr>
              <a:t>kojení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Léčba: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rgbClr val="FF0000"/>
                </a:solidFill>
              </a:rPr>
              <a:t>U </a:t>
            </a:r>
            <a:r>
              <a:rPr lang="cs-CZ" b="1" dirty="0" smtClean="0">
                <a:solidFill>
                  <a:srgbClr val="FF0000"/>
                </a:solidFill>
              </a:rPr>
              <a:t>většiny štěňat dochází k samovolnému vyléčení </a:t>
            </a:r>
            <a:r>
              <a:rPr lang="cs-CZ" dirty="0" smtClean="0"/>
              <a:t>(imunitní systém si s parazity poradí)</a:t>
            </a: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U </a:t>
            </a:r>
            <a:r>
              <a:rPr lang="cs-CZ" b="1" dirty="0">
                <a:solidFill>
                  <a:srgbClr val="FF0000"/>
                </a:solidFill>
              </a:rPr>
              <a:t>starších psů – oholení poškozených míst, koupele, šampony, </a:t>
            </a:r>
            <a:r>
              <a:rPr lang="cs-CZ" b="1" dirty="0" smtClean="0">
                <a:solidFill>
                  <a:srgbClr val="FF0000"/>
                </a:solidFill>
              </a:rPr>
              <a:t>vitamíny, minerály; časově náročná první výsledky cca po ½ roce</a:t>
            </a:r>
            <a:r>
              <a:rPr lang="en-US" dirty="0"/>
              <a:t/>
            </a:r>
            <a:br>
              <a:rPr lang="en-US" dirty="0"/>
            </a:br>
            <a:endParaRPr lang="cs-CZ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616" y="274638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20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rgbClr val="FF0000"/>
                </a:solidFill>
              </a:rPr>
              <a:t>Zákožka psí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5328592" cy="525658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Malí roztoči vyvrtávají chodbičky ve vrchní vrstvě kůže a kladou do nich </a:t>
            </a:r>
            <a:r>
              <a:rPr lang="cs-CZ" b="1" dirty="0" smtClean="0">
                <a:solidFill>
                  <a:srgbClr val="FF0000"/>
                </a:solidFill>
              </a:rPr>
              <a:t>vajíčka, živí se tkáňovým mokem</a:t>
            </a:r>
            <a:endParaRPr lang="cs-CZ" dirty="0" smtClean="0"/>
          </a:p>
          <a:p>
            <a:r>
              <a:rPr lang="cs-CZ" dirty="0"/>
              <a:t>Onemocnění se označuje jako </a:t>
            </a:r>
            <a:r>
              <a:rPr lang="cs-CZ" b="1" dirty="0" smtClean="0">
                <a:solidFill>
                  <a:srgbClr val="FF0000"/>
                </a:solidFill>
              </a:rPr>
              <a:t>svrab</a:t>
            </a: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cs-CZ" b="1" dirty="0">
                <a:solidFill>
                  <a:srgbClr val="FF0000"/>
                </a:solidFill>
              </a:rPr>
              <a:t>- </a:t>
            </a:r>
            <a:r>
              <a:rPr lang="cs-CZ" b="1" dirty="0" smtClean="0">
                <a:solidFill>
                  <a:srgbClr val="FF0000"/>
                </a:solidFill>
              </a:rPr>
              <a:t>projevuje se jako silné svědění, které zesiluje v teplém prostředí.</a:t>
            </a:r>
          </a:p>
          <a:p>
            <a:r>
              <a:rPr lang="cs-CZ" b="1" dirty="0">
                <a:solidFill>
                  <a:srgbClr val="FF0000"/>
                </a:solidFill>
              </a:rPr>
              <a:t>Velmi snadný přenos kontaktem s nemocným zvířetem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616" y="274638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Zástupný symbol pro obsah 3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060848"/>
            <a:ext cx="3019425" cy="2717483"/>
          </a:xfrm>
        </p:spPr>
      </p:pic>
    </p:spTree>
    <p:extLst>
      <p:ext uri="{BB962C8B-B14F-4D97-AF65-F5344CB8AC3E}">
        <p14:creationId xmlns:p14="http://schemas.microsoft.com/office/powerpoint/2010/main" val="426080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rgbClr val="FF0000"/>
                </a:solidFill>
              </a:rPr>
              <a:t>Zákožka psí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618856" cy="5256584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Nejdřív se projevuje na </a:t>
            </a:r>
            <a:r>
              <a:rPr lang="cs-CZ" sz="2400" b="1" dirty="0">
                <a:solidFill>
                  <a:srgbClr val="FF0000"/>
                </a:solidFill>
              </a:rPr>
              <a:t>málo osrstěných místech - uši, břicho, třísla, okolí </a:t>
            </a:r>
            <a:r>
              <a:rPr lang="cs-CZ" sz="2400" b="1" dirty="0" smtClean="0">
                <a:solidFill>
                  <a:srgbClr val="FF0000"/>
                </a:solidFill>
              </a:rPr>
              <a:t>kloubů. Na nich vypadá srst, zarudnutí, strupy</a:t>
            </a:r>
            <a:r>
              <a:rPr lang="cs-CZ" sz="2400" b="1" dirty="0">
                <a:solidFill>
                  <a:srgbClr val="FF0000"/>
                </a:solidFill>
              </a:rPr>
              <a:t>, </a:t>
            </a:r>
            <a:r>
              <a:rPr lang="cs-CZ" sz="2400" b="1" dirty="0" smtClean="0">
                <a:solidFill>
                  <a:srgbClr val="FF0000"/>
                </a:solidFill>
              </a:rPr>
              <a:t>pupínky</a:t>
            </a:r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b="1" dirty="0" smtClean="0">
                <a:solidFill>
                  <a:srgbClr val="FF0000"/>
                </a:solidFill>
              </a:rPr>
              <a:t>Pozor </a:t>
            </a:r>
            <a:r>
              <a:rPr lang="cs-CZ" sz="2400" b="1" dirty="0">
                <a:solidFill>
                  <a:srgbClr val="FF0000"/>
                </a:solidFill>
              </a:rPr>
              <a:t>přenáší se na člověka -  </a:t>
            </a:r>
            <a:r>
              <a:rPr lang="cs-CZ" sz="2400" dirty="0"/>
              <a:t>průběh ale není tak intenzivní jako u zákožky svrabové (lidské</a:t>
            </a:r>
            <a:r>
              <a:rPr lang="cs-CZ" sz="2400" dirty="0" smtClean="0"/>
              <a:t>) – určitě při manipulaci se zvířetem v rukavice</a:t>
            </a:r>
            <a:endParaRPr lang="cs-CZ" sz="2400" dirty="0"/>
          </a:p>
          <a:p>
            <a:endParaRPr lang="cs-CZ" sz="2400" b="1" dirty="0" smtClean="0">
              <a:solidFill>
                <a:srgbClr val="FF0000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616" y="274638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07" y="2564904"/>
            <a:ext cx="4210294" cy="3168352"/>
          </a:xfrm>
        </p:spPr>
      </p:pic>
    </p:spTree>
    <p:extLst>
      <p:ext uri="{BB962C8B-B14F-4D97-AF65-F5344CB8AC3E}">
        <p14:creationId xmlns:p14="http://schemas.microsoft.com/office/powerpoint/2010/main" val="266329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smtClean="0"/>
              <a:t>Zákožka psí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680520" cy="50691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Léčba  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Je-li  možné -  izolace psa.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Ostříhání </a:t>
            </a:r>
            <a:r>
              <a:rPr lang="cs-CZ" b="1" dirty="0">
                <a:solidFill>
                  <a:srgbClr val="FF0000"/>
                </a:solidFill>
              </a:rPr>
              <a:t>a koupání v šamponu na odstranění strupů. </a:t>
            </a:r>
          </a:p>
          <a:p>
            <a:r>
              <a:rPr lang="cs-CZ" b="1" dirty="0">
                <a:solidFill>
                  <a:srgbClr val="FF0000"/>
                </a:solidFill>
              </a:rPr>
              <a:t>Nasazení límce.</a:t>
            </a:r>
          </a:p>
          <a:p>
            <a:r>
              <a:rPr lang="cs-CZ" b="1" dirty="0">
                <a:solidFill>
                  <a:srgbClr val="FF0000"/>
                </a:solidFill>
              </a:rPr>
              <a:t>Injekční léčba – </a:t>
            </a:r>
            <a:r>
              <a:rPr lang="cs-CZ" b="1" dirty="0" smtClean="0">
                <a:solidFill>
                  <a:srgbClr val="FF0000"/>
                </a:solidFill>
              </a:rPr>
              <a:t>kortikosteroidy.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Výměna dek a pelechu, ošetření věcí, které používal.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Do boudy a výběhu, který nemocný pes používal nevpouštět </a:t>
            </a:r>
            <a:r>
              <a:rPr lang="cs-CZ" b="1" dirty="0">
                <a:solidFill>
                  <a:srgbClr val="FF0000"/>
                </a:solidFill>
              </a:rPr>
              <a:t>alespoň 14 dnů žádné zvíře -   </a:t>
            </a:r>
            <a:r>
              <a:rPr lang="cs-CZ" dirty="0"/>
              <a:t>zákožka je citlivá vůči vyschnutí, mrazu a slunečnímu </a:t>
            </a:r>
            <a:r>
              <a:rPr lang="cs-CZ" dirty="0" smtClean="0"/>
              <a:t>záření, po této době dospělci hynou.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616" y="274638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Zástupný symbol pro obsah 9" descr="https://www.muj-pes.cz/foto-clanky/image/Psi/Paraziti/zakozka.jpg"/>
          <p:cNvPicPr>
            <a:picLocks noGrp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50" y="2420889"/>
            <a:ext cx="3912046" cy="25138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035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err="1" smtClean="0">
                <a:solidFill>
                  <a:srgbClr val="FF0000"/>
                </a:solidFill>
              </a:rPr>
              <a:t>Strupovka</a:t>
            </a:r>
            <a:r>
              <a:rPr lang="cs-CZ" b="1" dirty="0" smtClean="0">
                <a:solidFill>
                  <a:srgbClr val="FF0000"/>
                </a:solidFill>
              </a:rPr>
              <a:t> psí ušní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5328592" cy="525658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Malí roztoči </a:t>
            </a:r>
            <a:r>
              <a:rPr lang="cs-CZ" b="1" dirty="0" smtClean="0">
                <a:solidFill>
                  <a:srgbClr val="FF0000"/>
                </a:solidFill>
              </a:rPr>
              <a:t>v ušních boltcích, žijí na povrchu kůže - živí se šupinkami zrohovatělé kůže</a:t>
            </a:r>
            <a:endParaRPr lang="cs-CZ" dirty="0" smtClean="0"/>
          </a:p>
          <a:p>
            <a:r>
              <a:rPr lang="cs-CZ" dirty="0"/>
              <a:t>Onemocnění se označuje jako </a:t>
            </a:r>
            <a:r>
              <a:rPr lang="cs-CZ" b="1" dirty="0">
                <a:solidFill>
                  <a:srgbClr val="FF0000"/>
                </a:solidFill>
              </a:rPr>
              <a:t>ušní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svrab</a:t>
            </a: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cs-CZ" b="1" dirty="0">
                <a:solidFill>
                  <a:srgbClr val="FF0000"/>
                </a:solidFill>
              </a:rPr>
              <a:t>- </a:t>
            </a:r>
            <a:r>
              <a:rPr lang="cs-CZ" b="1" dirty="0" smtClean="0">
                <a:solidFill>
                  <a:srgbClr val="FF0000"/>
                </a:solidFill>
              </a:rPr>
              <a:t>projevuje se jako silné svědění, vyvolává silné škrábání a třepání hlavou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Pozor vysoce infekční - velmi </a:t>
            </a:r>
            <a:r>
              <a:rPr lang="cs-CZ" b="1" dirty="0">
                <a:solidFill>
                  <a:srgbClr val="FF0000"/>
                </a:solidFill>
              </a:rPr>
              <a:t>snadný přenos kontaktem s nemocným zvířetem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Na člověka není přenosný</a:t>
            </a: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246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448" y="2482197"/>
            <a:ext cx="3756048" cy="2891019"/>
          </a:xfrm>
        </p:spPr>
      </p:pic>
    </p:spTree>
    <p:extLst>
      <p:ext uri="{BB962C8B-B14F-4D97-AF65-F5344CB8AC3E}">
        <p14:creationId xmlns:p14="http://schemas.microsoft.com/office/powerpoint/2010/main" val="390905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err="1"/>
              <a:t>Strupovka</a:t>
            </a:r>
            <a:r>
              <a:rPr lang="cs-CZ" b="1" dirty="0"/>
              <a:t> psí ušní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680520" cy="506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Vyvolává </a:t>
            </a:r>
            <a:r>
              <a:rPr lang="cs-CZ" b="1" dirty="0" smtClean="0">
                <a:solidFill>
                  <a:srgbClr val="FF0000"/>
                </a:solidFill>
              </a:rPr>
              <a:t>hnisavé záněty </a:t>
            </a:r>
            <a:r>
              <a:rPr lang="cs-CZ" b="1" dirty="0">
                <a:solidFill>
                  <a:srgbClr val="FF0000"/>
                </a:solidFill>
              </a:rPr>
              <a:t>zvukovodů, nejtěžší formy mohou způsobit ohluchnutí</a:t>
            </a: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Léčba  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Čištění uší – odstraňování ušního mazu a strupů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Antiparazitické</a:t>
            </a:r>
            <a:r>
              <a:rPr lang="cs-CZ" b="1" dirty="0">
                <a:solidFill>
                  <a:srgbClr val="FF0000"/>
                </a:solidFill>
              </a:rPr>
              <a:t> čistící přípravky, u těžších forem léčba antibiotiky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50" y="337518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Zástupný symbol pro obsah 3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774" y="1900699"/>
            <a:ext cx="3978721" cy="3295982"/>
          </a:xfrm>
        </p:spPr>
      </p:pic>
    </p:spTree>
    <p:extLst>
      <p:ext uri="{BB962C8B-B14F-4D97-AF65-F5344CB8AC3E}">
        <p14:creationId xmlns:p14="http://schemas.microsoft.com/office/powerpoint/2010/main" val="48723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rgbClr val="FF0000"/>
                </a:solidFill>
              </a:rPr>
              <a:t>Dravčík psí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5328592" cy="525658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R</a:t>
            </a:r>
            <a:r>
              <a:rPr lang="cs-CZ" b="1" dirty="0" smtClean="0">
                <a:solidFill>
                  <a:srgbClr val="FF0000"/>
                </a:solidFill>
              </a:rPr>
              <a:t>oztoč žijící na povrchu kůže – nabodává ji a saje tkáňový mok</a:t>
            </a:r>
            <a:endParaRPr lang="cs-CZ" dirty="0" smtClean="0"/>
          </a:p>
          <a:p>
            <a:r>
              <a:rPr lang="cs-CZ" dirty="0"/>
              <a:t>Onemocnění se označuje jako </a:t>
            </a:r>
            <a:r>
              <a:rPr lang="cs-CZ" b="1" dirty="0" err="1" smtClean="0">
                <a:solidFill>
                  <a:srgbClr val="FF0000"/>
                </a:solidFill>
              </a:rPr>
              <a:t>dr</a:t>
            </a:r>
            <a:r>
              <a:rPr lang="en-US" b="1" dirty="0" err="1" smtClean="0">
                <a:solidFill>
                  <a:srgbClr val="FF0000"/>
                </a:solidFill>
              </a:rPr>
              <a:t>avčíkovitost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sz="2400" i="1" dirty="0"/>
              <a:t>(</a:t>
            </a:r>
            <a:r>
              <a:rPr lang="cs-CZ" sz="2400" i="1" dirty="0" err="1"/>
              <a:t>Cheyletiellosis</a:t>
            </a:r>
            <a:r>
              <a:rPr lang="cs-CZ" sz="2400" i="1" dirty="0"/>
              <a:t>)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lidově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„</a:t>
            </a:r>
            <a:r>
              <a:rPr lang="en-US" b="1" dirty="0" err="1" smtClean="0">
                <a:solidFill>
                  <a:srgbClr val="FF0000"/>
                </a:solidFill>
              </a:rPr>
              <a:t>chodící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lupy</a:t>
            </a:r>
            <a:r>
              <a:rPr lang="cs-CZ" b="1" dirty="0" smtClean="0">
                <a:solidFill>
                  <a:srgbClr val="FF0000"/>
                </a:solidFill>
              </a:rPr>
              <a:t>“</a:t>
            </a: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cs-CZ" b="1" dirty="0">
                <a:solidFill>
                  <a:srgbClr val="FF0000"/>
                </a:solidFill>
              </a:rPr>
              <a:t>- </a:t>
            </a:r>
            <a:r>
              <a:rPr lang="cs-CZ" dirty="0" smtClean="0"/>
              <a:t>roztoči se rychle pohybují a připomínají lupy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Velmi </a:t>
            </a:r>
            <a:r>
              <a:rPr lang="cs-CZ" b="1" dirty="0">
                <a:solidFill>
                  <a:srgbClr val="FF0000"/>
                </a:solidFill>
              </a:rPr>
              <a:t>snadný přenos kontaktem </a:t>
            </a:r>
            <a:r>
              <a:rPr lang="cs-CZ" dirty="0" smtClean="0"/>
              <a:t>(</a:t>
            </a:r>
            <a:r>
              <a:rPr lang="cs-CZ" dirty="0"/>
              <a:t>výstavy, větší koncentrace zvířat</a:t>
            </a:r>
            <a:r>
              <a:rPr lang="cs-CZ" dirty="0" smtClean="0"/>
              <a:t>)</a:t>
            </a:r>
            <a:r>
              <a:rPr lang="cs-CZ" b="1" dirty="0" smtClean="0">
                <a:solidFill>
                  <a:srgbClr val="FF0000"/>
                </a:solidFill>
              </a:rPr>
              <a:t> – vajíčka jsou volně přilepena na chlupech a snadno se uvolní.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246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Zástupný symbol pro obsah 3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204864"/>
            <a:ext cx="3372182" cy="2344606"/>
          </a:xfrm>
        </p:spPr>
      </p:pic>
    </p:spTree>
    <p:extLst>
      <p:ext uri="{BB962C8B-B14F-4D97-AF65-F5344CB8AC3E}">
        <p14:creationId xmlns:p14="http://schemas.microsoft.com/office/powerpoint/2010/main" val="9709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smtClean="0"/>
              <a:t>Dravčík psí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978896" cy="5256584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Nejprve na hlavě v okolí oči, uší, temeni – později se rozšíří na celé tělo.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Tělo reaguje tvorbou lupů - </a:t>
            </a:r>
            <a:r>
              <a:rPr lang="cs-CZ" dirty="0"/>
              <a:t>pes vypadá </a:t>
            </a:r>
            <a:r>
              <a:rPr lang="cs-CZ" dirty="0" smtClean="0"/>
              <a:t>jako </a:t>
            </a:r>
            <a:r>
              <a:rPr lang="cs-CZ" dirty="0"/>
              <a:t>posypaný </a:t>
            </a:r>
            <a:r>
              <a:rPr lang="cs-CZ" dirty="0" smtClean="0"/>
              <a:t>moukou.</a:t>
            </a:r>
          </a:p>
          <a:p>
            <a:r>
              <a:rPr lang="cs-CZ" b="1" dirty="0">
                <a:solidFill>
                  <a:srgbClr val="FF0000"/>
                </a:solidFill>
              </a:rPr>
              <a:t>U silného průběhu vrstva šupin vytvoří souvislou krustu.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7095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Zástupný symbol pro obsah 6" descr="https://www.muj-pes.cz/foto-clanky/image/Psi/Paraziti/dravcik.jpg"/>
          <p:cNvPicPr>
            <a:picLocks noGrp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556792"/>
            <a:ext cx="3384376" cy="49294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smtClean="0"/>
              <a:t>Dravčík psí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900612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Léčba</a:t>
            </a:r>
          </a:p>
          <a:p>
            <a:r>
              <a:rPr lang="cs-CZ" sz="2400" b="1" dirty="0" err="1" smtClean="0">
                <a:solidFill>
                  <a:srgbClr val="FF0000"/>
                </a:solidFill>
              </a:rPr>
              <a:t>Sprey</a:t>
            </a:r>
            <a:r>
              <a:rPr lang="cs-CZ" sz="2400" b="1" dirty="0" smtClean="0">
                <a:solidFill>
                  <a:srgbClr val="FF0000"/>
                </a:solidFill>
              </a:rPr>
              <a:t>, mast – po určité době od aplikace koupel,  nutno několikrát opakovat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Důkladná dezinsekce používaných předmětů, prostředí.</a:t>
            </a:r>
          </a:p>
          <a:p>
            <a:endParaRPr lang="cs-CZ" sz="2400" b="1" dirty="0" smtClean="0">
              <a:solidFill>
                <a:srgbClr val="FF0000"/>
              </a:solidFill>
            </a:endParaRPr>
          </a:p>
          <a:p>
            <a:endParaRPr lang="cs-CZ" sz="2400" b="1" dirty="0" smtClean="0">
              <a:solidFill>
                <a:srgbClr val="FF0000"/>
              </a:solidFill>
            </a:endParaRPr>
          </a:p>
          <a:p>
            <a:r>
              <a:rPr lang="cs-CZ" sz="2400" b="1" dirty="0" smtClean="0">
                <a:solidFill>
                  <a:srgbClr val="FF0000"/>
                </a:solidFill>
              </a:rPr>
              <a:t>Pozor přenosný na člověka, </a:t>
            </a:r>
            <a:r>
              <a:rPr lang="cs-CZ" sz="2400" dirty="0"/>
              <a:t>proniká i přes oblečení,  </a:t>
            </a:r>
            <a:r>
              <a:rPr lang="cs-CZ" sz="2400" dirty="0" smtClean="0"/>
              <a:t>způsobuje </a:t>
            </a:r>
            <a:r>
              <a:rPr lang="cs-CZ" sz="2400" dirty="0"/>
              <a:t>svědivé pupínky</a:t>
            </a:r>
            <a:r>
              <a:rPr lang="cs-CZ" sz="2400" dirty="0" smtClean="0"/>
              <a:t>,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puchýřky</a:t>
            </a:r>
            <a:r>
              <a:rPr lang="cs-CZ" sz="2400" dirty="0" smtClean="0"/>
              <a:t>  - nedokáže </a:t>
            </a:r>
            <a:r>
              <a:rPr lang="cs-CZ" sz="2400" dirty="0"/>
              <a:t>se ale na </a:t>
            </a:r>
            <a:r>
              <a:rPr lang="cs-CZ" sz="2400" dirty="0" smtClean="0"/>
              <a:t>člověku množit. </a:t>
            </a:r>
            <a:r>
              <a:rPr lang="cs-CZ" sz="2400" b="1" dirty="0">
                <a:solidFill>
                  <a:srgbClr val="FF0000"/>
                </a:solidFill>
              </a:rPr>
              <a:t>Po vyléčení psa potíže majitele </a:t>
            </a:r>
            <a:r>
              <a:rPr lang="cs-CZ" sz="2400" b="1" dirty="0" smtClean="0">
                <a:solidFill>
                  <a:srgbClr val="FF0000"/>
                </a:solidFill>
              </a:rPr>
              <a:t>zmizí</a:t>
            </a:r>
            <a:r>
              <a:rPr lang="cs-CZ" sz="2400" b="1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864" y="274638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Zástupný symbol pro obsah 3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812" y="2420888"/>
            <a:ext cx="3787306" cy="2520280"/>
          </a:xfrm>
        </p:spPr>
      </p:pic>
    </p:spTree>
    <p:extLst>
      <p:ext uri="{BB962C8B-B14F-4D97-AF65-F5344CB8AC3E}">
        <p14:creationId xmlns:p14="http://schemas.microsoft.com/office/powerpoint/2010/main" val="163136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u="dbl" dirty="0" smtClean="0">
                <a:solidFill>
                  <a:srgbClr val="FF0000"/>
                </a:solidFill>
              </a:rPr>
              <a:t>Péče o zdraví</a:t>
            </a:r>
            <a:endParaRPr lang="cs-CZ" b="1" u="dbl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4608512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Péče o zdraví psa patří k několika základním povinnostem majitele.</a:t>
            </a:r>
          </a:p>
          <a:p>
            <a:pPr marL="0" indent="0">
              <a:buNone/>
            </a:pPr>
            <a:r>
              <a:rPr lang="cs-CZ" dirty="0" smtClean="0"/>
              <a:t>Zdraví psa ohrožuje několik faktorů a proto i péči o psa můžeme rozdělit do několika oblastí: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1. </a:t>
            </a:r>
            <a:r>
              <a:rPr lang="cs-CZ" b="1" dirty="0" smtClean="0">
                <a:solidFill>
                  <a:srgbClr val="FF0000"/>
                </a:solidFill>
              </a:rPr>
              <a:t>Úrazy a běžná onemocnění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Řadu drobných mechanických poranění dokáže ošetřit chovatel sám (malá </a:t>
            </a:r>
            <a:r>
              <a:rPr lang="cs-CZ" dirty="0">
                <a:solidFill>
                  <a:srgbClr val="FF0000"/>
                </a:solidFill>
              </a:rPr>
              <a:t>poranění </a:t>
            </a:r>
            <a:r>
              <a:rPr lang="cs-CZ" dirty="0" smtClean="0">
                <a:solidFill>
                  <a:srgbClr val="FF0000"/>
                </a:solidFill>
              </a:rPr>
              <a:t>kůže, </a:t>
            </a:r>
            <a:r>
              <a:rPr lang="cs-CZ" dirty="0" err="1" smtClean="0">
                <a:solidFill>
                  <a:srgbClr val="FF0000"/>
                </a:solidFill>
              </a:rPr>
              <a:t>zatrhlé</a:t>
            </a:r>
            <a:r>
              <a:rPr lang="cs-CZ" dirty="0" smtClean="0">
                <a:solidFill>
                  <a:srgbClr val="FF0000"/>
                </a:solidFill>
              </a:rPr>
              <a:t> drápy), </a:t>
            </a:r>
            <a:r>
              <a:rPr lang="cs-CZ" dirty="0" smtClean="0"/>
              <a:t>někdy stačí použít ochranný límec s kornoutem</a:t>
            </a:r>
          </a:p>
          <a:p>
            <a:pPr marL="0" indent="0">
              <a:buNone/>
            </a:pPr>
            <a:endParaRPr lang="cs-CZ" dirty="0"/>
          </a:p>
          <a:p>
            <a:endParaRPr lang="cs-CZ" dirty="0" smtClean="0">
              <a:solidFill>
                <a:srgbClr val="FF000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772816"/>
            <a:ext cx="4038600" cy="4038600"/>
          </a:xfr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60648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01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/>
              <a:t>1. Úrazy a běžná onemocnění</a:t>
            </a:r>
            <a:endParaRPr lang="cs-CZ" b="1" u="dbl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V řadě případů je ale </a:t>
            </a:r>
            <a:r>
              <a:rPr lang="cs-CZ" dirty="0" smtClean="0">
                <a:solidFill>
                  <a:srgbClr val="FF0000"/>
                </a:solidFill>
              </a:rPr>
              <a:t>potřeba vyhledat chirurgickou pomoc veterináře </a:t>
            </a:r>
          </a:p>
          <a:p>
            <a:r>
              <a:rPr lang="cs-CZ" dirty="0">
                <a:solidFill>
                  <a:srgbClr val="FF0000"/>
                </a:solidFill>
              </a:rPr>
              <a:t>h</a:t>
            </a:r>
            <a:r>
              <a:rPr lang="cs-CZ" dirty="0" smtClean="0">
                <a:solidFill>
                  <a:srgbClr val="FF0000"/>
                </a:solidFill>
              </a:rPr>
              <a:t>luboké tržné (psí rvačky) nebo řezné rány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zlomeniny </a:t>
            </a:r>
          </a:p>
          <a:p>
            <a:r>
              <a:rPr lang="cs-CZ" dirty="0">
                <a:solidFill>
                  <a:srgbClr val="FF0000"/>
                </a:solidFill>
              </a:rPr>
              <a:t>v</a:t>
            </a:r>
            <a:r>
              <a:rPr lang="cs-CZ" dirty="0" smtClean="0">
                <a:solidFill>
                  <a:srgbClr val="FF0000"/>
                </a:solidFill>
              </a:rPr>
              <a:t>ykloubeniny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přetržení vazů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mnohočetné </a:t>
            </a:r>
            <a:r>
              <a:rPr lang="cs-CZ" dirty="0">
                <a:solidFill>
                  <a:srgbClr val="FF0000"/>
                </a:solidFill>
              </a:rPr>
              <a:t>poranění při </a:t>
            </a:r>
            <a:r>
              <a:rPr lang="cs-CZ" dirty="0" smtClean="0">
                <a:solidFill>
                  <a:srgbClr val="FF0000"/>
                </a:solidFill>
              </a:rPr>
              <a:t>srážce s autem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844824"/>
            <a:ext cx="4205064" cy="4205064"/>
          </a:xfr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74638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22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/>
              <a:t>1. Úrazy a běžná onemocnění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Podobné je to i s dalšími </a:t>
            </a:r>
            <a:r>
              <a:rPr lang="cs-CZ" dirty="0" smtClean="0"/>
              <a:t>příznaky - kašel, dušnost, nechutenství, dávení, </a:t>
            </a:r>
            <a:r>
              <a:rPr lang="cs-CZ" dirty="0"/>
              <a:t>řídký </a:t>
            </a:r>
            <a:r>
              <a:rPr lang="cs-CZ" dirty="0" smtClean="0"/>
              <a:t>trus* kdy  </a:t>
            </a:r>
            <a:r>
              <a:rPr lang="cs-CZ" dirty="0" smtClean="0">
                <a:solidFill>
                  <a:srgbClr val="FF0000"/>
                </a:solidFill>
              </a:rPr>
              <a:t>v </a:t>
            </a:r>
            <a:r>
              <a:rPr lang="cs-CZ" dirty="0">
                <a:solidFill>
                  <a:srgbClr val="FF0000"/>
                </a:solidFill>
              </a:rPr>
              <a:t>řadě případů stačí </a:t>
            </a:r>
            <a:r>
              <a:rPr lang="cs-CZ" b="1" dirty="0">
                <a:solidFill>
                  <a:srgbClr val="FF0000"/>
                </a:solidFill>
              </a:rPr>
              <a:t>„samoléčba“ </a:t>
            </a:r>
            <a:r>
              <a:rPr lang="cs-CZ" dirty="0">
                <a:solidFill>
                  <a:srgbClr val="FF0000"/>
                </a:solidFill>
              </a:rPr>
              <a:t>psa – tj. odpočinek, </a:t>
            </a:r>
            <a:r>
              <a:rPr lang="cs-CZ" dirty="0" smtClean="0">
                <a:solidFill>
                  <a:srgbClr val="FF0000"/>
                </a:solidFill>
              </a:rPr>
              <a:t>jednodenní hladovka, úprava jídelníčku, dostatek tekutin, …. </a:t>
            </a:r>
          </a:p>
          <a:p>
            <a:pPr marL="0" indent="0">
              <a:buNone/>
            </a:pPr>
            <a:r>
              <a:rPr lang="cs-CZ" sz="2600" i="1" dirty="0"/>
              <a:t>*</a:t>
            </a:r>
            <a:r>
              <a:rPr lang="cs-CZ" sz="2600" i="1" dirty="0" smtClean="0"/>
              <a:t>může </a:t>
            </a:r>
            <a:r>
              <a:rPr lang="cs-CZ" sz="2600" i="1" dirty="0"/>
              <a:t>se </a:t>
            </a:r>
            <a:r>
              <a:rPr lang="cs-CZ" sz="2600" i="1" dirty="0" smtClean="0"/>
              <a:t> vyskytnout </a:t>
            </a:r>
            <a:r>
              <a:rPr lang="cs-CZ" sz="2600" i="1" dirty="0"/>
              <a:t>při změně </a:t>
            </a:r>
            <a:r>
              <a:rPr lang="cs-CZ" sz="2600" i="1" dirty="0" smtClean="0"/>
              <a:t>jídelníčku </a:t>
            </a:r>
            <a:r>
              <a:rPr lang="cs-CZ" sz="2600" i="1" dirty="0"/>
              <a:t>ale i bez zjevné příčiny. Pokud netrvá příliš dlouho </a:t>
            </a:r>
            <a:r>
              <a:rPr lang="cs-CZ" sz="2600" i="1" dirty="0" smtClean="0"/>
              <a:t>- pes není apatický</a:t>
            </a:r>
            <a:r>
              <a:rPr lang="cs-CZ" sz="2600" i="1" dirty="0"/>
              <a:t> </a:t>
            </a:r>
            <a:r>
              <a:rPr lang="cs-CZ" sz="2600" i="1" dirty="0" smtClean="0"/>
              <a:t>a žere,  většinou nic dalšího nesignalizuje.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Pokud příznaky přetrvávají delší čas nebo se staly chronickými je, potřebný zásah odborníka, </a:t>
            </a:r>
            <a:r>
              <a:rPr lang="cs-CZ" dirty="0" smtClean="0"/>
              <a:t>aby určil správnou diagnózu a zahájil léčbu.</a:t>
            </a:r>
            <a:endParaRPr lang="cs-CZ" dirty="0" smtClean="0">
              <a:solidFill>
                <a:srgbClr val="FF0000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488" y="188640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12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rgbClr val="FF0000"/>
                </a:solidFill>
              </a:rPr>
              <a:t>2. Cizopasníci (parazité) psů</a:t>
            </a:r>
            <a:endParaRPr lang="cs-CZ" b="1" u="dbl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Kvalitu života psa </a:t>
            </a:r>
            <a:r>
              <a:rPr lang="cs-CZ" dirty="0" smtClean="0"/>
              <a:t>(stejně jako i jiných živočichů) </a:t>
            </a:r>
            <a:r>
              <a:rPr lang="cs-CZ" b="1" dirty="0">
                <a:solidFill>
                  <a:srgbClr val="FF0000"/>
                </a:solidFill>
              </a:rPr>
              <a:t>výrazně ovlivňují cizopasníci</a:t>
            </a:r>
            <a:r>
              <a:rPr lang="cs-CZ" sz="3100" b="1" dirty="0">
                <a:solidFill>
                  <a:srgbClr val="FF0000"/>
                </a:solidFill>
              </a:rPr>
              <a:t> </a:t>
            </a:r>
            <a:r>
              <a:rPr lang="cs-CZ" dirty="0" smtClean="0"/>
              <a:t>(parazité). </a:t>
            </a:r>
          </a:p>
          <a:p>
            <a:pPr marL="0" indent="0">
              <a:buNone/>
            </a:pPr>
            <a:r>
              <a:rPr lang="cs-CZ" dirty="0" smtClean="0"/>
              <a:t>Ty rozděluje podle toho, kde na psu parazitují, na </a:t>
            </a:r>
            <a:r>
              <a:rPr lang="cs-CZ" b="1" dirty="0" smtClean="0"/>
              <a:t>vnější</a:t>
            </a:r>
            <a:r>
              <a:rPr lang="cs-CZ" dirty="0" smtClean="0"/>
              <a:t> </a:t>
            </a:r>
            <a:r>
              <a:rPr lang="cs-CZ" sz="2600" i="1" dirty="0" smtClean="0"/>
              <a:t>(</a:t>
            </a:r>
            <a:r>
              <a:rPr lang="cs-CZ" sz="2600" i="1" dirty="0"/>
              <a:t>ektoparazité) </a:t>
            </a:r>
            <a:r>
              <a:rPr lang="cs-CZ" dirty="0" smtClean="0"/>
              <a:t>a </a:t>
            </a:r>
            <a:r>
              <a:rPr lang="cs-CZ" b="1" dirty="0" smtClean="0"/>
              <a:t>vnitřní</a:t>
            </a:r>
            <a:r>
              <a:rPr lang="cs-CZ" dirty="0" smtClean="0"/>
              <a:t> </a:t>
            </a:r>
            <a:r>
              <a:rPr lang="cs-CZ" sz="2600" i="1" dirty="0"/>
              <a:t>(endoparazité). </a:t>
            </a:r>
            <a:endParaRPr lang="cs-CZ" sz="2600" i="1" dirty="0" smtClean="0"/>
          </a:p>
          <a:p>
            <a:pPr marL="0" indent="0">
              <a:buNone/>
            </a:pPr>
            <a:endParaRPr lang="cs-CZ" sz="2600" i="1" dirty="0"/>
          </a:p>
          <a:p>
            <a:pPr marL="0" indent="0">
              <a:buNone/>
            </a:pPr>
            <a:r>
              <a:rPr lang="cs-CZ" sz="3700" b="1" dirty="0" smtClean="0">
                <a:solidFill>
                  <a:srgbClr val="FF0000"/>
                </a:solidFill>
              </a:rPr>
              <a:t>A. </a:t>
            </a:r>
            <a:r>
              <a:rPr lang="cs-CZ" sz="3700" b="1" dirty="0">
                <a:solidFill>
                  <a:srgbClr val="FF0000"/>
                </a:solidFill>
              </a:rPr>
              <a:t>Vnější parazité</a:t>
            </a:r>
          </a:p>
          <a:p>
            <a:pPr marL="0" indent="0">
              <a:buNone/>
            </a:pPr>
            <a:r>
              <a:rPr lang="cs-CZ" dirty="0" smtClean="0"/>
              <a:t>Vnější parazité </a:t>
            </a:r>
            <a:r>
              <a:rPr lang="cs-CZ" b="1" dirty="0" smtClean="0">
                <a:solidFill>
                  <a:srgbClr val="FF0000"/>
                </a:solidFill>
              </a:rPr>
              <a:t>jsou ve většině případů zástupci členovců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b="1" dirty="0">
                <a:solidFill>
                  <a:srgbClr val="FF0000"/>
                </a:solidFill>
              </a:rPr>
              <a:t>p</a:t>
            </a:r>
            <a:r>
              <a:rPr lang="cs-CZ" b="1" dirty="0" smtClean="0">
                <a:solidFill>
                  <a:srgbClr val="FF0000"/>
                </a:solidFill>
              </a:rPr>
              <a:t>sa zneklidňují </a:t>
            </a:r>
            <a:r>
              <a:rPr lang="cs-CZ" dirty="0" smtClean="0"/>
              <a:t>svým </a:t>
            </a:r>
            <a:r>
              <a:rPr lang="cs-CZ" b="1" dirty="0" smtClean="0">
                <a:solidFill>
                  <a:srgbClr val="FF0000"/>
                </a:solidFill>
              </a:rPr>
              <a:t>pohybem, svěděním a konzumací jeho krve nebo tkání</a:t>
            </a:r>
            <a:r>
              <a:rPr lang="cs-CZ" dirty="0" smtClean="0"/>
              <a:t> </a:t>
            </a:r>
          </a:p>
          <a:p>
            <a:r>
              <a:rPr lang="cs-CZ" b="1" dirty="0">
                <a:solidFill>
                  <a:srgbClr val="FF0000"/>
                </a:solidFill>
              </a:rPr>
              <a:t>často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jsou mezihostiteli vnitřních parazitů 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přenášejí viry a bakterie</a:t>
            </a:r>
            <a:r>
              <a:rPr lang="cs-CZ" dirty="0" smtClean="0"/>
              <a:t>, které pak vyvolávají různá závažná  onemocnění.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74638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320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/>
              <a:t>A. Vnější parazité </a:t>
            </a:r>
            <a:r>
              <a:rPr lang="cs-CZ" b="1" dirty="0" smtClean="0"/>
              <a:t>psů</a:t>
            </a:r>
            <a:endParaRPr lang="cs-CZ" b="1" u="dbl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474840" cy="504056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Pro tuto oblast péče o psa je </a:t>
            </a:r>
            <a:r>
              <a:rPr lang="cs-CZ" b="1" dirty="0" smtClean="0">
                <a:solidFill>
                  <a:srgbClr val="FF0000"/>
                </a:solidFill>
              </a:rPr>
              <a:t>zásadní pravidelná a pečlivá kontrola srsti a pokožky psa.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Při </a:t>
            </a:r>
            <a:r>
              <a:rPr lang="cs-CZ" dirty="0"/>
              <a:t>zjištění</a:t>
            </a:r>
            <a:r>
              <a:rPr lang="cs-CZ" b="1" dirty="0" smtClean="0">
                <a:solidFill>
                  <a:srgbClr val="FF0000"/>
                </a:solidFill>
              </a:rPr>
              <a:t> výskytu cizopasníku je nutné důkladné odhmyzení zvířete, </a:t>
            </a:r>
            <a:r>
              <a:rPr lang="cs-CZ" dirty="0" smtClean="0"/>
              <a:t>kdy musíme </a:t>
            </a:r>
            <a:r>
              <a:rPr lang="cs-CZ" b="1" dirty="0" smtClean="0"/>
              <a:t>přihlédnout k životnímu cyklu </a:t>
            </a:r>
            <a:r>
              <a:rPr lang="cs-CZ" dirty="0"/>
              <a:t>daného</a:t>
            </a:r>
            <a:r>
              <a:rPr lang="cs-CZ" b="1" dirty="0" smtClean="0"/>
              <a:t> parazita </a:t>
            </a:r>
            <a:r>
              <a:rPr lang="cs-CZ" dirty="0" smtClean="0"/>
              <a:t>(opakujeme </a:t>
            </a:r>
            <a:r>
              <a:rPr lang="cs-CZ" dirty="0"/>
              <a:t>aplikaci </a:t>
            </a:r>
            <a:r>
              <a:rPr lang="cs-CZ" dirty="0" smtClean="0"/>
              <a:t>přípravku).</a:t>
            </a:r>
            <a:endParaRPr lang="cs-CZ" dirty="0"/>
          </a:p>
          <a:p>
            <a:r>
              <a:rPr lang="cs-CZ" dirty="0"/>
              <a:t>Nutná je i </a:t>
            </a:r>
            <a:r>
              <a:rPr lang="cs-CZ" b="1" dirty="0" smtClean="0">
                <a:solidFill>
                  <a:srgbClr val="FF0000"/>
                </a:solidFill>
              </a:rPr>
              <a:t>důsledná očista prostředí </a:t>
            </a:r>
            <a:r>
              <a:rPr lang="cs-CZ" dirty="0"/>
              <a:t>v němž  pes žije</a:t>
            </a:r>
            <a:r>
              <a:rPr lang="cs-CZ" b="1" dirty="0" smtClean="0">
                <a:solidFill>
                  <a:srgbClr val="FF0000"/>
                </a:solidFill>
              </a:rPr>
              <a:t> tj. pelech, bouda, kotec a nebo používaného nářadí </a:t>
            </a:r>
            <a:r>
              <a:rPr lang="cs-CZ" dirty="0" smtClean="0"/>
              <a:t>(kartáče, hřebeny, ručníky</a:t>
            </a:r>
            <a:r>
              <a:rPr lang="cs-CZ" dirty="0"/>
              <a:t>, </a:t>
            </a:r>
            <a:r>
              <a:rPr lang="cs-CZ" dirty="0" smtClean="0"/>
              <a:t>deky).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852936"/>
            <a:ext cx="4038600" cy="2871192"/>
          </a:xfr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79246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255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Klíště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5184576" cy="525658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Klíště</a:t>
            </a:r>
            <a:r>
              <a:rPr lang="cs-CZ" b="1" dirty="0" smtClean="0">
                <a:solidFill>
                  <a:srgbClr val="FF0000"/>
                </a:solidFill>
              </a:rPr>
              <a:t> čeká </a:t>
            </a:r>
            <a:r>
              <a:rPr lang="cs-CZ" dirty="0"/>
              <a:t>na hostitele </a:t>
            </a:r>
            <a:r>
              <a:rPr lang="cs-CZ" b="1" dirty="0" smtClean="0">
                <a:solidFill>
                  <a:srgbClr val="FF0000"/>
                </a:solidFill>
              </a:rPr>
              <a:t>v hustých porostech, vysoké trávě, hostiteli saje krev.</a:t>
            </a:r>
          </a:p>
          <a:p>
            <a:r>
              <a:rPr lang="cs-CZ" b="1" dirty="0" smtClean="0"/>
              <a:t>Po návratu </a:t>
            </a:r>
            <a:r>
              <a:rPr lang="cs-CZ" dirty="0" smtClean="0"/>
              <a:t>z vycházek, venčení – vhodné </a:t>
            </a:r>
            <a:r>
              <a:rPr lang="cs-CZ" b="1" dirty="0" smtClean="0"/>
              <a:t>psa prohlédnout</a:t>
            </a:r>
            <a:r>
              <a:rPr lang="cs-CZ" dirty="0" smtClean="0"/>
              <a:t>, přisátá klíšťata vytočit a ránu desinfikovat např. jodovou tinkturou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Přenašeč </a:t>
            </a:r>
            <a:r>
              <a:rPr lang="cs-CZ" b="1" dirty="0">
                <a:solidFill>
                  <a:srgbClr val="FF0000"/>
                </a:solidFill>
              </a:rPr>
              <a:t>původců boreliózy </a:t>
            </a:r>
            <a:r>
              <a:rPr lang="cs-CZ" dirty="0"/>
              <a:t>(bakterie) </a:t>
            </a:r>
            <a:r>
              <a:rPr lang="cs-CZ" b="1" dirty="0">
                <a:solidFill>
                  <a:srgbClr val="FF0000"/>
                </a:solidFill>
              </a:rPr>
              <a:t>a klíšťové encefalitidy </a:t>
            </a:r>
            <a:r>
              <a:rPr lang="cs-CZ" dirty="0"/>
              <a:t>(</a:t>
            </a:r>
            <a:r>
              <a:rPr lang="cs-CZ" dirty="0" smtClean="0"/>
              <a:t>virus); </a:t>
            </a:r>
            <a:r>
              <a:rPr lang="cs-CZ" b="1" dirty="0" smtClean="0"/>
              <a:t>ztráta krve obvykle zanedbatelná </a:t>
            </a:r>
            <a:r>
              <a:rPr lang="cs-CZ" dirty="0" smtClean="0"/>
              <a:t>nebezpečí hrozí až při </a:t>
            </a:r>
            <a:r>
              <a:rPr lang="cs-CZ" dirty="0"/>
              <a:t>napadení </a:t>
            </a:r>
            <a:r>
              <a:rPr lang="cs-CZ" dirty="0" smtClean="0"/>
              <a:t>mnoha klíšťaty </a:t>
            </a:r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Nejvhodnější prevencí </a:t>
            </a:r>
            <a:r>
              <a:rPr lang="cs-CZ" b="1" dirty="0" smtClean="0">
                <a:solidFill>
                  <a:srgbClr val="FF0000"/>
                </a:solidFill>
              </a:rPr>
              <a:t>je očkování </a:t>
            </a:r>
            <a:r>
              <a:rPr lang="cs-CZ" dirty="0" smtClean="0"/>
              <a:t>– u psů na rozdíl od člověka  </a:t>
            </a:r>
            <a:r>
              <a:rPr lang="cs-CZ" dirty="0"/>
              <a:t>i </a:t>
            </a:r>
            <a:r>
              <a:rPr lang="cs-CZ" dirty="0" smtClean="0"/>
              <a:t>vakcíny proti borelióze</a:t>
            </a:r>
            <a:r>
              <a:rPr lang="cs-CZ" b="1" dirty="0">
                <a:solidFill>
                  <a:srgbClr val="FF0000"/>
                </a:solidFill>
              </a:rPr>
              <a:t>, používají se i </a:t>
            </a:r>
            <a:r>
              <a:rPr lang="cs-CZ" b="1" dirty="0" err="1">
                <a:solidFill>
                  <a:srgbClr val="FF0000"/>
                </a:solidFill>
              </a:rPr>
              <a:t>antiparazitické</a:t>
            </a:r>
            <a:r>
              <a:rPr lang="cs-CZ" b="1" dirty="0">
                <a:solidFill>
                  <a:srgbClr val="FF0000"/>
                </a:solidFill>
              </a:rPr>
              <a:t> obojky nebo spreje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560" y="274638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Zástupný symbol pro obsah 6" descr="https://www.muj-pes.cz/foto-clanky/image/Psi/Paraziti/kliste.jpg"/>
          <p:cNvPicPr>
            <a:picLocks noGrp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74" y="1844824"/>
            <a:ext cx="3377505" cy="34471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952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/>
              <a:t>Klíště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4392488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Borelióza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>
                <a:solidFill>
                  <a:srgbClr val="FF0000"/>
                </a:solidFill>
              </a:rPr>
              <a:t>symptomy zarudlé místo na kůži, horečka, malátnost psa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nejpřesnější diagnostika z krve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 další fázi záněty kloubů, srdce, nervové soustavy 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léčba antibiotika 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4638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Klíšťová encefalitida</a:t>
            </a:r>
          </a:p>
          <a:p>
            <a:pPr marL="0" indent="0">
              <a:buNone/>
            </a:pPr>
            <a:endParaRPr lang="cs-CZ" b="1" u="sng" dirty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symptomy </a:t>
            </a:r>
            <a:r>
              <a:rPr lang="cs-CZ" dirty="0">
                <a:solidFill>
                  <a:srgbClr val="FF0000"/>
                </a:solidFill>
              </a:rPr>
              <a:t>horečka, </a:t>
            </a:r>
            <a:r>
              <a:rPr lang="cs-CZ" dirty="0" smtClean="0">
                <a:solidFill>
                  <a:srgbClr val="FF0000"/>
                </a:solidFill>
              </a:rPr>
              <a:t>dezorientace psa, poruchy motoriky</a:t>
            </a:r>
          </a:p>
          <a:p>
            <a:r>
              <a:rPr lang="cs-CZ" dirty="0">
                <a:solidFill>
                  <a:srgbClr val="FF0000"/>
                </a:solidFill>
              </a:rPr>
              <a:t>zánět nervové soustavy, mozku</a:t>
            </a:r>
          </a:p>
          <a:p>
            <a:r>
              <a:rPr lang="cs-CZ" dirty="0">
                <a:solidFill>
                  <a:srgbClr val="FF0000"/>
                </a:solidFill>
              </a:rPr>
              <a:t>l</a:t>
            </a:r>
            <a:r>
              <a:rPr lang="cs-CZ" dirty="0" smtClean="0">
                <a:solidFill>
                  <a:srgbClr val="FF0000"/>
                </a:solidFill>
              </a:rPr>
              <a:t>éčba – vitamíny, podpůrná léčba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17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1609</TotalTime>
  <Words>1357</Words>
  <Application>Microsoft Office PowerPoint</Application>
  <PresentationFormat>Předvádění na obrazovce (4:3)</PresentationFormat>
  <Paragraphs>170</Paragraphs>
  <Slides>28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1" baseType="lpstr">
      <vt:lpstr>Arial</vt:lpstr>
      <vt:lpstr>Calibri</vt:lpstr>
      <vt:lpstr>Motiv systému Office</vt:lpstr>
      <vt:lpstr>11 Péče o zdraví psa</vt:lpstr>
      <vt:lpstr>Téma a cíle dnešní hodiny</vt:lpstr>
      <vt:lpstr>Péče o zdraví</vt:lpstr>
      <vt:lpstr>1. Úrazy a běžná onemocnění</vt:lpstr>
      <vt:lpstr>1. Úrazy a běžná onemocnění</vt:lpstr>
      <vt:lpstr>2. Cizopasníci (parazité) psů</vt:lpstr>
      <vt:lpstr>A. Vnější parazité psů</vt:lpstr>
      <vt:lpstr>Klíště</vt:lpstr>
      <vt:lpstr>Klíště</vt:lpstr>
      <vt:lpstr>Kloš = „létací klíště“</vt:lpstr>
      <vt:lpstr>Blecha psí</vt:lpstr>
      <vt:lpstr>Blecha psí</vt:lpstr>
      <vt:lpstr>Blecha psí</vt:lpstr>
      <vt:lpstr>Všenka psí</vt:lpstr>
      <vt:lpstr>Všenka psí</vt:lpstr>
      <vt:lpstr>Veš psí</vt:lpstr>
      <vt:lpstr>Veš psí</vt:lpstr>
      <vt:lpstr>Trudník psí</vt:lpstr>
      <vt:lpstr>Demodikóza, lidově „červená prašivina“ </vt:lpstr>
      <vt:lpstr>Trudník psí</vt:lpstr>
      <vt:lpstr>Zákožka psí</vt:lpstr>
      <vt:lpstr>Zákožka psí</vt:lpstr>
      <vt:lpstr>Zákožka psí</vt:lpstr>
      <vt:lpstr>Strupovka psí ušní</vt:lpstr>
      <vt:lpstr>Strupovka psí ušní</vt:lpstr>
      <vt:lpstr>Dravčík psí</vt:lpstr>
      <vt:lpstr>Dravčík psí</vt:lpstr>
      <vt:lpstr>Dravčík psí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Bezpečnost práce</dc:title>
  <dc:creator>Dagmar Čáňová</dc:creator>
  <cp:lastModifiedBy>Admin</cp:lastModifiedBy>
  <cp:revision>188</cp:revision>
  <cp:lastPrinted>2019-04-02T10:32:08Z</cp:lastPrinted>
  <dcterms:created xsi:type="dcterms:W3CDTF">2014-09-01T09:47:09Z</dcterms:created>
  <dcterms:modified xsi:type="dcterms:W3CDTF">2020-04-16T18:32:28Z</dcterms:modified>
</cp:coreProperties>
</file>